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" initials="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A802-1C45-4077-9CBC-A68D03CE263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5E69-B892-465A-AA1D-BEC2C8E6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93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A802-1C45-4077-9CBC-A68D03CE263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5E69-B892-465A-AA1D-BEC2C8E6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00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A802-1C45-4077-9CBC-A68D03CE263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5E69-B892-465A-AA1D-BEC2C8E6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615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A802-1C45-4077-9CBC-A68D03CE263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5E69-B892-465A-AA1D-BEC2C8E6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462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A802-1C45-4077-9CBC-A68D03CE263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5E69-B892-465A-AA1D-BEC2C8E6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14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A802-1C45-4077-9CBC-A68D03CE263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5E69-B892-465A-AA1D-BEC2C8E6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5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A802-1C45-4077-9CBC-A68D03CE263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5E69-B892-465A-AA1D-BEC2C8E6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98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A802-1C45-4077-9CBC-A68D03CE263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5E69-B892-465A-AA1D-BEC2C8E6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28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A802-1C45-4077-9CBC-A68D03CE263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5E69-B892-465A-AA1D-BEC2C8E6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5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A802-1C45-4077-9CBC-A68D03CE263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5E69-B892-465A-AA1D-BEC2C8E6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9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A802-1C45-4077-9CBC-A68D03CE263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5E69-B892-465A-AA1D-BEC2C8E6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09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A802-1C45-4077-9CBC-A68D03CE263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5E69-B892-465A-AA1D-BEC2C8E6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41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A802-1C45-4077-9CBC-A68D03CE263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5E69-B892-465A-AA1D-BEC2C8E6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86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192A802-1C45-4077-9CBC-A68D03CE263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33E5E69-B892-465A-AA1D-BEC2C8E6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58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92A802-1C45-4077-9CBC-A68D03CE2634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33E5E69-B892-465A-AA1D-BEC2C8E6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123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ООП в </a:t>
            </a:r>
            <a:r>
              <a:rPr lang="en-US" dirty="0" smtClean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2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 в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10001" y="2222287"/>
            <a:ext cx="10571998" cy="408153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sz="2400" b="1" i="1" dirty="0"/>
              <a:t>Класс</a:t>
            </a:r>
            <a:r>
              <a:rPr lang="ru-RU" sz="2400" dirty="0"/>
              <a:t> в </a:t>
            </a:r>
            <a:r>
              <a:rPr lang="ru-RU" sz="2400" dirty="0" err="1"/>
              <a:t>Java</a:t>
            </a:r>
            <a:r>
              <a:rPr lang="ru-RU" sz="2400" dirty="0"/>
              <a:t> - это шаблон для создания объекта, а </a:t>
            </a:r>
            <a:r>
              <a:rPr lang="ru-RU" sz="2400" b="1" i="1" dirty="0"/>
              <a:t>объект</a:t>
            </a:r>
            <a:r>
              <a:rPr lang="ru-RU" sz="2400" dirty="0"/>
              <a:t> - это экземпляр класса. Класс определяет структуру и поведение, которые будут совместно использоваться набором объектов. Класс содержит переменные и методы, которые называются элементами класса, членами класса. Он составляет основу инкапсуляции в </a:t>
            </a:r>
            <a:r>
              <a:rPr lang="ru-RU" sz="2400" dirty="0" err="1"/>
              <a:t>Java</a:t>
            </a:r>
            <a:r>
              <a:rPr lang="ru-RU" sz="2400" dirty="0"/>
              <a:t>. Каждый объект данного класса содержит структуру и поведение, которые определены классом. Иногда объекты называют экземплярами класса.</a:t>
            </a:r>
          </a:p>
          <a:p>
            <a:pPr marL="0" indent="0">
              <a:buNone/>
            </a:pPr>
            <a:r>
              <a:rPr lang="ru-RU" sz="2400" dirty="0"/>
              <a:t>Методы используются для описания того, что объект класса умеет делать или что можно с ним сделать. Переменные - для описания свойств или характеристик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12085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 в </a:t>
            </a:r>
            <a:r>
              <a:rPr lang="ru-RU" dirty="0" err="1"/>
              <a:t>Java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4" y="1903811"/>
            <a:ext cx="8745170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 в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10001" y="2222288"/>
            <a:ext cx="10571998" cy="157385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dirty="0"/>
              <a:t>После ключевого слова </a:t>
            </a:r>
            <a:r>
              <a:rPr lang="ru-RU" sz="2400" dirty="0" err="1"/>
              <a:t>class</a:t>
            </a:r>
            <a:r>
              <a:rPr lang="ru-RU" sz="2400" dirty="0"/>
              <a:t> пишется имя класса. В теле класса объявляются переменные и методы класса. Их может быть сколько угодно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Опишем класс для объекта </a:t>
            </a:r>
            <a:r>
              <a:rPr lang="ru-RU" sz="2400" dirty="0" err="1"/>
              <a:t>Box</a:t>
            </a:r>
            <a:r>
              <a:rPr lang="ru-RU" sz="2400" dirty="0"/>
              <a:t> (коробка). У коробки есть три главные характеристики: ширина, высота и глубина, описанные с помощью переменных: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30" y="3919662"/>
            <a:ext cx="9903702" cy="155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 в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10001" y="2222288"/>
            <a:ext cx="10571998" cy="387371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/>
              <a:t>Создание объекта в </a:t>
            </a:r>
            <a:r>
              <a:rPr lang="en-US" sz="2400" b="1" dirty="0" smtClean="0"/>
              <a:t>Java</a:t>
            </a:r>
          </a:p>
          <a:p>
            <a:pPr marL="0" indent="0">
              <a:buNone/>
            </a:pPr>
            <a:r>
              <a:rPr lang="ru-RU" sz="2400" dirty="0"/>
              <a:t>Объявление класса создает только шаблон, но не конкретный объект. Чтобы создать объект класса </a:t>
            </a:r>
            <a:r>
              <a:rPr lang="ru-RU" sz="2400" dirty="0" err="1"/>
              <a:t>Вох</a:t>
            </a:r>
            <a:r>
              <a:rPr lang="ru-RU" sz="2400" dirty="0"/>
              <a:t> в </a:t>
            </a:r>
            <a:r>
              <a:rPr lang="ru-RU" sz="2400" dirty="0" err="1"/>
              <a:t>Java</a:t>
            </a:r>
            <a:r>
              <a:rPr lang="ru-RU" sz="2400" dirty="0"/>
              <a:t>, нужно воспользоваться оператором наподобие следующего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При создании экземпляра класса, создается объект, который содержит собственную копию каждой переменной экземпляра, определенной в данном классе.</a:t>
            </a:r>
            <a:endParaRPr lang="en-US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91" y="4018904"/>
            <a:ext cx="10043003" cy="58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 в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10001" y="2222288"/>
            <a:ext cx="10571998" cy="3430367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/>
              <a:t>Создание объектов класса представляет собой двух этапный процесс: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i="1" dirty="0"/>
              <a:t>Объявление переменной типа класса.</a:t>
            </a:r>
            <a:r>
              <a:rPr lang="ru-RU" sz="2400" dirty="0"/>
              <a:t> Эта переменная не определяет объект. Она является лишь переменной, которая может ссылаться на объект: 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i="1" dirty="0"/>
              <a:t>Создание объекта.</a:t>
            </a:r>
            <a:r>
              <a:rPr lang="ru-RU" sz="2400" dirty="0"/>
              <a:t> С помощью оператора </a:t>
            </a:r>
            <a:r>
              <a:rPr lang="ru-RU" sz="2400" i="1" dirty="0" err="1"/>
              <a:t>new</a:t>
            </a:r>
            <a:r>
              <a:rPr lang="ru-RU" sz="2400" dirty="0"/>
              <a:t> динамически (то есть во время выполнения) резервируется память для объекта и возвращается ссылка на него: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767715"/>
            <a:ext cx="10333816" cy="6380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5714056"/>
            <a:ext cx="10333816" cy="66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 в </a:t>
            </a:r>
            <a:r>
              <a:rPr lang="ru-RU" dirty="0" err="1"/>
              <a:t>Java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66" y="1896438"/>
            <a:ext cx="8526065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 в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191669" y="2222288"/>
            <a:ext cx="3515422" cy="4524876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После объявления объекта класса </a:t>
            </a:r>
            <a:r>
              <a:rPr lang="ru-RU" sz="2400" dirty="0" err="1"/>
              <a:t>Box</a:t>
            </a:r>
            <a:r>
              <a:rPr lang="ru-RU" sz="2400" dirty="0"/>
              <a:t>, всем переменным класса присваивается значение по умолчанию для заданного типа. Для того, чтобы обратиться к переменной класса и изменить ее или получить значение, используется имя переменной </a:t>
            </a:r>
            <a:r>
              <a:rPr lang="ru-RU" sz="2400" dirty="0" smtClean="0"/>
              <a:t>объекта.</a:t>
            </a:r>
            <a:endParaRPr lang="ru-RU" sz="2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65" y="2346979"/>
            <a:ext cx="7644904" cy="39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 в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7141529" y="2222288"/>
            <a:ext cx="4565562" cy="45248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/>
              <a:t>В следующем примере объявляется два объекта класса </a:t>
            </a:r>
            <a:r>
              <a:rPr lang="ru-RU" sz="2400" dirty="0" err="1"/>
              <a:t>Box</a:t>
            </a:r>
            <a:r>
              <a:rPr lang="ru-RU" sz="2400" dirty="0"/>
              <a:t> и каждому устанавливаются свои значения. Изменения в переменных экземпляра одного объекта не влияют на переменные экземпляра другого.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36" y="1370834"/>
            <a:ext cx="6220693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 в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10000" y="2222288"/>
            <a:ext cx="10897091" cy="45248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/>
              <a:t>Возможна ситуация, когда две переменные указывают на один и тот же объект в </a:t>
            </a:r>
            <a:r>
              <a:rPr lang="ru-RU" sz="2400" dirty="0" smtClean="0"/>
              <a:t>памяти.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23" y="3136685"/>
            <a:ext cx="8373644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 в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141493" y="2222288"/>
            <a:ext cx="5565598" cy="3878261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sz="2400" dirty="0"/>
              <a:t>Рассмотрим как это происходит на следующем примере.</a:t>
            </a:r>
          </a:p>
          <a:p>
            <a:pPr marL="0" indent="0">
              <a:buNone/>
            </a:pPr>
            <a:r>
              <a:rPr lang="ru-RU" sz="2400" dirty="0"/>
              <a:t>При объявлении переменной b1 создается новый объект в памяти. При объявлении переменной b2</a:t>
            </a:r>
            <a:r>
              <a:rPr lang="ru-RU" sz="2400" i="1" dirty="0"/>
              <a:t>, </a:t>
            </a:r>
            <a:r>
              <a:rPr lang="ru-RU" sz="2400" dirty="0"/>
              <a:t>вместо создания нового объекта, переменной присваивается ссылка на объект b1. Далее объекту, на который указывает переменная b1</a:t>
            </a:r>
            <a:r>
              <a:rPr lang="ru-RU" sz="2400" i="1" dirty="0"/>
              <a:t>, </a:t>
            </a:r>
            <a:r>
              <a:rPr lang="ru-RU" sz="2400" dirty="0"/>
              <a:t>присваиваются значения 10, 20, 30. А ширине объекта, на который указывает переменная b2</a:t>
            </a:r>
            <a:r>
              <a:rPr lang="ru-RU" sz="2400" i="1" dirty="0"/>
              <a:t>,</a:t>
            </a:r>
            <a:r>
              <a:rPr lang="ru-RU" sz="2400" dirty="0"/>
              <a:t> присваивается значение </a:t>
            </a:r>
            <a:r>
              <a:rPr lang="ru-RU" sz="2400" dirty="0" smtClean="0"/>
              <a:t>3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Но обе переменные указывают на один и тот же объект, поэтому результат выполнения этой программы будет</a:t>
            </a:r>
            <a:r>
              <a:rPr lang="ru-RU" sz="2400" dirty="0" smtClean="0"/>
              <a:t>: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13" y="2306022"/>
            <a:ext cx="48196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059" y="5968384"/>
            <a:ext cx="29337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6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18712" y="2222286"/>
            <a:ext cx="10563286" cy="4441749"/>
          </a:xfrm>
        </p:spPr>
        <p:txBody>
          <a:bodyPr anchor="t"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Процедурное и объектно-ориентированное </a:t>
            </a:r>
            <a:r>
              <a:rPr lang="ru-RU" sz="2400" dirty="0" smtClean="0"/>
              <a:t>программирование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Принципы </a:t>
            </a:r>
            <a:r>
              <a:rPr lang="ru-RU" sz="2400" dirty="0" smtClean="0"/>
              <a:t>ООП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Классы и объекты в </a:t>
            </a:r>
            <a:r>
              <a:rPr lang="ru-RU" sz="2400" dirty="0" err="1" smtClean="0"/>
              <a:t>Java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Конструктор в </a:t>
            </a:r>
            <a:r>
              <a:rPr lang="en-US" sz="2400" dirty="0" smtClean="0"/>
              <a:t>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Ключевое слово </a:t>
            </a:r>
            <a:r>
              <a:rPr lang="ru-RU" sz="2400" dirty="0" err="1"/>
              <a:t>this</a:t>
            </a:r>
            <a:r>
              <a:rPr lang="ru-RU" sz="2400" dirty="0"/>
              <a:t> в </a:t>
            </a:r>
            <a:r>
              <a:rPr lang="ru-RU" sz="2400" dirty="0" err="1" smtClean="0"/>
              <a:t>Java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Перегрузка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Передача объектов в </a:t>
            </a:r>
            <a:r>
              <a:rPr lang="ru-RU" sz="2400" dirty="0" smtClean="0"/>
              <a:t>методы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Java </a:t>
            </a:r>
            <a:r>
              <a:rPr lang="en-US" sz="2400" dirty="0" err="1" smtClean="0"/>
              <a:t>varargs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Рекурсия </a:t>
            </a:r>
            <a:r>
              <a:rPr lang="en-US" sz="2400" dirty="0" smtClean="0"/>
              <a:t>Java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Сборщик мусора и метод </a:t>
            </a:r>
            <a:r>
              <a:rPr lang="ru-RU" sz="2400" dirty="0" err="1"/>
              <a:t>finalize</a:t>
            </a:r>
            <a:r>
              <a:rPr lang="ru-RU" sz="2400" dirty="0"/>
              <a:t> в </a:t>
            </a:r>
            <a:r>
              <a:rPr lang="ru-RU" sz="2400" dirty="0" err="1" smtClean="0"/>
              <a:t>Java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Наследование в </a:t>
            </a:r>
            <a:r>
              <a:rPr lang="en-US" sz="2400" dirty="0" smtClean="0"/>
              <a:t>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Ключевое слово </a:t>
            </a:r>
            <a:r>
              <a:rPr lang="ru-RU" sz="2400" dirty="0" err="1"/>
              <a:t>super</a:t>
            </a:r>
            <a:r>
              <a:rPr lang="ru-RU" sz="2400" dirty="0"/>
              <a:t> в </a:t>
            </a:r>
            <a:r>
              <a:rPr lang="ru-RU" sz="2400" dirty="0" err="1" smtClean="0"/>
              <a:t>Java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Модификаторы доступа </a:t>
            </a:r>
            <a:r>
              <a:rPr lang="en-US" sz="2400" dirty="0" smtClean="0"/>
              <a:t>Java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365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92"/>
          <a:stretch/>
        </p:blipFill>
        <p:spPr bwMode="auto">
          <a:xfrm>
            <a:off x="0" y="0"/>
            <a:ext cx="5281686" cy="6873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Объект 6"/>
          <p:cNvSpPr>
            <a:spLocks noGrp="1"/>
          </p:cNvSpPr>
          <p:nvPr>
            <p:ph idx="1"/>
          </p:nvPr>
        </p:nvSpPr>
        <p:spPr>
          <a:xfrm>
            <a:off x="6045959" y="1392072"/>
            <a:ext cx="5565598" cy="5240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Добавляем методы в класс</a:t>
            </a:r>
          </a:p>
          <a:p>
            <a:pPr marL="0" indent="0">
              <a:buNone/>
            </a:pPr>
            <a:r>
              <a:rPr lang="ru-RU" sz="2400" dirty="0"/>
              <a:t>Кроме переменных класс может содержать методы. В следующем примере в класс </a:t>
            </a:r>
            <a:r>
              <a:rPr lang="ru-RU" sz="2400" dirty="0" err="1"/>
              <a:t>Box</a:t>
            </a:r>
            <a:r>
              <a:rPr lang="ru-RU" sz="2400" dirty="0"/>
              <a:t> добавляется два метода: </a:t>
            </a:r>
            <a:r>
              <a:rPr lang="ru-RU" sz="2400" dirty="0" err="1"/>
              <a:t>getVolume</a:t>
            </a:r>
            <a:r>
              <a:rPr lang="ru-RU" sz="2400" dirty="0"/>
              <a:t>() - для вычисления объема коробки и </a:t>
            </a:r>
            <a:r>
              <a:rPr lang="ru-RU" sz="2400" dirty="0" err="1"/>
              <a:t>setDim</a:t>
            </a:r>
            <a:r>
              <a:rPr lang="ru-RU" sz="2400" dirty="0"/>
              <a:t>() - для установки размера коробки. Обратите внимание, что теперь мы объявляем методы нестатические (без ключевого слова </a:t>
            </a:r>
            <a:r>
              <a:rPr lang="ru-RU" sz="2400" i="1" dirty="0" err="1"/>
              <a:t>static</a:t>
            </a:r>
            <a:r>
              <a:rPr lang="ru-RU" sz="2400" dirty="0"/>
              <a:t>). В обоих методах мы имеем доступ к переменным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4577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 в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57913" y="2222288"/>
            <a:ext cx="5406409" cy="387826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/>
              <a:t>В следующей программе создаются </a:t>
            </a:r>
            <a:r>
              <a:rPr lang="ru-RU" dirty="0" err="1"/>
              <a:t>создаются</a:t>
            </a:r>
            <a:r>
              <a:rPr lang="ru-RU" dirty="0"/>
              <a:t> два объекта класса </a:t>
            </a:r>
            <a:r>
              <a:rPr lang="ru-RU" dirty="0" err="1"/>
              <a:t>Box</a:t>
            </a:r>
            <a:r>
              <a:rPr lang="ru-RU" dirty="0"/>
              <a:t> и вместо инициализации каждой переменной класса, как мы делали ранее, вызывается метод </a:t>
            </a:r>
            <a:r>
              <a:rPr lang="ru-RU" dirty="0" err="1"/>
              <a:t>setDim</a:t>
            </a:r>
            <a:r>
              <a:rPr lang="ru-RU" dirty="0"/>
              <a:t>(), куда передаются необходимые значения для ширины, высоты и глубины. Таким образом программа становится более компактной. Нестатический метод класса всегда вызывается для какого-то объекта. Аналогично, для подсчета объема коробки вызываем метод </a:t>
            </a:r>
            <a:r>
              <a:rPr lang="ru-RU" dirty="0" err="1"/>
              <a:t>getVolume</a:t>
            </a:r>
            <a:r>
              <a:rPr lang="ru-RU" dirty="0"/>
              <a:t>() для каждого объекта отдельно: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83" y="2332819"/>
            <a:ext cx="5745162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98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в </a:t>
            </a:r>
            <a:r>
              <a:rPr lang="en-US" dirty="0"/>
              <a:t>Java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57913" y="2222288"/>
            <a:ext cx="10333251" cy="387826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800" dirty="0"/>
              <a:t>В языке </a:t>
            </a:r>
            <a:r>
              <a:rPr lang="ru-RU" sz="2800" dirty="0" err="1"/>
              <a:t>Java</a:t>
            </a:r>
            <a:r>
              <a:rPr lang="ru-RU" sz="2800" dirty="0"/>
              <a:t> существует такая конструкция как </a:t>
            </a:r>
            <a:r>
              <a:rPr lang="ru-RU" sz="2800" i="1" dirty="0"/>
              <a:t>конструктор, </a:t>
            </a:r>
            <a:r>
              <a:rPr lang="ru-RU" sz="2800" dirty="0"/>
              <a:t>который инициализирует объект непосредственно во время его создания. При создании объекта, то что пишется после ключевого слова </a:t>
            </a:r>
            <a:r>
              <a:rPr lang="ru-RU" sz="2800" dirty="0" err="1"/>
              <a:t>new</a:t>
            </a:r>
            <a:r>
              <a:rPr lang="ru-RU" sz="2800" dirty="0"/>
              <a:t>, это и есть конструктор:</a:t>
            </a:r>
            <a:endParaRPr lang="en-U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14" y="4933428"/>
            <a:ext cx="10100671" cy="60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1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в </a:t>
            </a:r>
            <a:r>
              <a:rPr lang="en-US" dirty="0"/>
              <a:t>Java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987654" y="2222288"/>
            <a:ext cx="4203510" cy="4328637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ru-RU" sz="2800" dirty="0"/>
              <a:t>Добавим конструктор в класс </a:t>
            </a:r>
            <a:r>
              <a:rPr lang="ru-RU" sz="2800" dirty="0" err="1"/>
              <a:t>Box</a:t>
            </a:r>
            <a:r>
              <a:rPr lang="ru-RU" sz="2800" dirty="0"/>
              <a:t> сразу после переменных. Имя конструктора совпадает с именем класса, в котором он находится, а синтаксис аналогичен синтаксису метода. Конструкторы не имеют возвращаемого типа. Это объясняется тем, что неявно заданным возвращаемым типом конструктора класса является тип самого класса. В конструкторе мы устанавливаем значение 10 переменным </a:t>
            </a:r>
            <a:r>
              <a:rPr lang="ru-RU" sz="2800" dirty="0" smtClean="0"/>
              <a:t>класса</a:t>
            </a:r>
            <a:r>
              <a:rPr lang="en-US" sz="2800" dirty="0"/>
              <a:t>.</a:t>
            </a:r>
            <a:endParaRPr lang="en-US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5" y="1409700"/>
            <a:ext cx="562927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0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в </a:t>
            </a:r>
            <a:r>
              <a:rPr lang="en-US" dirty="0"/>
              <a:t>Java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10000" y="2222289"/>
            <a:ext cx="10381164" cy="2044912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ru-RU" sz="2800" dirty="0"/>
              <a:t>Первые примеры класса </a:t>
            </a:r>
            <a:r>
              <a:rPr lang="ru-RU" sz="2800" dirty="0" err="1"/>
              <a:t>Box</a:t>
            </a:r>
            <a:r>
              <a:rPr lang="ru-RU" sz="2800" dirty="0"/>
              <a:t> не определяли конструктора класса, но все же мы имели возможность создавать объекты. Как так получалось? Дело в том, что если конструктор класса не определен явно, то в </a:t>
            </a:r>
            <a:r>
              <a:rPr lang="ru-RU" sz="2800" dirty="0" err="1"/>
              <a:t>Java</a:t>
            </a:r>
            <a:r>
              <a:rPr lang="ru-RU" sz="2800" dirty="0"/>
              <a:t> для класса создается конструктор по умолчанию. Конструктор по умолчанию инициализирует все переменные экземпляра устанавливаемыми по умолчанию значениями. Но как только в классе будет определен собственный конструктор, конструктор по умолчанию больше не используется. Можно сказать, что класс с конструктором по умолчанию выглядит так:</a:t>
            </a:r>
            <a:endParaRPr lang="en-US" sz="2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24" y="4267201"/>
            <a:ext cx="859274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в </a:t>
            </a:r>
            <a:r>
              <a:rPr lang="en-US" dirty="0"/>
              <a:t>Java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10000" y="2222289"/>
            <a:ext cx="10381164" cy="1620416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ru-RU" sz="2800" dirty="0"/>
              <a:t>Посмотрим как изменилось создание объектов. Теперь в конструктор необходимо передать три значения для установки ширины, высоты и глубины. Этот конструктор можно использовать вместо метода </a:t>
            </a:r>
            <a:r>
              <a:rPr lang="ru-RU" sz="2800" dirty="0" err="1"/>
              <a:t>setDim</a:t>
            </a:r>
            <a:r>
              <a:rPr lang="ru-RU" sz="2800" dirty="0"/>
              <a:t>() для установки нужных значений уже при создании объекта, что более удобно. Обратите внимание на </a:t>
            </a:r>
            <a:r>
              <a:rPr lang="ru-RU" sz="2800" dirty="0" err="1"/>
              <a:t>закомментированую</a:t>
            </a:r>
            <a:r>
              <a:rPr lang="ru-RU" sz="2800" dirty="0"/>
              <a:t> строку - мы не можем создать объект используя конструктор по умолчанию, так как в классе мы определили свой конструктор:</a:t>
            </a:r>
            <a:endParaRPr lang="en-US" sz="28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3" y="3842705"/>
            <a:ext cx="868801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в </a:t>
            </a:r>
            <a:r>
              <a:rPr lang="en-US" dirty="0"/>
              <a:t>Java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10000" y="2222289"/>
            <a:ext cx="10381164" cy="4635711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dirty="0"/>
              <a:t>Для того, чтобы </a:t>
            </a:r>
            <a:r>
              <a:rPr lang="ru-RU" sz="2800" dirty="0" err="1"/>
              <a:t>закомментированая</a:t>
            </a:r>
            <a:r>
              <a:rPr lang="ru-RU" sz="2800" dirty="0"/>
              <a:t> строка работала, просто добавим в класс </a:t>
            </a:r>
            <a:r>
              <a:rPr lang="ru-RU" sz="2800" dirty="0" err="1"/>
              <a:t>Box</a:t>
            </a:r>
            <a:r>
              <a:rPr lang="ru-RU" sz="2800" dirty="0"/>
              <a:t> еще один конструктор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/>
              <a:t>Код конструктора должен заниматься только инициализацией объекта. Следует избегать вызовов из конструктора других методов, за исключением </a:t>
            </a:r>
            <a:r>
              <a:rPr lang="ru-RU" sz="2800" dirty="0" err="1"/>
              <a:t>final</a:t>
            </a:r>
            <a:r>
              <a:rPr lang="ru-RU" sz="2800" dirty="0"/>
              <a:t>. Метод может быть переопределен в подклассе и исказить процесс инициализации объекта.</a:t>
            </a:r>
            <a:endParaRPr lang="en-US" sz="28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134" y="2951019"/>
            <a:ext cx="6407730" cy="21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ru-RU" dirty="0" err="1"/>
              <a:t>this</a:t>
            </a:r>
            <a:r>
              <a:rPr lang="ru-RU" dirty="0"/>
              <a:t> в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10000" y="2222290"/>
            <a:ext cx="10381164" cy="2031056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ru-RU" sz="2800" dirty="0"/>
              <a:t>Иногда требуется, чтобы метод ссылался на вызвавший его объект. Ключевое слово </a:t>
            </a:r>
            <a:r>
              <a:rPr lang="ru-RU" sz="2800" dirty="0" err="1"/>
              <a:t>this</a:t>
            </a:r>
            <a:r>
              <a:rPr lang="ru-RU" sz="2800" dirty="0"/>
              <a:t> в </a:t>
            </a:r>
            <a:r>
              <a:rPr lang="ru-RU" sz="2800" dirty="0" err="1"/>
              <a:t>Java</a:t>
            </a:r>
            <a:r>
              <a:rPr lang="ru-RU" sz="2800" dirty="0"/>
              <a:t> используется в теле любого метода для ссылки на текущий объект</a:t>
            </a:r>
            <a:r>
              <a:rPr lang="ru-RU" sz="2800" dirty="0" smtClean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Рассмотрим конструктор, в котором параметры имеют те же имена, что и переменные класса. В этом случае параметры перекрывают область видимости переменных класса и мы не можем напрямую обратится к переменным класса. Чтобы это сделать используется ключевое слово </a:t>
            </a:r>
            <a:r>
              <a:rPr lang="ru-RU" sz="2800" dirty="0" err="1"/>
              <a:t>this</a:t>
            </a:r>
            <a:r>
              <a:rPr lang="ru-RU" sz="2800" dirty="0"/>
              <a:t>:</a:t>
            </a:r>
            <a:endParaRPr lang="en-US" sz="2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82" y="4572001"/>
            <a:ext cx="10162800" cy="174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ru-RU" dirty="0" err="1"/>
              <a:t>this</a:t>
            </a:r>
            <a:r>
              <a:rPr lang="ru-RU" dirty="0"/>
              <a:t> в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10000" y="2222290"/>
            <a:ext cx="10381164" cy="20310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800" dirty="0"/>
              <a:t>В этом примере использование ключевого слова </a:t>
            </a:r>
            <a:r>
              <a:rPr lang="ru-RU" sz="2800" dirty="0" err="1"/>
              <a:t>this</a:t>
            </a:r>
            <a:r>
              <a:rPr lang="ru-RU" sz="2800" dirty="0"/>
              <a:t> не является необходимым - можно обойтись и без него:</a:t>
            </a:r>
            <a:endParaRPr lang="en-US" sz="28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62" y="3501054"/>
            <a:ext cx="7675640" cy="262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ru-RU" dirty="0" err="1"/>
              <a:t>this</a:t>
            </a:r>
            <a:r>
              <a:rPr lang="ru-RU" dirty="0"/>
              <a:t> в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7176655" y="2222289"/>
            <a:ext cx="4014508" cy="354120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/>
              <a:t>Второй вариант использования ключевого слова </a:t>
            </a:r>
            <a:r>
              <a:rPr lang="ru-RU" sz="2800" dirty="0" err="1"/>
              <a:t>this</a:t>
            </a:r>
            <a:r>
              <a:rPr lang="ru-RU" sz="2800" dirty="0"/>
              <a:t>() - с его помощью можно вызвать один конструктор из другого. Вызов </a:t>
            </a:r>
            <a:r>
              <a:rPr lang="ru-RU" sz="2800" dirty="0" err="1"/>
              <a:t>this</a:t>
            </a:r>
            <a:r>
              <a:rPr lang="ru-RU" sz="2800" dirty="0"/>
              <a:t>() может находиться только в первой строчке конструктора</a:t>
            </a:r>
            <a:endParaRPr lang="en-US" sz="2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36" y="1304150"/>
            <a:ext cx="6068272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Процедурное и объектно-ориентированное программирование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09999" y="2222287"/>
            <a:ext cx="10571999" cy="4329354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Выделяют две основные методики программирования: процедурное и объектно-ориентированное программирование.</a:t>
            </a:r>
          </a:p>
          <a:p>
            <a:pPr marL="0" indent="0">
              <a:buNone/>
            </a:pPr>
            <a:r>
              <a:rPr lang="ru-RU" sz="2400" i="1" dirty="0"/>
              <a:t>Процедурное программирование</a:t>
            </a:r>
            <a:r>
              <a:rPr lang="ru-RU" sz="2400" dirty="0"/>
              <a:t> - это тип программирования, в котором инструкции для решения задачи выполняются одна за другой, сверху вниз, иногда возникают изменения в их последовательности. Когда программа становится более сложной на помощь приходят методы. Но современные программы настолько сложны, что даже разделение на методы не делают программу проще. И здесь на помощь приходит объектно-ориентированное программирование. Все программы, которые мы рассматривали до сих пор, написаны в процедурном стиле. Даже несмотря на то, что весь код прописан в классе. </a:t>
            </a:r>
          </a:p>
        </p:txBody>
      </p:sp>
    </p:spTree>
    <p:extLst>
      <p:ext uri="{BB962C8B-B14F-4D97-AF65-F5344CB8AC3E}">
        <p14:creationId xmlns:p14="http://schemas.microsoft.com/office/powerpoint/2010/main" val="25059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ru-RU" dirty="0" err="1"/>
              <a:t>this</a:t>
            </a:r>
            <a:r>
              <a:rPr lang="ru-RU" dirty="0"/>
              <a:t> в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10000" y="4017818"/>
            <a:ext cx="10381163" cy="1066800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dirty="0"/>
              <a:t>Второй вариант использования ключевого слова </a:t>
            </a:r>
            <a:r>
              <a:rPr lang="ru-RU" sz="2800" dirty="0" err="1"/>
              <a:t>this</a:t>
            </a:r>
            <a:r>
              <a:rPr lang="ru-RU" sz="2800" dirty="0"/>
              <a:t>() - с его помощью можно вызвать один конструктор из другого. Вызов </a:t>
            </a:r>
            <a:r>
              <a:rPr lang="ru-RU" sz="2800" dirty="0" err="1"/>
              <a:t>this</a:t>
            </a:r>
            <a:r>
              <a:rPr lang="ru-RU" sz="2800" dirty="0"/>
              <a:t>() может находиться только в первой строчке конструктора</a:t>
            </a:r>
            <a:endParaRPr lang="en-US" sz="28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33971"/>
            <a:ext cx="10218768" cy="16838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5084617"/>
            <a:ext cx="10227673" cy="98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2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973271" y="2258291"/>
            <a:ext cx="5217892" cy="2826327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dirty="0"/>
              <a:t>В </a:t>
            </a:r>
            <a:r>
              <a:rPr lang="ru-RU" sz="2800" dirty="0" err="1"/>
              <a:t>Java</a:t>
            </a:r>
            <a:r>
              <a:rPr lang="ru-RU" sz="2800" dirty="0"/>
              <a:t> разрешается в одном и том же классе определять два или более метода с одним именем, если только объявления их параметров отличаются. Это называется перегрузкой методов. Например, в следующем примере один класс объявляет два метода с одним именем </a:t>
            </a:r>
            <a:r>
              <a:rPr lang="ru-RU" sz="2800" dirty="0" err="1"/>
              <a:t>test</a:t>
            </a:r>
            <a:r>
              <a:rPr lang="ru-RU" sz="2800" dirty="0"/>
              <a:t>, но разными </a:t>
            </a:r>
            <a:r>
              <a:rPr lang="ru-RU" sz="2800" dirty="0" smtClean="0"/>
              <a:t>параметрами.</a:t>
            </a:r>
            <a:endParaRPr lang="en-US" sz="2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258291"/>
            <a:ext cx="5163271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10000" y="2258291"/>
            <a:ext cx="10381163" cy="282632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dirty="0"/>
              <a:t>Как же JVM различает какой метод необходимо вызвать? Для этого в </a:t>
            </a:r>
            <a:r>
              <a:rPr lang="ru-RU" sz="2800" dirty="0" err="1"/>
              <a:t>Java</a:t>
            </a:r>
            <a:r>
              <a:rPr lang="ru-RU" sz="2800" dirty="0"/>
              <a:t> используется тип и/или количество аргументов метода.</a:t>
            </a:r>
          </a:p>
          <a:p>
            <a:pPr marL="0" indent="0">
              <a:buNone/>
            </a:pPr>
            <a:r>
              <a:rPr lang="ru-RU" sz="2800" i="1" dirty="0"/>
              <a:t>Перегрузка методов</a:t>
            </a:r>
            <a:r>
              <a:rPr lang="ru-RU" sz="2800" dirty="0"/>
              <a:t> является одним из способов поддержки полиморфизма в </a:t>
            </a:r>
            <a:r>
              <a:rPr lang="ru-RU" sz="2800" dirty="0" err="1"/>
              <a:t>Java</a:t>
            </a:r>
            <a:r>
              <a:rPr lang="ru-RU" sz="2800" dirty="0"/>
              <a:t>. </a:t>
            </a:r>
          </a:p>
          <a:p>
            <a:pPr marL="0" indent="0">
              <a:buNone/>
            </a:pPr>
            <a:r>
              <a:rPr lang="ru-RU" sz="2800" dirty="0"/>
              <a:t>Возвращаемые типы перегружаемых методов могут отличаться, но самого возвращаемого типа недостаточно для того, чтобы отличать два разных варианта метода</a:t>
            </a:r>
          </a:p>
        </p:txBody>
      </p:sp>
    </p:spTree>
    <p:extLst>
      <p:ext uri="{BB962C8B-B14F-4D97-AF65-F5344CB8AC3E}">
        <p14:creationId xmlns:p14="http://schemas.microsoft.com/office/powerpoint/2010/main" val="1704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826803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26802" y="447188"/>
            <a:ext cx="3365198" cy="970450"/>
          </a:xfrm>
        </p:spPr>
        <p:txBody>
          <a:bodyPr/>
          <a:lstStyle/>
          <a:p>
            <a:r>
              <a:rPr lang="ru-RU" dirty="0"/>
              <a:t>Перегрузка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826802" y="2258291"/>
            <a:ext cx="2991125" cy="4378036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ru-RU" sz="2800" dirty="0"/>
              <a:t>В следующем примере методы </a:t>
            </a:r>
            <a:r>
              <a:rPr lang="ru-RU" sz="2800" dirty="0" err="1"/>
              <a:t>void</a:t>
            </a:r>
            <a:r>
              <a:rPr lang="ru-RU" sz="2800" dirty="0"/>
              <a:t> </a:t>
            </a:r>
            <a:r>
              <a:rPr lang="ru-RU" sz="2800" dirty="0" err="1"/>
              <a:t>test</a:t>
            </a:r>
            <a:r>
              <a:rPr lang="ru-RU" sz="2800" dirty="0"/>
              <a:t>() и </a:t>
            </a:r>
            <a:r>
              <a:rPr lang="ru-RU" sz="2800" dirty="0" err="1"/>
              <a:t>double</a:t>
            </a:r>
            <a:r>
              <a:rPr lang="ru-RU" sz="2800" dirty="0"/>
              <a:t> </a:t>
            </a:r>
            <a:r>
              <a:rPr lang="ru-RU" sz="2800" dirty="0" err="1"/>
              <a:t>test</a:t>
            </a:r>
            <a:r>
              <a:rPr lang="ru-RU" sz="2800" dirty="0"/>
              <a:t>(</a:t>
            </a:r>
            <a:r>
              <a:rPr lang="ru-RU" sz="2800" dirty="0" err="1"/>
              <a:t>double</a:t>
            </a:r>
            <a:r>
              <a:rPr lang="ru-RU" sz="2800" dirty="0"/>
              <a:t> a) возвращают значения разного типа. Это допустимо, но при условии, что параметры методов будут отличаться. Закомментированный метод </a:t>
            </a:r>
            <a:r>
              <a:rPr lang="ru-RU" sz="2800" dirty="0" err="1"/>
              <a:t>int</a:t>
            </a:r>
            <a:r>
              <a:rPr lang="ru-RU" sz="2800" dirty="0"/>
              <a:t> </a:t>
            </a:r>
            <a:r>
              <a:rPr lang="ru-RU" sz="2800" dirty="0" err="1"/>
              <a:t>test</a:t>
            </a:r>
            <a:r>
              <a:rPr lang="ru-RU" sz="2800" dirty="0"/>
              <a:t>() отличается от </a:t>
            </a:r>
            <a:r>
              <a:rPr lang="ru-RU" sz="2800" dirty="0" err="1"/>
              <a:t>void</a:t>
            </a:r>
            <a:r>
              <a:rPr lang="ru-RU" sz="2800" dirty="0"/>
              <a:t> </a:t>
            </a:r>
            <a:r>
              <a:rPr lang="ru-RU" sz="2800" dirty="0" err="1"/>
              <a:t>test</a:t>
            </a:r>
            <a:r>
              <a:rPr lang="ru-RU" sz="2800" dirty="0"/>
              <a:t>() только типом - это недопустимо для перегруженного метода. Если его </a:t>
            </a:r>
            <a:r>
              <a:rPr lang="ru-RU" sz="2800" dirty="0" err="1"/>
              <a:t>раскомментировать</a:t>
            </a:r>
            <a:r>
              <a:rPr lang="ru-RU" sz="2800" dirty="0"/>
              <a:t>, будет ошибка </a:t>
            </a:r>
            <a:r>
              <a:rPr lang="ru-RU" sz="2800" dirty="0" smtClean="0"/>
              <a:t>компиляции.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676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777345" cy="685268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692" y="447188"/>
            <a:ext cx="5161305" cy="970450"/>
          </a:xfrm>
        </p:spPr>
        <p:txBody>
          <a:bodyPr/>
          <a:lstStyle/>
          <a:p>
            <a:r>
              <a:rPr lang="ru-RU" dirty="0"/>
              <a:t>Перегрузка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220692" y="2258291"/>
            <a:ext cx="5375564" cy="4128654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dirty="0"/>
              <a:t>Конструкторы похожи на методы, поэтому они тоже могут быть перегружены - вы можете объявлять в одном классе несколько конструкторов, которые различаются количеством и типом переменных. В следующем примере добавлены три конструктора в класс Box6. Конечно же, при создании объекта вызывается только один из них - тот, который кажется вам наиболее </a:t>
            </a:r>
            <a:r>
              <a:rPr lang="ru-RU" sz="2800" dirty="0" smtClean="0"/>
              <a:t>подходящим.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168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211327"/>
            <a:ext cx="10776043" cy="363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3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объектов в методы</a:t>
            </a:r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0" y="2258291"/>
            <a:ext cx="10786256" cy="412865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800" dirty="0"/>
              <a:t>Объекты допускается передавать методам в качестве параметров точно так же, как и примитивные значения. При этом объекты передаются по ссылке на них. Метод может изменять полученные значения. Самый важный вопрос здесь - а будут ли изменяться эти значения в вызвавшем методе? Если в метод передан объект - то будут, если же это примитивное значение - то нет. Почему так? Давайте рассмотрим на следующем примере.</a:t>
            </a:r>
          </a:p>
        </p:txBody>
      </p:sp>
    </p:spTree>
    <p:extLst>
      <p:ext uri="{BB962C8B-B14F-4D97-AF65-F5344CB8AC3E}">
        <p14:creationId xmlns:p14="http://schemas.microsoft.com/office/powerpoint/2010/main" val="38832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объектов в методы</a:t>
            </a:r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6137564" y="2258291"/>
            <a:ext cx="5458692" cy="4128654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dirty="0"/>
              <a:t>Локальная объектная переменная </a:t>
            </a:r>
            <a:r>
              <a:rPr lang="ru-RU" sz="2800" dirty="0" err="1"/>
              <a:t>box</a:t>
            </a:r>
            <a:r>
              <a:rPr lang="ru-RU" sz="2800" dirty="0"/>
              <a:t> создается в стековой области памяти метода </a:t>
            </a:r>
            <a:r>
              <a:rPr lang="ru-RU" sz="2800" dirty="0" err="1"/>
              <a:t>main</a:t>
            </a:r>
            <a:r>
              <a:rPr lang="ru-RU" sz="2800" dirty="0"/>
              <a:t>(), но сам объект создается в куче. При вызове метода </a:t>
            </a:r>
            <a:r>
              <a:rPr lang="ru-RU" sz="2800" dirty="0" err="1"/>
              <a:t>changeObject</a:t>
            </a:r>
            <a:r>
              <a:rPr lang="ru-RU" sz="2800" dirty="0"/>
              <a:t>() передается не сам объект, а ссылка на него. Поэтому при изменении переменной о в методе </a:t>
            </a:r>
            <a:r>
              <a:rPr lang="ru-RU" sz="2800" dirty="0" err="1"/>
              <a:t>changeObject</a:t>
            </a:r>
            <a:r>
              <a:rPr lang="ru-RU" sz="2800" dirty="0"/>
              <a:t>(), меняется объект находящийся куче. И эти изменения, естественно, видны в вызвавшем методе </a:t>
            </a:r>
            <a:r>
              <a:rPr lang="ru-RU" sz="2800" dirty="0" err="1"/>
              <a:t>main</a:t>
            </a:r>
            <a:r>
              <a:rPr lang="ru-RU" sz="2800" dirty="0" smtClean="0"/>
              <a:t>()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258291"/>
            <a:ext cx="529458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26" y="0"/>
            <a:ext cx="9419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объектов в методы</a:t>
            </a:r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651164" y="2258291"/>
            <a:ext cx="10945092" cy="15794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Результат работы: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4" y="2876059"/>
            <a:ext cx="5007590" cy="168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9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Процедурное и объектно-ориентированное программирование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09999" y="2222287"/>
            <a:ext cx="10571999" cy="432935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i="1" dirty="0" smtClean="0"/>
              <a:t>Объектно-ориентированное программирование (ООП)</a:t>
            </a:r>
            <a:r>
              <a:rPr lang="ru-RU" sz="2400" dirty="0" smtClean="0"/>
              <a:t> - методика программирования, в которой основными концепциями являются понятия объектов и классов. Прежде чем начать писать инструкции для решения задачи, в задаче выделяются объекты и описываются с помощью классов. В классе прописывается поведение объектов с помощью методов и характеристики или свойства объекта с помощью переменных класса. Одной из ключевых особенностей языка </a:t>
            </a:r>
            <a:r>
              <a:rPr lang="ru-RU" sz="2400" dirty="0" err="1" smtClean="0"/>
              <a:t>Java</a:t>
            </a:r>
            <a:r>
              <a:rPr lang="ru-RU" sz="2400" dirty="0" smtClean="0"/>
              <a:t> является ООП.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379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varargs</a:t>
            </a:r>
            <a:endParaRPr lang="en-US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651164" y="2258290"/>
            <a:ext cx="10945092" cy="4267201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ru-RU" sz="2800" dirty="0"/>
              <a:t>В языке </a:t>
            </a:r>
            <a:r>
              <a:rPr lang="ru-RU" sz="2800" dirty="0" err="1"/>
              <a:t>Java</a:t>
            </a:r>
            <a:r>
              <a:rPr lang="ru-RU" sz="2800" dirty="0"/>
              <a:t> существуют методы, которые могут принимать переменное количество аргументов. Они называются методами с </a:t>
            </a:r>
            <a:r>
              <a:rPr lang="ru-RU" sz="2800" i="1" dirty="0"/>
              <a:t>аргументами переменной длины</a:t>
            </a:r>
            <a:r>
              <a:rPr lang="ru-RU" sz="2800" dirty="0"/>
              <a:t> (</a:t>
            </a:r>
            <a:r>
              <a:rPr lang="ru-RU" sz="2800" i="1" dirty="0" err="1"/>
              <a:t>var-args</a:t>
            </a:r>
            <a:r>
              <a:rPr lang="ru-RU" sz="2800" dirty="0"/>
              <a:t>).</a:t>
            </a:r>
          </a:p>
          <a:p>
            <a:pPr marL="0" indent="0">
              <a:buNone/>
            </a:pPr>
            <a:r>
              <a:rPr lang="ru-RU" sz="2800" dirty="0"/>
              <a:t>Для указания аргументов переменной длины служат три точки ( . . . ). Например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Наряду с параметром переменной длины у метода могут быть и "обычные" параметры. Но параметр переменной длины должен быть последним среди всех параметров, объявляемых в методе. Например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Метод может содержать только один параметр с переменным количеством аргументов.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19" y="3596082"/>
            <a:ext cx="8849960" cy="5525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493" y="5214900"/>
            <a:ext cx="884043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varargs</a:t>
            </a:r>
            <a:endParaRPr lang="en-US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651164" y="2258290"/>
            <a:ext cx="10945092" cy="1371601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dirty="0"/>
              <a:t>В следующем примере показан метод </a:t>
            </a:r>
            <a:r>
              <a:rPr lang="ru-RU" sz="2800" dirty="0" err="1"/>
              <a:t>test</a:t>
            </a:r>
            <a:r>
              <a:rPr lang="ru-RU" sz="2800" dirty="0"/>
              <a:t>(), объявленный с переменным количеством аргументов типа </a:t>
            </a:r>
            <a:r>
              <a:rPr lang="ru-RU" sz="2800" dirty="0" err="1"/>
              <a:t>int</a:t>
            </a:r>
            <a:r>
              <a:rPr lang="ru-RU" sz="2800" dirty="0"/>
              <a:t>. Внутри метода мы обращаемся к этим переменным как к массиву. При вызове этого метода можно передать любое, даже нулевое количество аргументов, а также массив: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76" y="3468177"/>
            <a:ext cx="5439534" cy="31913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48" y="3468177"/>
            <a:ext cx="2788805" cy="212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varargs</a:t>
            </a:r>
            <a:endParaRPr lang="en-US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7273635" y="1939591"/>
            <a:ext cx="4350329" cy="3685310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ru-RU" sz="2800" dirty="0"/>
              <a:t>Перегрузка методов с аргументами переменной </a:t>
            </a:r>
            <a:r>
              <a:rPr lang="ru-RU" sz="2800" dirty="0" smtClean="0"/>
              <a:t>длины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При вызове метода без аргументов, подходят два метода - </a:t>
            </a:r>
            <a:r>
              <a:rPr lang="ru-RU" sz="2800" dirty="0" err="1"/>
              <a:t>test</a:t>
            </a:r>
            <a:r>
              <a:rPr lang="ru-RU" sz="2800" dirty="0"/>
              <a:t>(</a:t>
            </a:r>
            <a:r>
              <a:rPr lang="ru-RU" sz="2800" dirty="0" err="1"/>
              <a:t>double</a:t>
            </a:r>
            <a:r>
              <a:rPr lang="ru-RU" sz="2800" dirty="0"/>
              <a:t>... </a:t>
            </a:r>
            <a:r>
              <a:rPr lang="ru-RU" sz="2800" dirty="0" err="1"/>
              <a:t>array</a:t>
            </a:r>
            <a:r>
              <a:rPr lang="ru-RU" sz="2800" dirty="0"/>
              <a:t>) и </a:t>
            </a:r>
            <a:r>
              <a:rPr lang="ru-RU" sz="2800" dirty="0" err="1"/>
              <a:t>test</a:t>
            </a:r>
            <a:r>
              <a:rPr lang="ru-RU" sz="2800" dirty="0"/>
              <a:t>(</a:t>
            </a:r>
            <a:r>
              <a:rPr lang="ru-RU" sz="2800" dirty="0" err="1"/>
              <a:t>int</a:t>
            </a:r>
            <a:r>
              <a:rPr lang="ru-RU" sz="2800" dirty="0"/>
              <a:t>... </a:t>
            </a:r>
            <a:r>
              <a:rPr lang="ru-RU" sz="2800" dirty="0" err="1"/>
              <a:t>array</a:t>
            </a:r>
            <a:r>
              <a:rPr lang="ru-RU" sz="2800" dirty="0"/>
              <a:t>). В этом случае будет вызван </a:t>
            </a:r>
            <a:r>
              <a:rPr lang="ru-RU" sz="2800" dirty="0" smtClean="0"/>
              <a:t>метод </a:t>
            </a:r>
            <a:r>
              <a:rPr lang="ru-RU" sz="2800" dirty="0"/>
              <a:t>с меньшим диапазоном значений - </a:t>
            </a:r>
            <a:r>
              <a:rPr lang="ru-RU" sz="2800" dirty="0" err="1"/>
              <a:t>test</a:t>
            </a:r>
            <a:r>
              <a:rPr lang="ru-RU" sz="2800" dirty="0"/>
              <a:t>(</a:t>
            </a:r>
            <a:r>
              <a:rPr lang="ru-RU" sz="2800" dirty="0" err="1"/>
              <a:t>int</a:t>
            </a:r>
            <a:r>
              <a:rPr lang="ru-RU" sz="2800" dirty="0"/>
              <a:t>... </a:t>
            </a:r>
            <a:r>
              <a:rPr lang="ru-RU" sz="2800" dirty="0" err="1"/>
              <a:t>array</a:t>
            </a:r>
            <a:r>
              <a:rPr lang="ru-RU" sz="2800" dirty="0" smtClean="0"/>
              <a:t>).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При вызове метода </a:t>
            </a:r>
            <a:r>
              <a:rPr lang="ru-RU" sz="2800" dirty="0" err="1"/>
              <a:t>test</a:t>
            </a:r>
            <a:r>
              <a:rPr lang="ru-RU" sz="2800" dirty="0"/>
              <a:t>() с одним значением типа </a:t>
            </a:r>
            <a:r>
              <a:rPr lang="ru-RU" sz="2800" dirty="0" err="1"/>
              <a:t>int</a:t>
            </a:r>
            <a:r>
              <a:rPr lang="ru-RU" sz="2800" dirty="0"/>
              <a:t> -  </a:t>
            </a:r>
            <a:r>
              <a:rPr lang="ru-RU" sz="2800" dirty="0" err="1"/>
              <a:t>test</a:t>
            </a:r>
            <a:r>
              <a:rPr lang="ru-RU" sz="2800" dirty="0"/>
              <a:t>(3), будет выбран метод </a:t>
            </a:r>
            <a:r>
              <a:rPr lang="ru-RU" sz="2800" dirty="0" err="1"/>
              <a:t>test</a:t>
            </a:r>
            <a:r>
              <a:rPr lang="ru-RU" sz="2800" dirty="0"/>
              <a:t>(</a:t>
            </a:r>
            <a:r>
              <a:rPr lang="ru-RU" sz="2800" dirty="0" err="1"/>
              <a:t>int</a:t>
            </a:r>
            <a:r>
              <a:rPr lang="ru-RU" sz="2800" dirty="0"/>
              <a:t> a).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37"/>
            <a:ext cx="7051964" cy="68820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804" y="4819365"/>
            <a:ext cx="228631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varargs</a:t>
            </a:r>
            <a:endParaRPr lang="en-US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1" y="2355273"/>
            <a:ext cx="10813964" cy="3768436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/>
              <a:t>При перегрузке метода, принимающего аргументы переменной длины, могут происходить непредвиденные ошибки. Они связаны с неоднозначностью, которая может возникать при вызове перегружаемого метода с аргументами переменной длины</a:t>
            </a:r>
            <a:r>
              <a:rPr lang="ru-RU" sz="2800" dirty="0" smtClean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В следующем примере метод </a:t>
            </a:r>
            <a:r>
              <a:rPr lang="ru-RU" sz="2800" dirty="0" err="1"/>
              <a:t>test</a:t>
            </a:r>
            <a:r>
              <a:rPr lang="ru-RU" sz="2800" dirty="0"/>
              <a:t> перегружен - один вариант принимает значения </a:t>
            </a:r>
            <a:r>
              <a:rPr lang="ru-RU" sz="2800" dirty="0" err="1"/>
              <a:t>var-ags</a:t>
            </a:r>
            <a:r>
              <a:rPr lang="ru-RU" sz="2800" dirty="0"/>
              <a:t> типа </a:t>
            </a:r>
            <a:r>
              <a:rPr lang="ru-RU" sz="2800" dirty="0" err="1"/>
              <a:t>boolean</a:t>
            </a:r>
            <a:r>
              <a:rPr lang="ru-RU" sz="2800" dirty="0"/>
              <a:t>, а второй тоже </a:t>
            </a:r>
            <a:r>
              <a:rPr lang="ru-RU" sz="2800" dirty="0" err="1"/>
              <a:t>var-ags</a:t>
            </a:r>
            <a:r>
              <a:rPr lang="ru-RU" sz="2800" dirty="0"/>
              <a:t>, но типа </a:t>
            </a:r>
            <a:r>
              <a:rPr lang="ru-RU" sz="2800" dirty="0" err="1"/>
              <a:t>int</a:t>
            </a:r>
            <a:r>
              <a:rPr lang="ru-RU" sz="2800" dirty="0"/>
              <a:t>. При вызове метода </a:t>
            </a:r>
            <a:r>
              <a:rPr lang="ru-RU" sz="2800" dirty="0" err="1"/>
              <a:t>test</a:t>
            </a:r>
            <a:r>
              <a:rPr lang="ru-RU" sz="2800" dirty="0"/>
              <a:t>() без аргументов, возникает ошибка неоднозначности - JVM не может выбрать необходимый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5040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varargs</a:t>
            </a:r>
            <a:endParaRPr lang="en-US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492835" y="2355273"/>
            <a:ext cx="3131129" cy="734291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ru-RU" sz="2800" dirty="0"/>
              <a:t>Аргументы переменной длины и неоднозначность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56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 </a:t>
            </a:r>
            <a:r>
              <a:rPr lang="en-US" dirty="0"/>
              <a:t>Java</a:t>
            </a:r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1" y="2355273"/>
            <a:ext cx="10813964" cy="3629891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dirty="0"/>
              <a:t>Рекурсия - это средство, которое позволяет методу вызывать самого себя. Такой метод называется рекурсивным.</a:t>
            </a:r>
          </a:p>
          <a:p>
            <a:pPr marL="0" indent="0">
              <a:buNone/>
            </a:pPr>
            <a:r>
              <a:rPr lang="ru-RU" sz="2800" dirty="0"/>
              <a:t>Когда рекурсивный метод вызывает самого себя, новым локальным переменным и параметрам выделяется место в стеке и код метода выполняется с этими новыми исходными значениями. При каждом возврате из вызова рекурсивного метода прежние локальные переменные и параметры удаляются из стека, а выполнение продолжается с точки вызова в самом методе.</a:t>
            </a:r>
          </a:p>
          <a:p>
            <a:pPr marL="0" indent="0">
              <a:buNone/>
            </a:pPr>
            <a:r>
              <a:rPr lang="ru-RU" sz="2800" dirty="0"/>
              <a:t>Рекурсию можно сравнить с подзорной трубой, которую раскладывают до нужного состояния, а потом складывают обратно.</a:t>
            </a:r>
          </a:p>
        </p:txBody>
      </p:sp>
    </p:spTree>
    <p:extLst>
      <p:ext uri="{BB962C8B-B14F-4D97-AF65-F5344CB8AC3E}">
        <p14:creationId xmlns:p14="http://schemas.microsoft.com/office/powerpoint/2010/main" val="30579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 </a:t>
            </a:r>
            <a:r>
              <a:rPr lang="en-US" dirty="0"/>
              <a:t>Java</a:t>
            </a:r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6954981" y="2355273"/>
            <a:ext cx="4668983" cy="3629891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ru-RU" sz="2800" dirty="0"/>
              <a:t>В следующем примере показана реализация подсчета факториала с помощью рекурсии на языке </a:t>
            </a:r>
            <a:r>
              <a:rPr lang="ru-RU" sz="2800" dirty="0" err="1"/>
              <a:t>Java</a:t>
            </a:r>
            <a:r>
              <a:rPr lang="ru-RU" sz="2800" dirty="0"/>
              <a:t>. Метод </a:t>
            </a:r>
            <a:r>
              <a:rPr lang="ru-RU" sz="2800" dirty="0" err="1"/>
              <a:t>factorial</a:t>
            </a:r>
            <a:r>
              <a:rPr lang="ru-RU" sz="2800" dirty="0"/>
              <a:t>() рекурсивно вызывает самого себя. В рекурсивном методе обязательно задавать точку возврата - условие при котором прекращается рекурсивный вызов метода. Если этого не сделать программа зациклится. В методе </a:t>
            </a:r>
            <a:r>
              <a:rPr lang="ru-RU" sz="2800" dirty="0" err="1"/>
              <a:t>factorial</a:t>
            </a:r>
            <a:r>
              <a:rPr lang="ru-RU" sz="2800" dirty="0"/>
              <a:t>() - это проверка на 1.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895163"/>
            <a:ext cx="583964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Сборщик мусора и метод </a:t>
            </a:r>
            <a:r>
              <a:rPr lang="ru-RU" sz="3600" dirty="0" err="1"/>
              <a:t>finalize</a:t>
            </a:r>
            <a:r>
              <a:rPr lang="ru-RU" sz="3600" dirty="0"/>
              <a:t> в </a:t>
            </a:r>
            <a:r>
              <a:rPr lang="ru-RU" sz="3600" dirty="0" err="1"/>
              <a:t>Java</a:t>
            </a:r>
            <a:endParaRPr lang="ru-RU" sz="3600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1" y="2355273"/>
            <a:ext cx="10813964" cy="415636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dirty="0"/>
              <a:t>Каждый раз при создании объекта под него выделяется память. Память не резиновая и когда-то она может окончится. В некоторых языках программирования разработчики должны сами контролировать освобождение памяти. В </a:t>
            </a:r>
            <a:r>
              <a:rPr lang="ru-RU" sz="2800" dirty="0" err="1"/>
              <a:t>Java</a:t>
            </a:r>
            <a:r>
              <a:rPr lang="ru-RU" sz="2800" dirty="0"/>
              <a:t> же освобождение памяти выполняется автоматически. Используемая для выполнения этой задачи технология называется сборщиком мусора. Есть возможность запросить сборку мусора самим, для чего используется метод </a:t>
            </a:r>
            <a:r>
              <a:rPr lang="ru-RU" sz="2800" dirty="0" err="1"/>
              <a:t>System.gc</a:t>
            </a:r>
            <a:r>
              <a:rPr lang="ru-RU" sz="2800" dirty="0"/>
              <a:t>(). НО - JVM сама решит выполнять ли ваш запрос</a:t>
            </a:r>
            <a:r>
              <a:rPr lang="ru-RU" sz="2800" dirty="0" smtClean="0"/>
              <a:t>!</a:t>
            </a:r>
          </a:p>
          <a:p>
            <a:pPr marL="0" indent="0">
              <a:buNone/>
            </a:pPr>
            <a:r>
              <a:rPr lang="ru-RU" sz="2800" dirty="0"/>
              <a:t>Сборка мусора проходит следующим образом: при отсутствии каких либо ссылок на объект программа заключает, что этот объект больше не нужен, и занимаемую объектом память можно освободить. </a:t>
            </a:r>
          </a:p>
        </p:txBody>
      </p:sp>
    </p:spTree>
    <p:extLst>
      <p:ext uri="{BB962C8B-B14F-4D97-AF65-F5344CB8AC3E}">
        <p14:creationId xmlns:p14="http://schemas.microsoft.com/office/powerpoint/2010/main" val="21991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Сборщик мусора и метод </a:t>
            </a:r>
            <a:r>
              <a:rPr lang="ru-RU" sz="3600" dirty="0" err="1"/>
              <a:t>finalize</a:t>
            </a:r>
            <a:r>
              <a:rPr lang="ru-RU" sz="3600" dirty="0"/>
              <a:t> в </a:t>
            </a:r>
            <a:r>
              <a:rPr lang="ru-RU" sz="3600" dirty="0" err="1"/>
              <a:t>Java</a:t>
            </a:r>
            <a:endParaRPr lang="ru-RU" sz="3600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6012873" y="2355273"/>
            <a:ext cx="5611092" cy="3976254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dirty="0"/>
              <a:t>Например, в методе </a:t>
            </a:r>
            <a:r>
              <a:rPr lang="ru-RU" sz="2800" dirty="0" err="1"/>
              <a:t>main</a:t>
            </a:r>
            <a:r>
              <a:rPr lang="ru-RU" sz="2800" dirty="0"/>
              <a:t>() класса </a:t>
            </a:r>
            <a:r>
              <a:rPr lang="ru-RU" sz="2800" dirty="0" err="1"/>
              <a:t>Cup</a:t>
            </a:r>
            <a:r>
              <a:rPr lang="ru-RU" sz="2800" dirty="0"/>
              <a:t> создается объект типа </a:t>
            </a:r>
            <a:r>
              <a:rPr lang="ru-RU" sz="2800" dirty="0" err="1"/>
              <a:t>Cup</a:t>
            </a:r>
            <a:r>
              <a:rPr lang="ru-RU" sz="2800" dirty="0"/>
              <a:t>, на который указывает переменная </a:t>
            </a:r>
            <a:r>
              <a:rPr lang="ru-RU" sz="2800" dirty="0" err="1"/>
              <a:t>cup</a:t>
            </a:r>
            <a:r>
              <a:rPr lang="ru-RU" sz="2800" dirty="0"/>
              <a:t>. После выполнения строчки </a:t>
            </a:r>
            <a:r>
              <a:rPr lang="ru-RU" sz="2800" dirty="0" err="1"/>
              <a:t>cup</a:t>
            </a:r>
            <a:r>
              <a:rPr lang="ru-RU" sz="2800" dirty="0"/>
              <a:t> = </a:t>
            </a:r>
            <a:r>
              <a:rPr lang="ru-RU" sz="2800" dirty="0" err="1"/>
              <a:t>null</a:t>
            </a:r>
            <a:r>
              <a:rPr lang="ru-RU" sz="2800" dirty="0"/>
              <a:t>, объект все еще существует в памяти, но на него не указывает не одна ссылка. Этот объект является кандидатом для удаление при сборке мусора. Кроме того объект класса </a:t>
            </a:r>
            <a:r>
              <a:rPr lang="ru-RU" sz="2800" dirty="0" err="1"/>
              <a:t>Cup</a:t>
            </a:r>
            <a:r>
              <a:rPr lang="ru-RU" sz="2800" dirty="0"/>
              <a:t> содержит ссылочную переменную, указывающую на объект типа </a:t>
            </a:r>
            <a:r>
              <a:rPr lang="ru-RU" sz="2800" dirty="0" err="1"/>
              <a:t>Spoon</a:t>
            </a:r>
            <a:r>
              <a:rPr lang="ru-RU" sz="2800" dirty="0"/>
              <a:t>. Этот объект тоже будет удален сборщиком мусора.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9" y="1897786"/>
            <a:ext cx="5016165" cy="471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Сборщик мусора и метод </a:t>
            </a:r>
            <a:r>
              <a:rPr lang="ru-RU" sz="3600" dirty="0" err="1"/>
              <a:t>finalize</a:t>
            </a:r>
            <a:r>
              <a:rPr lang="ru-RU" sz="3600" dirty="0"/>
              <a:t> в </a:t>
            </a:r>
            <a:r>
              <a:rPr lang="ru-RU" sz="3600" dirty="0" err="1"/>
              <a:t>Java</a:t>
            </a:r>
            <a:endParaRPr lang="ru-RU" sz="3600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0" y="2355273"/>
            <a:ext cx="10813965" cy="3976254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dirty="0"/>
              <a:t>Если объект взаимодействует с какими-то ресурсами, например открывает поток вывода и читает из него, то такой поток необходимо закрыть перед удалением объекта из памяти. Для этого в языке </a:t>
            </a:r>
            <a:r>
              <a:rPr lang="ru-RU" sz="2800" dirty="0" err="1"/>
              <a:t>Java</a:t>
            </a:r>
            <a:r>
              <a:rPr lang="ru-RU" sz="2800" dirty="0"/>
              <a:t> достаточно переопределить метод </a:t>
            </a:r>
            <a:r>
              <a:rPr lang="ru-RU" sz="2800" dirty="0" err="1"/>
              <a:t>finalize</a:t>
            </a:r>
            <a:r>
              <a:rPr lang="ru-RU" sz="2800" dirty="0"/>
              <a:t>(), который вызывается в исполняющей среде </a:t>
            </a:r>
            <a:r>
              <a:rPr lang="ru-RU" sz="2800" dirty="0" err="1"/>
              <a:t>Java</a:t>
            </a:r>
            <a:r>
              <a:rPr lang="ru-RU" sz="2800" dirty="0"/>
              <a:t> непосредственно перед удалением объекта данного класса. В теле метода </a:t>
            </a:r>
            <a:r>
              <a:rPr lang="ru-RU" sz="2800" dirty="0" err="1"/>
              <a:t>finalize</a:t>
            </a:r>
            <a:r>
              <a:rPr lang="ru-RU" sz="2800" dirty="0"/>
              <a:t>() нужно указать те действия, которые должны быть выполнены перед уничтожением объекта. Метод </a:t>
            </a:r>
            <a:r>
              <a:rPr lang="ru-RU" sz="2800" dirty="0" err="1"/>
              <a:t>finalize</a:t>
            </a:r>
            <a:r>
              <a:rPr lang="ru-RU" sz="2800" dirty="0"/>
              <a:t>() вызывается лишь непосредственно перед сборкой "мусора</a:t>
            </a:r>
            <a:r>
              <a:rPr lang="ru-RU" sz="2800" dirty="0" smtClean="0"/>
              <a:t>”.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Метод </a:t>
            </a:r>
            <a:r>
              <a:rPr lang="ru-RU" sz="2800" dirty="0" err="1"/>
              <a:t>finalize</a:t>
            </a:r>
            <a:r>
              <a:rPr lang="ru-RU" sz="2800" dirty="0"/>
              <a:t>() не вызывается при выходе объекта из области действия. Заранее неизвестно, когда будет (и будет ли вообще) выполняться метод </a:t>
            </a:r>
            <a:r>
              <a:rPr lang="ru-RU" sz="2800" dirty="0" err="1"/>
              <a:t>finalize</a:t>
            </a:r>
            <a:r>
              <a:rPr lang="ru-RU" sz="2800" dirty="0"/>
              <a:t>(). И самое главное - начиная с </a:t>
            </a:r>
            <a:r>
              <a:rPr lang="ru-RU" sz="2800" dirty="0" err="1"/>
              <a:t>Java</a:t>
            </a:r>
            <a:r>
              <a:rPr lang="ru-RU" sz="2800" dirty="0"/>
              <a:t> 9 этот метод не рекомендуется к использованию. Но все таки приведем пример его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8226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Процедурное и объектно-ориентированное программирование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09999" y="2222287"/>
            <a:ext cx="10571999" cy="432935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/>
              <a:t>Процедурное программирование можно сравнить с постройкой маленького домика - нет необходимости тратить время и ресурсы на продумывание архитектуры. ООП же похоже на постройку сложного архитектурного сооружения, где очень важно продумать все детали, и только потом приступать к программированию (постройке). </a:t>
            </a:r>
          </a:p>
          <a:p>
            <a:pPr marL="0" indent="0">
              <a:buNone/>
            </a:pPr>
            <a:r>
              <a:rPr lang="ru-RU" sz="2400" dirty="0"/>
              <a:t>Несмотря на явное преимущество ООП, не следует им злоупотреблять. Если вам нужно написать маленькую программку, например, вычисление факториала, процедурное программирование вполне подойдет.</a:t>
            </a:r>
          </a:p>
        </p:txBody>
      </p:sp>
    </p:spTree>
    <p:extLst>
      <p:ext uri="{BB962C8B-B14F-4D97-AF65-F5344CB8AC3E}">
        <p14:creationId xmlns:p14="http://schemas.microsoft.com/office/powerpoint/2010/main" val="27438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Сборщик мусора и метод </a:t>
            </a:r>
            <a:r>
              <a:rPr lang="ru-RU" sz="3600" dirty="0" err="1"/>
              <a:t>finalize</a:t>
            </a:r>
            <a:r>
              <a:rPr lang="ru-RU" sz="3600" dirty="0"/>
              <a:t> в </a:t>
            </a:r>
            <a:r>
              <a:rPr lang="ru-RU" sz="3600" dirty="0" err="1"/>
              <a:t>Java</a:t>
            </a:r>
            <a:endParaRPr lang="ru-RU" sz="3600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0" y="2355273"/>
            <a:ext cx="10813965" cy="789709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ru-RU" sz="2800" dirty="0"/>
              <a:t>Добавим </a:t>
            </a:r>
            <a:r>
              <a:rPr lang="ru-RU" sz="2800" dirty="0" err="1"/>
              <a:t>finalize</a:t>
            </a:r>
            <a:r>
              <a:rPr lang="ru-RU" sz="2800" dirty="0"/>
              <a:t>() в классы </a:t>
            </a:r>
            <a:r>
              <a:rPr lang="ru-RU" sz="2800" dirty="0" err="1"/>
              <a:t>Spoon</a:t>
            </a:r>
            <a:r>
              <a:rPr lang="ru-RU" sz="2800" dirty="0"/>
              <a:t> и </a:t>
            </a:r>
            <a:r>
              <a:rPr lang="ru-RU" sz="2800" dirty="0" err="1"/>
              <a:t>Cup</a:t>
            </a:r>
            <a:r>
              <a:rPr lang="ru-RU" sz="2800" dirty="0"/>
              <a:t>, а также запросим вызвать сборщика мусора вызвав метод </a:t>
            </a:r>
            <a:r>
              <a:rPr lang="ru-RU" sz="2800" dirty="0" err="1"/>
              <a:t>System.gc</a:t>
            </a:r>
            <a:r>
              <a:rPr lang="ru-RU" sz="2800" dirty="0"/>
              <a:t>(), для того чтобы протестировать вызов </a:t>
            </a:r>
            <a:r>
              <a:rPr lang="ru-RU" sz="2800" dirty="0" err="1"/>
              <a:t>finalize</a:t>
            </a:r>
            <a:r>
              <a:rPr lang="ru-RU" sz="2800" dirty="0"/>
              <a:t>():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82" y="2923310"/>
            <a:ext cx="5295207" cy="14547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69" y="2923310"/>
            <a:ext cx="4750544" cy="39346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081" y="4517388"/>
            <a:ext cx="5295207" cy="166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в </a:t>
            </a:r>
            <a:r>
              <a:rPr lang="en-US" dirty="0"/>
              <a:t>Java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5" y="2218678"/>
            <a:ext cx="8649907" cy="4639322"/>
          </a:xfrm>
          <a:prstGeom prst="rect">
            <a:avLst/>
          </a:prstGeom>
        </p:spPr>
      </p:pic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4253345" y="2341419"/>
            <a:ext cx="5985164" cy="706581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У нас есть следующий класс, описывающий </a:t>
            </a:r>
            <a:r>
              <a:rPr lang="ru-RU" sz="2800" dirty="0" smtClean="0">
                <a:solidFill>
                  <a:schemeClr val="bg1"/>
                </a:solidFill>
              </a:rPr>
              <a:t>коробку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0" y="2355273"/>
            <a:ext cx="10813965" cy="3976254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dirty="0"/>
              <a:t>И вдруг заказчик решает добавить цветную коробку - </a:t>
            </a:r>
            <a:r>
              <a:rPr lang="ru-RU" sz="2800" dirty="0" err="1"/>
              <a:t>ColorBox</a:t>
            </a:r>
            <a:r>
              <a:rPr lang="ru-RU" sz="2800" dirty="0"/>
              <a:t> и тяжелую коробку - </a:t>
            </a:r>
            <a:r>
              <a:rPr lang="ru-RU" sz="2800" dirty="0" err="1"/>
              <a:t>HeavyBox</a:t>
            </a:r>
            <a:r>
              <a:rPr lang="ru-RU" sz="2800" dirty="0"/>
              <a:t>. Цветная коробка будет отличаться от обычной только цветом, а тяжелая - весом. Получается, что в класс </a:t>
            </a:r>
            <a:r>
              <a:rPr lang="ru-RU" sz="2800" dirty="0" err="1"/>
              <a:t>ColorBox</a:t>
            </a:r>
            <a:r>
              <a:rPr lang="ru-RU" sz="2800" dirty="0"/>
              <a:t> мы должны добавить те же переменные </a:t>
            </a:r>
            <a:r>
              <a:rPr lang="ru-RU" sz="2800" dirty="0" err="1"/>
              <a:t>width</a:t>
            </a:r>
            <a:r>
              <a:rPr lang="ru-RU" sz="2800" dirty="0"/>
              <a:t>, </a:t>
            </a:r>
            <a:r>
              <a:rPr lang="ru-RU" sz="2800" dirty="0" err="1"/>
              <a:t>height</a:t>
            </a:r>
            <a:r>
              <a:rPr lang="ru-RU" sz="2800" dirty="0"/>
              <a:t> и </a:t>
            </a:r>
            <a:r>
              <a:rPr lang="ru-RU" sz="2800" dirty="0" err="1"/>
              <a:t>depth</a:t>
            </a:r>
            <a:r>
              <a:rPr lang="ru-RU" sz="2800" dirty="0"/>
              <a:t>, конструкторы и методы, которые существуют в классе </a:t>
            </a:r>
            <a:r>
              <a:rPr lang="ru-RU" sz="2800" dirty="0" err="1"/>
              <a:t>Box</a:t>
            </a:r>
            <a:r>
              <a:rPr lang="ru-RU" sz="2800" dirty="0"/>
              <a:t>. Дублирование кода в программировании не приветствуется, поэтому для таких случаев придуман такой механизм как наследование</a:t>
            </a:r>
            <a:r>
              <a:rPr lang="ru-RU" sz="2800" dirty="0" smtClean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Используя наследование </a:t>
            </a:r>
            <a:r>
              <a:rPr lang="ru-RU" sz="2800" dirty="0" err="1"/>
              <a:t>Java</a:t>
            </a:r>
            <a:r>
              <a:rPr lang="ru-RU" sz="2800" dirty="0"/>
              <a:t>, можно создать класс, который определяет характеристики, общие для набора связанных элементов - </a:t>
            </a:r>
            <a:r>
              <a:rPr lang="ru-RU" sz="2800" dirty="0" err="1"/>
              <a:t>Box</a:t>
            </a:r>
            <a:r>
              <a:rPr lang="ru-RU" sz="2800" dirty="0"/>
              <a:t>. Затем этот общий класс может наследоваться другими, более специализированными классами </a:t>
            </a:r>
            <a:r>
              <a:rPr lang="ru-RU" sz="2800" dirty="0" err="1"/>
              <a:t>ColorBox</a:t>
            </a:r>
            <a:r>
              <a:rPr lang="ru-RU" sz="2800" dirty="0"/>
              <a:t> и </a:t>
            </a:r>
            <a:r>
              <a:rPr lang="ru-RU" sz="2800" dirty="0" err="1"/>
              <a:t>HeavyBox</a:t>
            </a:r>
            <a:r>
              <a:rPr lang="ru-RU" sz="2800" dirty="0"/>
              <a:t>, каждый из которых будет добавлять свои особые характеристики.</a:t>
            </a:r>
          </a:p>
        </p:txBody>
      </p:sp>
    </p:spTree>
    <p:extLst>
      <p:ext uri="{BB962C8B-B14F-4D97-AF65-F5344CB8AC3E}">
        <p14:creationId xmlns:p14="http://schemas.microsoft.com/office/powerpoint/2010/main" val="35423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5541818" y="2355273"/>
            <a:ext cx="6082147" cy="3976254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/>
              <a:t>В терминологии </a:t>
            </a:r>
            <a:r>
              <a:rPr lang="ru-RU" sz="2800" dirty="0" err="1"/>
              <a:t>Jаvа</a:t>
            </a:r>
            <a:r>
              <a:rPr lang="ru-RU" sz="2800" dirty="0"/>
              <a:t> наследуемый класс называется суперклассом, а наследующий класс – подклассом. Подкласс наследует все члены, определенные в суперклассе, добавляя к ним собственные, особые элементы. Набор классов, связанных отношением наследования, называют иерархией, что изображается таким </a:t>
            </a:r>
            <a:r>
              <a:rPr lang="ru-RU" sz="2800" dirty="0" smtClean="0"/>
              <a:t>образом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243258"/>
            <a:ext cx="458216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0" y="2355273"/>
            <a:ext cx="10813965" cy="3976254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/>
              <a:t>Общая форма объявления класса, который наследуется от суперкласса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/>
              <a:t>Для каждого создаваемого подкласса можно указать только один суперкласс. Класс не может стать суперклассом для самого себя.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563587"/>
            <a:ext cx="10017641" cy="100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0" y="2355273"/>
            <a:ext cx="10813965" cy="1163782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ru-RU" sz="2800" dirty="0"/>
              <a:t>В объявлении класса </a:t>
            </a:r>
            <a:r>
              <a:rPr lang="ru-RU" sz="2800" dirty="0" err="1"/>
              <a:t>ColorBox</a:t>
            </a:r>
            <a:r>
              <a:rPr lang="ru-RU" sz="2800" dirty="0"/>
              <a:t> используется ключевое слово </a:t>
            </a:r>
            <a:r>
              <a:rPr lang="ru-RU" sz="2800" dirty="0" err="1"/>
              <a:t>extends</a:t>
            </a:r>
            <a:r>
              <a:rPr lang="ru-RU" sz="2800" dirty="0"/>
              <a:t> для указания того, что </a:t>
            </a:r>
            <a:r>
              <a:rPr lang="ru-RU" sz="2800" dirty="0" err="1"/>
              <a:t>ColorBox</a:t>
            </a:r>
            <a:r>
              <a:rPr lang="ru-RU" sz="2800" dirty="0"/>
              <a:t> является наследником Box6. </a:t>
            </a:r>
            <a:r>
              <a:rPr lang="ru-RU" sz="2800" dirty="0" err="1"/>
              <a:t>ColorBox</a:t>
            </a:r>
            <a:r>
              <a:rPr lang="ru-RU" sz="2800" dirty="0"/>
              <a:t> содержит все переменные и методы класса Box6 несмотря на то, что в самом классе </a:t>
            </a:r>
            <a:r>
              <a:rPr lang="ru-RU" sz="2800" dirty="0" err="1"/>
              <a:t>ColorBox</a:t>
            </a:r>
            <a:r>
              <a:rPr lang="ru-RU" sz="2800" dirty="0"/>
              <a:t> они не указаны.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7" y="3399942"/>
            <a:ext cx="858322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0" y="2355273"/>
            <a:ext cx="10813965" cy="73429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/>
              <a:t>Один класс может содержать несколько наследников - класс </a:t>
            </a:r>
            <a:r>
              <a:rPr lang="ru-RU" sz="2800" dirty="0" err="1"/>
              <a:t>HeavyBox</a:t>
            </a:r>
            <a:r>
              <a:rPr lang="ru-RU" sz="2800" dirty="0"/>
              <a:t> тоже расширяет Box6: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55" y="3215315"/>
            <a:ext cx="8630854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0" y="2355273"/>
            <a:ext cx="10813965" cy="73429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/>
              <a:t>В следующем классе создаем объекты всех трех типов и подсчитываем объем для каждой коробки.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44" y="3197132"/>
            <a:ext cx="8783276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0" y="2355274"/>
            <a:ext cx="10813965" cy="2438399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ru-RU" sz="2800" dirty="0"/>
              <a:t>Несмотря на то, что подкласс включает в себя все члены своего суперкласса, он не может иметь доступ к тем членам суперкласса, которые объявлены как </a:t>
            </a:r>
            <a:r>
              <a:rPr lang="ru-RU" sz="2800" dirty="0" err="1"/>
              <a:t>private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/>
              <a:t>Из класса B, который является наследником класса A, невозможно напрямую обратиться к </a:t>
            </a:r>
            <a:r>
              <a:rPr lang="ru-RU" sz="2800" dirty="0" err="1"/>
              <a:t>private</a:t>
            </a:r>
            <a:r>
              <a:rPr lang="ru-RU" sz="2800" dirty="0"/>
              <a:t> переменной класса A. Доступ к ним можно получить через геттер методы: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30" y="2862619"/>
            <a:ext cx="8678486" cy="11050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30" y="4614751"/>
            <a:ext cx="869753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0" y="2355274"/>
            <a:ext cx="10813965" cy="4170217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Ссылочной переменной суперкласса может быть присвоена ссылка на любой его подкласс</a:t>
            </a:r>
            <a:r>
              <a:rPr lang="ru-RU" sz="2800" dirty="0" smtClean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Например, переменная </a:t>
            </a:r>
            <a:r>
              <a:rPr lang="ru-RU" sz="2800" dirty="0" err="1"/>
              <a:t>heavyBox</a:t>
            </a:r>
            <a:r>
              <a:rPr lang="ru-RU" sz="2800" dirty="0"/>
              <a:t> объявлена как </a:t>
            </a:r>
            <a:r>
              <a:rPr lang="ru-RU" sz="2800" dirty="0" err="1"/>
              <a:t>Box</a:t>
            </a:r>
            <a:r>
              <a:rPr lang="ru-RU" sz="2800" dirty="0"/>
              <a:t>, но она указывает на объект типа </a:t>
            </a:r>
            <a:r>
              <a:rPr lang="ru-RU" sz="2800" dirty="0" err="1"/>
              <a:t>HeavyBox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/>
              <a:t>Обратное не верно! Нельзя написать так: </a:t>
            </a:r>
            <a:r>
              <a:rPr lang="ru-RU" sz="2800" dirty="0" err="1"/>
              <a:t>HeavyBox</a:t>
            </a:r>
            <a:r>
              <a:rPr lang="ru-RU" sz="2800" dirty="0"/>
              <a:t> </a:t>
            </a:r>
            <a:r>
              <a:rPr lang="ru-RU" sz="2800" dirty="0" err="1"/>
              <a:t>heavyBox</a:t>
            </a:r>
            <a:r>
              <a:rPr lang="ru-RU" sz="2800" dirty="0"/>
              <a:t> = </a:t>
            </a:r>
            <a:r>
              <a:rPr lang="ru-RU" sz="2800" dirty="0" err="1"/>
              <a:t>new</a:t>
            </a:r>
            <a:r>
              <a:rPr lang="ru-RU" sz="2800" dirty="0"/>
              <a:t> </a:t>
            </a:r>
            <a:r>
              <a:rPr lang="ru-RU" sz="2800" dirty="0" err="1"/>
              <a:t>Box</a:t>
            </a:r>
            <a:r>
              <a:rPr lang="ru-RU" sz="2800" dirty="0"/>
              <a:t>(15, 10, 20).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57" y="4195710"/>
            <a:ext cx="8049884" cy="117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ООП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09999" y="2222287"/>
            <a:ext cx="10571999" cy="432935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i="1" dirty="0"/>
              <a:t>Инкапсуляция</a:t>
            </a:r>
            <a:r>
              <a:rPr lang="ru-RU" sz="2400" dirty="0"/>
              <a:t> — это свойство системы, позволяющее объединить данные и методы в классе, и скрыть детали реализации от пользователя.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60" y="3475066"/>
            <a:ext cx="5324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0" y="2355274"/>
            <a:ext cx="10813965" cy="4170217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dirty="0"/>
              <a:t>В следующем примере объявлено три переменные типа Box6, но они указывают на разные объекты</a:t>
            </a:r>
            <a:r>
              <a:rPr lang="ru-RU" sz="2800" dirty="0" smtClean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Для каждого объекта мы можем узнать его ширину, но при попытке обратиться к переменной </a:t>
            </a:r>
            <a:r>
              <a:rPr lang="ru-RU" sz="2800" dirty="0" err="1"/>
              <a:t>color</a:t>
            </a:r>
            <a:r>
              <a:rPr lang="ru-RU" sz="2800" dirty="0"/>
              <a:t> объекта </a:t>
            </a:r>
            <a:r>
              <a:rPr lang="ru-RU" sz="2800" dirty="0" err="1"/>
              <a:t>redBox</a:t>
            </a:r>
            <a:r>
              <a:rPr lang="ru-RU" sz="2800" dirty="0"/>
              <a:t>, возникнет ошибка компиляции. В чем причина такого поведения? Переменная </a:t>
            </a:r>
            <a:r>
              <a:rPr lang="ru-RU" sz="2800" dirty="0" err="1"/>
              <a:t>color</a:t>
            </a:r>
            <a:r>
              <a:rPr lang="ru-RU" sz="2800" dirty="0"/>
              <a:t> объявлена в классе </a:t>
            </a:r>
            <a:r>
              <a:rPr lang="ru-RU" sz="2800" dirty="0" err="1"/>
              <a:t>ColorBox</a:t>
            </a:r>
            <a:r>
              <a:rPr lang="ru-RU" sz="2800" dirty="0"/>
              <a:t> с уровнем доступа по умолчанию, класс DifferentBoxDemo2 находится в том же пакете, то есть переменная </a:t>
            </a:r>
            <a:r>
              <a:rPr lang="ru-RU" sz="2800" dirty="0" err="1"/>
              <a:t>color</a:t>
            </a:r>
            <a:r>
              <a:rPr lang="ru-RU" sz="2800" dirty="0"/>
              <a:t> должна быть доступна. Дело в том, что доступные члены класса определяются типом ссылочной переменной, а не типом объекта, на который она ссылается. То есть если переменная объявлена типа Box6, нам доступны только члены объявленные в классе Box6 (</a:t>
            </a:r>
            <a:r>
              <a:rPr lang="ru-RU" sz="2800" dirty="0" err="1"/>
              <a:t>weight</a:t>
            </a:r>
            <a:r>
              <a:rPr lang="ru-RU" sz="2800" dirty="0"/>
              <a:t>, </a:t>
            </a:r>
            <a:r>
              <a:rPr lang="ru-RU" sz="2800" dirty="0" err="1"/>
              <a:t>height</a:t>
            </a:r>
            <a:r>
              <a:rPr lang="ru-RU" sz="2800" dirty="0"/>
              <a:t>, </a:t>
            </a:r>
            <a:r>
              <a:rPr lang="ru-RU" sz="2800" dirty="0" err="1"/>
              <a:t>depth</a:t>
            </a:r>
            <a:r>
              <a:rPr lang="ru-RU" sz="2800" dirty="0"/>
              <a:t>), и неважно на какой объект она ссылается. А вот для переменной </a:t>
            </a:r>
            <a:r>
              <a:rPr lang="ru-RU" sz="2800" dirty="0" err="1"/>
              <a:t>blueBox</a:t>
            </a:r>
            <a:r>
              <a:rPr lang="ru-RU" sz="2800" dirty="0"/>
              <a:t> мы можем узнать цвет, так как переменная объявлена как </a:t>
            </a:r>
            <a:r>
              <a:rPr lang="ru-RU" sz="2800" dirty="0" err="1" smtClean="0"/>
              <a:t>ColorBox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398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в </a:t>
            </a:r>
            <a:r>
              <a:rPr lang="en-US" dirty="0"/>
              <a:t>Java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2" y="1893414"/>
            <a:ext cx="8659433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6179127" y="2355274"/>
            <a:ext cx="5444838" cy="417021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800" dirty="0"/>
              <a:t>Можно строить иерархии, состоящие из любого количества уровней наследования. Например, добавим класс </a:t>
            </a:r>
            <a:r>
              <a:rPr lang="ru-RU" sz="2800" dirty="0" err="1"/>
              <a:t>Shipment</a:t>
            </a:r>
            <a:r>
              <a:rPr lang="ru-RU" sz="2800" dirty="0"/>
              <a:t>, расширяющий </a:t>
            </a:r>
            <a:r>
              <a:rPr lang="ru-RU" sz="2800" dirty="0" err="1" smtClean="0"/>
              <a:t>HeavyBox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44" y="1886670"/>
            <a:ext cx="3942109" cy="49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в </a:t>
            </a:r>
            <a:r>
              <a:rPr lang="en-US" dirty="0"/>
              <a:t>Java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00066"/>
            <a:ext cx="10651993" cy="42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0" y="2355274"/>
            <a:ext cx="10813965" cy="969817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/>
              <a:t>Класс </a:t>
            </a:r>
            <a:r>
              <a:rPr lang="ru-RU" sz="2800" dirty="0" err="1"/>
              <a:t>Shipment</a:t>
            </a:r>
            <a:r>
              <a:rPr lang="ru-RU" sz="2800" dirty="0"/>
              <a:t> содержит не только переменную </a:t>
            </a:r>
            <a:r>
              <a:rPr lang="ru-RU" sz="2800" dirty="0" err="1"/>
              <a:t>cost</a:t>
            </a:r>
            <a:r>
              <a:rPr lang="ru-RU" sz="2800" dirty="0"/>
              <a:t>, объявленную в самом классе, но и переменные класса </a:t>
            </a:r>
            <a:r>
              <a:rPr lang="ru-RU" sz="2800" dirty="0" err="1"/>
              <a:t>HeavyBox</a:t>
            </a:r>
            <a:r>
              <a:rPr lang="ru-RU" sz="2800" dirty="0"/>
              <a:t> и Box6: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12" y="3325091"/>
            <a:ext cx="9885939" cy="325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5846618" y="2355275"/>
            <a:ext cx="5777347" cy="3920834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Порядок вызова конструкторов в многоуровневой </a:t>
            </a:r>
            <a:r>
              <a:rPr lang="ru-RU" sz="2800" dirty="0" smtClean="0"/>
              <a:t>иерархии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В иерархии классов конструкторы выполняются в порядке наследования, начиная с суперкласса и кончая подклассом. Рассмотрим следующую иерархию </a:t>
            </a:r>
            <a:r>
              <a:rPr lang="ru-RU" sz="2800" dirty="0" smtClean="0"/>
              <a:t>классов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895570"/>
            <a:ext cx="4791744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0" y="2355275"/>
            <a:ext cx="10813965" cy="20227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800" dirty="0"/>
              <a:t>При создании объекта класса G, сначала закончит свое выполнение конструктор класса E, потом F и в конце </a:t>
            </a:r>
            <a:r>
              <a:rPr lang="ru-RU" sz="2800" dirty="0" smtClean="0"/>
              <a:t>G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90" y="3532814"/>
            <a:ext cx="5652167" cy="17967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074" y="3532814"/>
            <a:ext cx="2974924" cy="1580960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6816436" y="3865418"/>
            <a:ext cx="1385455" cy="858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4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ru-RU" dirty="0" err="1"/>
              <a:t>super</a:t>
            </a:r>
            <a:r>
              <a:rPr lang="ru-RU" dirty="0"/>
              <a:t> в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0" y="2355274"/>
            <a:ext cx="10813965" cy="4308762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dirty="0"/>
              <a:t>Ключевое слово </a:t>
            </a:r>
            <a:r>
              <a:rPr lang="ru-RU" sz="2800" dirty="0" err="1"/>
              <a:t>super</a:t>
            </a:r>
            <a:r>
              <a:rPr lang="ru-RU" sz="2800" dirty="0"/>
              <a:t> в </a:t>
            </a:r>
            <a:r>
              <a:rPr lang="ru-RU" sz="2800" dirty="0" err="1"/>
              <a:t>Java</a:t>
            </a:r>
            <a:r>
              <a:rPr lang="ru-RU" sz="2800" dirty="0"/>
              <a:t> используется когда подклассу требуется сослаться на его непосредственный суперкласс</a:t>
            </a:r>
            <a:r>
              <a:rPr lang="ru-RU" sz="2800" dirty="0" smtClean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У ключевого слова </a:t>
            </a:r>
            <a:r>
              <a:rPr lang="ru-RU" sz="2800" dirty="0" err="1"/>
              <a:t>super</a:t>
            </a:r>
            <a:r>
              <a:rPr lang="ru-RU" sz="2800" dirty="0"/>
              <a:t> имеются две общие формы</a:t>
            </a:r>
            <a:r>
              <a:rPr lang="ru-RU" sz="2800" dirty="0" smtClean="0"/>
              <a:t>: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 smtClean="0"/>
              <a:t>Для </a:t>
            </a:r>
            <a:r>
              <a:rPr lang="ru-RU" sz="2800" dirty="0"/>
              <a:t>вызова конструктора суперкласса: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AutoNum type="arabicPeriod"/>
            </a:pPr>
            <a:r>
              <a:rPr lang="ru-RU" sz="2800" dirty="0"/>
              <a:t>Для обращения к члену суперкласса, скрываемому членом </a:t>
            </a:r>
            <a:r>
              <a:rPr lang="ru-RU" sz="2800" dirty="0" smtClean="0"/>
              <a:t>подкласса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AutoNum type="arabicPeriod"/>
            </a:pP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8" y="3985706"/>
            <a:ext cx="10535730" cy="64171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68" y="5565053"/>
            <a:ext cx="10833898" cy="6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ru-RU" dirty="0" err="1"/>
              <a:t>super</a:t>
            </a:r>
            <a:r>
              <a:rPr lang="ru-RU" dirty="0"/>
              <a:t> в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0" y="2355274"/>
            <a:ext cx="10813965" cy="430876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Если в иерархии классов требуется передать параметры конструктору суперкласса, то все подклассы должны передавать эти параметры вверх по иерархии. То есть из конструктора подкласса надо вызвать конструктор суперкласса с помощью </a:t>
            </a:r>
            <a:r>
              <a:rPr lang="ru-RU" sz="2800" dirty="0" err="1"/>
              <a:t>super</a:t>
            </a:r>
            <a:r>
              <a:rPr lang="ru-RU" sz="2800" dirty="0"/>
              <a:t>(). Когда метод </a:t>
            </a:r>
            <a:r>
              <a:rPr lang="ru-RU" sz="2800" dirty="0" err="1"/>
              <a:t>super</a:t>
            </a:r>
            <a:r>
              <a:rPr lang="ru-RU" sz="2800" dirty="0"/>
              <a:t>() вызывается из подкласса, вызывается конструктор его непосредственного суперкласса. Это справедливо даже для многоуровневой иерархии</a:t>
            </a:r>
            <a:r>
              <a:rPr lang="ru-RU" sz="2800" dirty="0" smtClean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Вызов метода </a:t>
            </a:r>
            <a:r>
              <a:rPr lang="ru-RU" sz="2800" dirty="0" err="1"/>
              <a:t>super</a:t>
            </a:r>
            <a:r>
              <a:rPr lang="ru-RU" sz="2800" dirty="0"/>
              <a:t>() должен быть всегда в первом операторе, выполняемом в теле конструктора подкласса.</a:t>
            </a:r>
          </a:p>
        </p:txBody>
      </p:sp>
    </p:spTree>
    <p:extLst>
      <p:ext uri="{BB962C8B-B14F-4D97-AF65-F5344CB8AC3E}">
        <p14:creationId xmlns:p14="http://schemas.microsoft.com/office/powerpoint/2010/main" val="35157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ru-RU" dirty="0" err="1"/>
              <a:t>super</a:t>
            </a:r>
            <a:r>
              <a:rPr lang="ru-RU" dirty="0"/>
              <a:t> в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0" y="2355274"/>
            <a:ext cx="10813965" cy="609599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ru-RU" sz="2800" dirty="0"/>
              <a:t>В этом примере из конструктора класса HeavyBox1 вызываем конструктора класса Box6 c помощью </a:t>
            </a:r>
            <a:r>
              <a:rPr lang="ru-RU" sz="2800" dirty="0" err="1"/>
              <a:t>super</a:t>
            </a:r>
            <a:r>
              <a:rPr lang="ru-RU" sz="2800" dirty="0"/>
              <a:t>(), тем самым передавая необходимые </a:t>
            </a:r>
            <a:r>
              <a:rPr lang="ru-RU" sz="2800" dirty="0" smtClean="0"/>
              <a:t>значения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83" y="2964873"/>
            <a:ext cx="4077269" cy="36866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514" y="2964873"/>
            <a:ext cx="6544588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276109" y="2222287"/>
            <a:ext cx="5105889" cy="4329354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ru-RU" sz="2400" i="1" dirty="0"/>
              <a:t>Наследование</a:t>
            </a:r>
            <a:r>
              <a:rPr lang="ru-RU" sz="2400" dirty="0"/>
              <a:t> — это свойство системы, позволяющее описать новый класс на основе уже существующего с частично или полностью заимствующейся функциональностью. В </a:t>
            </a:r>
            <a:r>
              <a:rPr lang="ru-RU" sz="2400" dirty="0" err="1"/>
              <a:t>Java</a:t>
            </a:r>
            <a:r>
              <a:rPr lang="ru-RU" sz="2400" dirty="0"/>
              <a:t> класс, от которого производится наследование, называется базовым, родительским или суперклассом. Новый класс — потомком, наследником или производным классом.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9" y="2222287"/>
            <a:ext cx="5466110" cy="29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ru-RU" dirty="0" err="1"/>
              <a:t>super</a:t>
            </a:r>
            <a:r>
              <a:rPr lang="ru-RU" dirty="0"/>
              <a:t> в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0" y="2355274"/>
            <a:ext cx="10813965" cy="40039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800" dirty="0"/>
              <a:t>Если в конструкторе наследника нет явного вызова </a:t>
            </a:r>
            <a:r>
              <a:rPr lang="ru-RU" sz="2800" dirty="0" err="1"/>
              <a:t>super</a:t>
            </a:r>
            <a:r>
              <a:rPr lang="ru-RU" sz="2800" dirty="0"/>
              <a:t>(), как например во втором конструкторе класса HeavyBox1, JVM сама его подставляет первой строкой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/>
              <a:t>Из этого следует, что суперкласс должен иметь конструктор без параметров, иначе возникнет ошибка компиляции.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29" y="3752333"/>
            <a:ext cx="8811855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0544" y="447188"/>
            <a:ext cx="6671453" cy="970450"/>
          </a:xfrm>
        </p:spPr>
        <p:txBody>
          <a:bodyPr/>
          <a:lstStyle/>
          <a:p>
            <a:r>
              <a:rPr lang="ru-RU" sz="3200" dirty="0"/>
              <a:t>Ключевое слово </a:t>
            </a:r>
            <a:r>
              <a:rPr lang="ru-RU" sz="3200" dirty="0" err="1"/>
              <a:t>super</a:t>
            </a:r>
            <a:r>
              <a:rPr lang="ru-RU" sz="3200" dirty="0"/>
              <a:t> в </a:t>
            </a:r>
            <a:r>
              <a:rPr lang="ru-RU" sz="3200" dirty="0" err="1"/>
              <a:t>Java</a:t>
            </a:r>
            <a:endParaRPr lang="ru-RU" sz="3200" dirty="0"/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4904509" y="1898073"/>
            <a:ext cx="6719456" cy="4959927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ru-RU" sz="2800" dirty="0"/>
              <a:t>С помощью ключевого слова </a:t>
            </a:r>
            <a:r>
              <a:rPr lang="ru-RU" sz="2800" dirty="0" err="1"/>
              <a:t>super</a:t>
            </a:r>
            <a:r>
              <a:rPr lang="ru-RU" sz="2800" dirty="0"/>
              <a:t> можно обратиться к члену суперкласса из класса наследника. Чаще всего это можно сделать не используя </a:t>
            </a:r>
            <a:r>
              <a:rPr lang="ru-RU" sz="2800" dirty="0" err="1"/>
              <a:t>super</a:t>
            </a:r>
            <a:r>
              <a:rPr lang="ru-RU" sz="2800" dirty="0"/>
              <a:t>, но в этом примере рассмотрим случаи, когда без него не обойтись</a:t>
            </a:r>
            <a:r>
              <a:rPr lang="ru-RU" sz="2800" dirty="0" smtClean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В классе С объявлена переменная i типа </a:t>
            </a:r>
            <a:r>
              <a:rPr lang="ru-RU" sz="2800" dirty="0" err="1"/>
              <a:t>int</a:t>
            </a:r>
            <a:r>
              <a:rPr lang="ru-RU" sz="2800" dirty="0"/>
              <a:t>. В его наследнике классе D, тоже объявлена переменная i, но типа </a:t>
            </a:r>
            <a:r>
              <a:rPr lang="ru-RU" sz="2800" dirty="0" err="1"/>
              <a:t>String</a:t>
            </a:r>
            <a:r>
              <a:rPr lang="ru-RU" sz="2800" dirty="0"/>
              <a:t>. (Сразу же предупредим - на практике не стоит так делать! Пример приводится с целью иллюстрирования применение ключевого слова </a:t>
            </a:r>
            <a:r>
              <a:rPr lang="ru-RU" sz="2800" dirty="0" err="1"/>
              <a:t>super</a:t>
            </a:r>
            <a:r>
              <a:rPr lang="ru-RU" sz="2800" dirty="0"/>
              <a:t> с переменными.) Из класса D мы можем напрямую обратиться только к переменной </a:t>
            </a:r>
            <a:r>
              <a:rPr lang="ru-RU" sz="2800" dirty="0" err="1"/>
              <a:t>String</a:t>
            </a:r>
            <a:r>
              <a:rPr lang="ru-RU" sz="2800" dirty="0"/>
              <a:t> i, которая перекрывает область видимости переменной </a:t>
            </a:r>
            <a:r>
              <a:rPr lang="ru-RU" sz="2800" dirty="0" err="1"/>
              <a:t>int</a:t>
            </a:r>
            <a:r>
              <a:rPr lang="ru-RU" sz="2800" dirty="0"/>
              <a:t> i. Для обращения же к </a:t>
            </a:r>
            <a:r>
              <a:rPr lang="ru-RU" sz="2800" dirty="0" err="1"/>
              <a:t>int</a:t>
            </a:r>
            <a:r>
              <a:rPr lang="ru-RU" sz="2800" dirty="0"/>
              <a:t> i, необходимо использовать слово </a:t>
            </a:r>
            <a:r>
              <a:rPr lang="ru-RU" sz="2800" dirty="0" err="1"/>
              <a:t>super</a:t>
            </a:r>
            <a:r>
              <a:rPr lang="ru-RU" sz="2800" dirty="0" smtClean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Похожая ситуация и с методами. В обоих классах определен метод </a:t>
            </a:r>
            <a:r>
              <a:rPr lang="ru-RU" sz="2800" dirty="0" err="1"/>
              <a:t>print</a:t>
            </a:r>
            <a:r>
              <a:rPr lang="ru-RU" sz="2800" dirty="0"/>
              <a:t>(). Если мы хотим из класса D вызвать метод </a:t>
            </a:r>
            <a:r>
              <a:rPr lang="ru-RU" sz="2800" dirty="0" err="1"/>
              <a:t>print</a:t>
            </a:r>
            <a:r>
              <a:rPr lang="ru-RU" sz="2800" dirty="0"/>
              <a:t>() класса С, используем слово </a:t>
            </a:r>
            <a:r>
              <a:rPr lang="ru-RU" sz="2800" dirty="0" err="1"/>
              <a:t>super</a:t>
            </a:r>
            <a:r>
              <a:rPr lang="ru-RU" sz="2800" dirty="0"/>
              <a:t> - </a:t>
            </a:r>
            <a:r>
              <a:rPr lang="ru-RU" sz="2800" dirty="0" err="1"/>
              <a:t>super.print</a:t>
            </a:r>
            <a:r>
              <a:rPr lang="ru-RU" sz="2800" dirty="0"/>
              <a:t>().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544291" cy="68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 </a:t>
            </a:r>
            <a:r>
              <a:rPr lang="en-US" dirty="0"/>
              <a:t>Java</a:t>
            </a:r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0" y="2355274"/>
            <a:ext cx="10813965" cy="4003962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ru-RU" sz="2800" dirty="0"/>
              <a:t>Существует три модификатора доступа: </a:t>
            </a:r>
            <a:r>
              <a:rPr lang="ru-RU" sz="2800" dirty="0" err="1"/>
              <a:t>public</a:t>
            </a:r>
            <a:r>
              <a:rPr lang="ru-RU" sz="2800" dirty="0"/>
              <a:t>, </a:t>
            </a:r>
            <a:r>
              <a:rPr lang="ru-RU" sz="2800" dirty="0" err="1"/>
              <a:t>private</a:t>
            </a:r>
            <a:r>
              <a:rPr lang="ru-RU" sz="2800" dirty="0"/>
              <a:t> и </a:t>
            </a:r>
            <a:r>
              <a:rPr lang="ru-RU" sz="2800" dirty="0" err="1"/>
              <a:t>protected</a:t>
            </a:r>
            <a:r>
              <a:rPr lang="ru-RU" sz="2800" dirty="0"/>
              <a:t> и четыре уровня доступа</a:t>
            </a:r>
            <a:r>
              <a:rPr lang="ru-RU" sz="2800" dirty="0" smtClean="0"/>
              <a:t>:</a:t>
            </a:r>
            <a:endParaRPr lang="ru-RU" sz="2800" dirty="0"/>
          </a:p>
          <a:p>
            <a:r>
              <a:rPr lang="ru-RU" sz="2800" dirty="0"/>
              <a:t>    </a:t>
            </a:r>
            <a:r>
              <a:rPr lang="ru-RU" sz="2800" dirty="0" err="1"/>
              <a:t>public</a:t>
            </a:r>
            <a:r>
              <a:rPr lang="ru-RU" sz="2800" dirty="0"/>
              <a:t> (открытый) - когда член объявляется с модификатором доступа </a:t>
            </a:r>
            <a:r>
              <a:rPr lang="ru-RU" sz="2800" dirty="0" err="1"/>
              <a:t>public</a:t>
            </a:r>
            <a:r>
              <a:rPr lang="ru-RU" sz="2800" dirty="0"/>
              <a:t>, он становится доступным из любого другого кода.</a:t>
            </a:r>
          </a:p>
          <a:p>
            <a:r>
              <a:rPr lang="ru-RU" sz="2800" dirty="0"/>
              <a:t>    </a:t>
            </a:r>
            <a:r>
              <a:rPr lang="ru-RU" sz="2800" dirty="0" err="1"/>
              <a:t>private</a:t>
            </a:r>
            <a:r>
              <a:rPr lang="ru-RU" sz="2800" dirty="0"/>
              <a:t> (закрытый) - когда член класса объявляется с модификатором доступа </a:t>
            </a:r>
            <a:r>
              <a:rPr lang="ru-RU" sz="2800" dirty="0" err="1"/>
              <a:t>private</a:t>
            </a:r>
            <a:r>
              <a:rPr lang="ru-RU" sz="2800" dirty="0"/>
              <a:t>, он доступен только другим членам этого же класса.</a:t>
            </a:r>
          </a:p>
          <a:p>
            <a:r>
              <a:rPr lang="ru-RU" sz="2800" dirty="0"/>
              <a:t>    </a:t>
            </a:r>
            <a:r>
              <a:rPr lang="ru-RU" sz="2800" dirty="0" err="1"/>
              <a:t>protected</a:t>
            </a:r>
            <a:r>
              <a:rPr lang="ru-RU" sz="2800" dirty="0"/>
              <a:t> (защищенный) - применяется только при наследовании.</a:t>
            </a:r>
          </a:p>
          <a:p>
            <a:r>
              <a:rPr lang="ru-RU" sz="2800" dirty="0"/>
              <a:t>    уровень доступа, предоставляемый по умолчанию - в отсутствие модификатора доступа по умолчанию член класса считается открытым в своем пакете, но недоступным для кода, находящегося за пределами этого пакета</a:t>
            </a:r>
            <a:r>
              <a:rPr lang="ru-RU" sz="2800" dirty="0" smtClean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Ограничение уровня доступа к членам класса - это еще один механизм реализации принципа инкапсуляции. </a:t>
            </a:r>
          </a:p>
        </p:txBody>
      </p:sp>
    </p:spTree>
    <p:extLst>
      <p:ext uri="{BB962C8B-B14F-4D97-AF65-F5344CB8AC3E}">
        <p14:creationId xmlns:p14="http://schemas.microsoft.com/office/powerpoint/2010/main" val="37290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 </a:t>
            </a:r>
            <a:r>
              <a:rPr lang="en-US" dirty="0"/>
              <a:t>Java</a:t>
            </a:r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6192982" y="2147454"/>
            <a:ext cx="5430983" cy="391532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/>
              <a:t>Рассмотрим отличие уровня доступа по умолчанию, </a:t>
            </a:r>
            <a:r>
              <a:rPr lang="ru-RU" sz="2800" dirty="0" err="1"/>
              <a:t>public</a:t>
            </a:r>
            <a:r>
              <a:rPr lang="ru-RU" sz="2800" dirty="0"/>
              <a:t> и </a:t>
            </a:r>
            <a:r>
              <a:rPr lang="ru-RU" sz="2800" dirty="0" err="1"/>
              <a:t>private</a:t>
            </a:r>
            <a:r>
              <a:rPr lang="ru-RU" sz="2800" dirty="0"/>
              <a:t> на следующем примере. В классе </a:t>
            </a:r>
            <a:r>
              <a:rPr lang="ru-RU" sz="2800" dirty="0" err="1"/>
              <a:t>Modificators</a:t>
            </a:r>
            <a:r>
              <a:rPr lang="ru-RU" sz="2800" dirty="0"/>
              <a:t> объявлено три переменные с разным уровнем доступа. Внутри самого класса </a:t>
            </a:r>
            <a:r>
              <a:rPr lang="ru-RU" sz="2800" dirty="0" err="1"/>
              <a:t>Modificators</a:t>
            </a:r>
            <a:r>
              <a:rPr lang="ru-RU" sz="2800" dirty="0"/>
              <a:t> можно обратится к любой из этих переменных, как показано в методе </a:t>
            </a:r>
            <a:r>
              <a:rPr lang="ru-RU" sz="2800" dirty="0" err="1"/>
              <a:t>toString</a:t>
            </a:r>
            <a:r>
              <a:rPr lang="ru-RU" sz="2800" dirty="0" smtClean="0"/>
              <a:t>()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34435"/>
          <a:stretch/>
        </p:blipFill>
        <p:spPr>
          <a:xfrm>
            <a:off x="304618" y="2147455"/>
            <a:ext cx="577752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 </a:t>
            </a:r>
            <a:r>
              <a:rPr lang="en-US" dirty="0"/>
              <a:t>Java</a:t>
            </a:r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6192982" y="2147454"/>
            <a:ext cx="5430983" cy="3915321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/>
              <a:t>В классе ModificatorsDemo1, созданном в том же пакете где и класс </a:t>
            </a:r>
            <a:r>
              <a:rPr lang="ru-RU" sz="2800" dirty="0" err="1"/>
              <a:t>Modificators</a:t>
            </a:r>
            <a:r>
              <a:rPr lang="ru-RU" sz="2800" dirty="0"/>
              <a:t>, объявляем объект типа </a:t>
            </a:r>
            <a:r>
              <a:rPr lang="ru-RU" sz="2800" dirty="0" err="1"/>
              <a:t>Modificators</a:t>
            </a:r>
            <a:r>
              <a:rPr lang="ru-RU" sz="2800" dirty="0"/>
              <a:t> и обращаемся к его </a:t>
            </a:r>
            <a:r>
              <a:rPr lang="ru-RU" sz="2800" dirty="0" err="1"/>
              <a:t>public</a:t>
            </a:r>
            <a:r>
              <a:rPr lang="ru-RU" sz="2800" dirty="0"/>
              <a:t> переменной и переменной с уровнем доступа по умолчанию. При попытке обратится к </a:t>
            </a:r>
            <a:r>
              <a:rPr lang="ru-RU" sz="2800" dirty="0" err="1"/>
              <a:t>private</a:t>
            </a:r>
            <a:r>
              <a:rPr lang="ru-RU" sz="2800" dirty="0"/>
              <a:t> переменной, возникнет ошибка компиляции - она недоступна извне класса </a:t>
            </a:r>
            <a:r>
              <a:rPr lang="ru-RU" sz="2800" dirty="0" err="1" smtClean="0"/>
              <a:t>Modificators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50" y="2244669"/>
            <a:ext cx="5410955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 </a:t>
            </a:r>
            <a:r>
              <a:rPr lang="en-US" dirty="0"/>
              <a:t>Java</a:t>
            </a:r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6192982" y="2147454"/>
            <a:ext cx="5430983" cy="391532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Создадим класс похожий на ModificatorsDemo1, но в другом пакете. В этом классе мы точно также не можем обратится к </a:t>
            </a:r>
            <a:r>
              <a:rPr lang="ru-RU" sz="2800" dirty="0" err="1"/>
              <a:t>private</a:t>
            </a:r>
            <a:r>
              <a:rPr lang="ru-RU" sz="2800" dirty="0"/>
              <a:t> переменной, но теперь и переменная с уровнем доступа по умолчанию тоже </a:t>
            </a:r>
            <a:r>
              <a:rPr lang="ru-RU" sz="2800" dirty="0" smtClean="0"/>
              <a:t>недоступна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6" y="2259351"/>
            <a:ext cx="546811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 </a:t>
            </a:r>
            <a:r>
              <a:rPr lang="en-US" dirty="0"/>
              <a:t>Java</a:t>
            </a:r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6192982" y="2147454"/>
            <a:ext cx="5430983" cy="391532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Создадим класс похожий на ModificatorsDemo1, но в другом пакете. В этом классе мы точно также не можем обратится к </a:t>
            </a:r>
            <a:r>
              <a:rPr lang="ru-RU" sz="2800" dirty="0" err="1"/>
              <a:t>private</a:t>
            </a:r>
            <a:r>
              <a:rPr lang="ru-RU" sz="2800" dirty="0"/>
              <a:t> переменной, но теперь и переменная с уровнем доступа по умолчанию тоже </a:t>
            </a:r>
            <a:r>
              <a:rPr lang="ru-RU" sz="2800" dirty="0" smtClean="0"/>
              <a:t>недоступна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6" y="2259351"/>
            <a:ext cx="546811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 </a:t>
            </a:r>
            <a:r>
              <a:rPr lang="en-US" dirty="0"/>
              <a:t>Java</a:t>
            </a:r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0" y="2147454"/>
            <a:ext cx="10813965" cy="39153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800" dirty="0"/>
              <a:t>Уровень доступа </a:t>
            </a:r>
            <a:r>
              <a:rPr lang="ru-RU" sz="2800" dirty="0" err="1"/>
              <a:t>protected</a:t>
            </a:r>
            <a:r>
              <a:rPr lang="ru-RU" sz="2800" dirty="0"/>
              <a:t> используется при наследовании. Он очень похож на уровень доступа по умолчанию, который раскрывает область видимости только для классов определенных в том же пакете. </a:t>
            </a:r>
            <a:r>
              <a:rPr lang="ru-RU" sz="2800" dirty="0" err="1"/>
              <a:t>Protected</a:t>
            </a:r>
            <a:r>
              <a:rPr lang="ru-RU" sz="2800" dirty="0"/>
              <a:t> модификатор раскрывает область видимости для классов определенных в том же пакете или для классов-наследников.</a:t>
            </a:r>
          </a:p>
        </p:txBody>
      </p:sp>
    </p:spTree>
    <p:extLst>
      <p:ext uri="{BB962C8B-B14F-4D97-AF65-F5344CB8AC3E}">
        <p14:creationId xmlns:p14="http://schemas.microsoft.com/office/powerpoint/2010/main" val="34167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 </a:t>
            </a:r>
            <a:r>
              <a:rPr lang="en-US" dirty="0"/>
              <a:t>Java</a:t>
            </a:r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6192982" y="2147454"/>
            <a:ext cx="5430983" cy="39153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800" dirty="0"/>
              <a:t>Рассмотрим разницу между уровнями доступа на следующем примере</a:t>
            </a:r>
            <a:r>
              <a:rPr lang="ru-RU" sz="2800" dirty="0" smtClean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Объявим в классе </a:t>
            </a:r>
            <a:r>
              <a:rPr lang="ru-RU" sz="2800" dirty="0" err="1"/>
              <a:t>Parent</a:t>
            </a:r>
            <a:r>
              <a:rPr lang="ru-RU" sz="2800" dirty="0"/>
              <a:t> три метода с разными уровнями </a:t>
            </a:r>
            <a:r>
              <a:rPr lang="ru-RU" sz="2800" dirty="0" smtClean="0"/>
              <a:t>доступа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248975"/>
            <a:ext cx="5214090" cy="38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 </a:t>
            </a:r>
            <a:r>
              <a:rPr lang="en-US" dirty="0"/>
              <a:t>Java</a:t>
            </a:r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6220691" y="2339910"/>
            <a:ext cx="5430983" cy="39153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800" dirty="0"/>
              <a:t>Определяем класс наследник в другом пакете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ru-RU" sz="2800" dirty="0"/>
              <a:t>Из класса </a:t>
            </a:r>
            <a:r>
              <a:rPr lang="ru-RU" sz="2800" dirty="0" err="1"/>
              <a:t>Child</a:t>
            </a:r>
            <a:r>
              <a:rPr lang="ru-RU" sz="2800" dirty="0"/>
              <a:t> нет доступа </a:t>
            </a:r>
            <a:r>
              <a:rPr lang="ru-RU" sz="2800" dirty="0" err="1"/>
              <a:t>доступа</a:t>
            </a:r>
            <a:r>
              <a:rPr lang="ru-RU" sz="2800" dirty="0"/>
              <a:t> к </a:t>
            </a:r>
            <a:r>
              <a:rPr lang="ru-RU" sz="2800" dirty="0" err="1"/>
              <a:t>default</a:t>
            </a:r>
            <a:r>
              <a:rPr lang="ru-RU" sz="2800" dirty="0"/>
              <a:t> членам класса </a:t>
            </a:r>
            <a:r>
              <a:rPr lang="ru-RU" sz="2800" dirty="0" err="1"/>
              <a:t>Parent</a:t>
            </a:r>
            <a:r>
              <a:rPr lang="ru-RU" sz="2800" dirty="0"/>
              <a:t>, но есть доступ к </a:t>
            </a:r>
            <a:r>
              <a:rPr lang="ru-RU" sz="2800" dirty="0" err="1"/>
              <a:t>protected</a:t>
            </a:r>
            <a:r>
              <a:rPr lang="ru-RU" sz="2800" dirty="0"/>
              <a:t> и </a:t>
            </a:r>
            <a:r>
              <a:rPr lang="ru-RU" sz="2800" dirty="0" err="1"/>
              <a:t>public</a:t>
            </a:r>
            <a:r>
              <a:rPr lang="ru-RU" sz="2800" dirty="0"/>
              <a:t> членам класса </a:t>
            </a:r>
            <a:r>
              <a:rPr lang="ru-RU" sz="2800" dirty="0" err="1"/>
              <a:t>Parent</a:t>
            </a:r>
            <a:r>
              <a:rPr lang="ru-RU" sz="2800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00" y="2339910"/>
            <a:ext cx="5050040" cy="411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040581" y="2222287"/>
            <a:ext cx="5341417" cy="4329354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sz="2400" i="1" dirty="0"/>
              <a:t>Полиморфизм</a:t>
            </a:r>
            <a:r>
              <a:rPr lang="ru-RU" sz="2400" dirty="0"/>
              <a:t> — буквально означает много форм. Это свойство системы использовать объекты с одинаковым интерфейсом без информации о типе и внутренней структуре объекта. “Один интерфейс, множество методов”. Реализации полиморфизма в языке </a:t>
            </a:r>
            <a:r>
              <a:rPr lang="ru-RU" sz="2400" dirty="0" err="1"/>
              <a:t>Java</a:t>
            </a:r>
            <a:r>
              <a:rPr lang="ru-RU" sz="2400" dirty="0"/>
              <a:t> - это перегрузка и переопределение методов, интерфейсы.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94" y="2222287"/>
            <a:ext cx="527758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 </a:t>
            </a:r>
            <a:r>
              <a:rPr lang="en-US" dirty="0"/>
              <a:t>Java</a:t>
            </a:r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6220691" y="2339910"/>
            <a:ext cx="5430983" cy="39153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800" dirty="0"/>
              <a:t>Рассмотрим следующий класс - </a:t>
            </a:r>
            <a:r>
              <a:rPr lang="ru-RU" sz="2800" dirty="0" err="1"/>
              <a:t>AccessClass</a:t>
            </a:r>
            <a:r>
              <a:rPr lang="ru-RU" sz="2800" dirty="0"/>
              <a:t>, находящийся в пакете отличном от класса </a:t>
            </a:r>
            <a:r>
              <a:rPr lang="ru-RU" sz="2800" dirty="0" err="1"/>
              <a:t>Parent</a:t>
            </a:r>
            <a:r>
              <a:rPr lang="ru-RU" sz="2800" dirty="0"/>
              <a:t>. Он не является наследником </a:t>
            </a:r>
            <a:r>
              <a:rPr lang="ru-RU" sz="2800" dirty="0" err="1"/>
              <a:t>Parent</a:t>
            </a:r>
            <a:r>
              <a:rPr lang="ru-RU" sz="2800" dirty="0"/>
              <a:t>, поэтому доступ из него разрешен только к </a:t>
            </a:r>
            <a:r>
              <a:rPr lang="ru-RU" sz="2800" dirty="0" err="1"/>
              <a:t>public</a:t>
            </a:r>
            <a:r>
              <a:rPr lang="ru-RU" sz="2800" dirty="0"/>
              <a:t> </a:t>
            </a:r>
            <a:r>
              <a:rPr lang="ru-RU" sz="2800" dirty="0" smtClean="0"/>
              <a:t>методам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39909"/>
            <a:ext cx="5292881" cy="378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 </a:t>
            </a:r>
            <a:r>
              <a:rPr lang="en-US" dirty="0"/>
              <a:t>Java</a:t>
            </a:r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1" y="2339910"/>
            <a:ext cx="10841674" cy="3915321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ru-RU" sz="2800" dirty="0"/>
              <a:t>Для класса, не являющегося вложенным, может быть указан только один из двух возможных уровней доступа</a:t>
            </a:r>
            <a:r>
              <a:rPr lang="ru-RU" sz="2800" dirty="0" smtClean="0"/>
              <a:t>:</a:t>
            </a:r>
            <a:endParaRPr lang="ru-RU" sz="2800" dirty="0"/>
          </a:p>
          <a:p>
            <a:r>
              <a:rPr lang="ru-RU" sz="2800" dirty="0" smtClean="0"/>
              <a:t>по </a:t>
            </a:r>
            <a:r>
              <a:rPr lang="ru-RU" sz="2800" dirty="0"/>
              <a:t>умолчанию - если у класса имеется уровень доступа по умолчанию, такой класс оказывается доступным только для кода из данного пакета.</a:t>
            </a:r>
          </a:p>
          <a:p>
            <a:r>
              <a:rPr lang="ru-RU" sz="2800" dirty="0" smtClean="0"/>
              <a:t>открытый </a:t>
            </a:r>
            <a:r>
              <a:rPr lang="ru-RU" sz="2800" dirty="0"/>
              <a:t>(</a:t>
            </a:r>
            <a:r>
              <a:rPr lang="ru-RU" sz="2800" dirty="0" err="1"/>
              <a:t>public</a:t>
            </a:r>
            <a:r>
              <a:rPr lang="ru-RU" sz="2800" dirty="0"/>
              <a:t>) - если класс объявлен как </a:t>
            </a:r>
            <a:r>
              <a:rPr lang="ru-RU" sz="2800" dirty="0" err="1"/>
              <a:t>public</a:t>
            </a:r>
            <a:r>
              <a:rPr lang="ru-RU" sz="2800" dirty="0"/>
              <a:t>, он доступен из любого другого кода</a:t>
            </a:r>
            <a:r>
              <a:rPr lang="ru-RU" sz="2800" dirty="0" smtClean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Когда мы говорим, что код из одного класса (</a:t>
            </a:r>
            <a:r>
              <a:rPr lang="ru-RU" sz="2800" dirty="0" err="1"/>
              <a:t>class</a:t>
            </a:r>
            <a:r>
              <a:rPr lang="ru-RU" sz="2800" dirty="0"/>
              <a:t> A) имеет доступ к коду из другого класса (</a:t>
            </a:r>
            <a:r>
              <a:rPr lang="ru-RU" sz="2800" dirty="0" err="1"/>
              <a:t>class</a:t>
            </a:r>
            <a:r>
              <a:rPr lang="ru-RU" sz="2800" dirty="0"/>
              <a:t> B), это означает что класс A может делать одну из трех вещей</a:t>
            </a:r>
            <a:r>
              <a:rPr lang="ru-RU" sz="2800" dirty="0" smtClean="0"/>
              <a:t>:</a:t>
            </a:r>
            <a:endParaRPr lang="ru-RU" sz="2800" dirty="0"/>
          </a:p>
          <a:p>
            <a:r>
              <a:rPr lang="ru-RU" sz="2800" dirty="0" smtClean="0"/>
              <a:t>создать </a:t>
            </a:r>
            <a:r>
              <a:rPr lang="ru-RU" sz="2800" dirty="0"/>
              <a:t>экземпляр класса B,</a:t>
            </a:r>
          </a:p>
          <a:p>
            <a:r>
              <a:rPr lang="ru-RU" sz="2800" dirty="0" smtClean="0"/>
              <a:t>наследовать </a:t>
            </a:r>
            <a:r>
              <a:rPr lang="ru-RU" sz="2800" dirty="0"/>
              <a:t>класс B,</a:t>
            </a:r>
          </a:p>
          <a:p>
            <a:r>
              <a:rPr lang="ru-RU" sz="2800" dirty="0" smtClean="0"/>
              <a:t>иметь </a:t>
            </a:r>
            <a:r>
              <a:rPr lang="ru-RU" sz="2800" dirty="0"/>
              <a:t>доступ к определенным членам класса B.</a:t>
            </a:r>
          </a:p>
        </p:txBody>
      </p:sp>
    </p:spTree>
    <p:extLst>
      <p:ext uri="{BB962C8B-B14F-4D97-AF65-F5344CB8AC3E}">
        <p14:creationId xmlns:p14="http://schemas.microsoft.com/office/powerpoint/2010/main" val="26758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 </a:t>
            </a:r>
            <a:r>
              <a:rPr lang="en-US" dirty="0"/>
              <a:t>Java</a:t>
            </a:r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1" y="2339910"/>
            <a:ext cx="10841674" cy="874345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ru-RU" sz="2800" dirty="0"/>
              <a:t>В этом примере показана попытка наследовать класс </a:t>
            </a:r>
            <a:r>
              <a:rPr lang="ru-RU" sz="2800" dirty="0" err="1"/>
              <a:t>HotBevarage</a:t>
            </a:r>
            <a:r>
              <a:rPr lang="ru-RU" sz="2800" dirty="0"/>
              <a:t> с уровнем доступа по умолчанию из другого пакета. В этом случае возникнет ошибка компиляции: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320147"/>
            <a:ext cx="10557444" cy="31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 </a:t>
            </a:r>
            <a:r>
              <a:rPr lang="en-US" dirty="0"/>
              <a:t>Java</a:t>
            </a:r>
          </a:p>
        </p:txBody>
      </p:sp>
      <p:sp>
        <p:nvSpPr>
          <p:cNvPr id="4" name="Объект 6"/>
          <p:cNvSpPr>
            <a:spLocks noGrp="1"/>
          </p:cNvSpPr>
          <p:nvPr>
            <p:ph idx="1"/>
          </p:nvPr>
        </p:nvSpPr>
        <p:spPr>
          <a:xfrm>
            <a:off x="810001" y="2339910"/>
            <a:ext cx="10841674" cy="874345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ru-RU" sz="2800" dirty="0"/>
              <a:t>Если класс оказывается открытым, он должен быть единственным открытым классом, объявленным в файле, а имя этого файла должно совпадать с именем класса. Например: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368319"/>
            <a:ext cx="10934501" cy="11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10001" y="2222287"/>
            <a:ext cx="10571998" cy="16292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i="1" dirty="0"/>
              <a:t>Абстракция данных</a:t>
            </a:r>
            <a:r>
              <a:rPr lang="ru-RU" sz="2400" dirty="0"/>
              <a:t> — это способ выделить набор значимых характеристик объекта, исключая из рассмотрения не значимые. Соответственно, абстракция — это набор всех таких характеристик.</a:t>
            </a:r>
          </a:p>
        </p:txBody>
      </p:sp>
    </p:spTree>
    <p:extLst>
      <p:ext uri="{BB962C8B-B14F-4D97-AF65-F5344CB8AC3E}">
        <p14:creationId xmlns:p14="http://schemas.microsoft.com/office/powerpoint/2010/main" val="10085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Текстура гран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2497</TotalTime>
  <Words>4286</Words>
  <Application>Microsoft Office PowerPoint</Application>
  <PresentationFormat>Широкоэкранный</PresentationFormat>
  <Paragraphs>252</Paragraphs>
  <Slides>83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83</vt:i4>
      </vt:variant>
    </vt:vector>
  </HeadingPairs>
  <TitlesOfParts>
    <vt:vector size="86" baseType="lpstr">
      <vt:lpstr>Century Gothic</vt:lpstr>
      <vt:lpstr>Wingdings 2</vt:lpstr>
      <vt:lpstr>Цитаты</vt:lpstr>
      <vt:lpstr> ООП в Java</vt:lpstr>
      <vt:lpstr>План</vt:lpstr>
      <vt:lpstr>Процедурное и объектно-ориентированное программирование</vt:lpstr>
      <vt:lpstr>Процедурное и объектно-ориентированное программирование</vt:lpstr>
      <vt:lpstr>Процедурное и объектно-ориентированное программирование</vt:lpstr>
      <vt:lpstr>Принципы ООП</vt:lpstr>
      <vt:lpstr>Принципы ООП</vt:lpstr>
      <vt:lpstr>Принципы ООП</vt:lpstr>
      <vt:lpstr>Принципы ООП</vt:lpstr>
      <vt:lpstr>Классы и объекты в Java</vt:lpstr>
      <vt:lpstr>Классы и объекты в Java</vt:lpstr>
      <vt:lpstr>Классы и объекты в Java</vt:lpstr>
      <vt:lpstr>Классы и объекты в Java</vt:lpstr>
      <vt:lpstr>Классы и объекты в Java</vt:lpstr>
      <vt:lpstr>Классы и объекты в Java</vt:lpstr>
      <vt:lpstr>Классы и объекты в Java</vt:lpstr>
      <vt:lpstr>Классы и объекты в Java</vt:lpstr>
      <vt:lpstr>Классы и объекты в Java</vt:lpstr>
      <vt:lpstr>Классы и объекты в Java</vt:lpstr>
      <vt:lpstr>Презентация PowerPoint</vt:lpstr>
      <vt:lpstr>Классы и объекты в Java</vt:lpstr>
      <vt:lpstr>Конструктор в Java</vt:lpstr>
      <vt:lpstr>Конструктор в Java</vt:lpstr>
      <vt:lpstr>Конструктор в Java</vt:lpstr>
      <vt:lpstr>Конструктор в Java</vt:lpstr>
      <vt:lpstr>Конструктор в Java</vt:lpstr>
      <vt:lpstr>Ключевое слово this в Java</vt:lpstr>
      <vt:lpstr>Ключевое слово this в Java</vt:lpstr>
      <vt:lpstr>Ключевое слово this в Java</vt:lpstr>
      <vt:lpstr>Ключевое слово this в Java</vt:lpstr>
      <vt:lpstr>Перегрузка</vt:lpstr>
      <vt:lpstr>Перегрузка</vt:lpstr>
      <vt:lpstr>Перегрузка</vt:lpstr>
      <vt:lpstr>Перегрузка</vt:lpstr>
      <vt:lpstr>Перегрузка</vt:lpstr>
      <vt:lpstr>Передача объектов в методы</vt:lpstr>
      <vt:lpstr>Передача объектов в методы</vt:lpstr>
      <vt:lpstr>Презентация PowerPoint</vt:lpstr>
      <vt:lpstr>Передача объектов в методы</vt:lpstr>
      <vt:lpstr>Java varargs</vt:lpstr>
      <vt:lpstr>Java varargs</vt:lpstr>
      <vt:lpstr>Java varargs</vt:lpstr>
      <vt:lpstr>Java varargs</vt:lpstr>
      <vt:lpstr>Java varargs</vt:lpstr>
      <vt:lpstr>Рекурсия Java</vt:lpstr>
      <vt:lpstr>Рекурсия Java</vt:lpstr>
      <vt:lpstr>Сборщик мусора и метод finalize в Java</vt:lpstr>
      <vt:lpstr>Сборщик мусора и метод finalize в Java</vt:lpstr>
      <vt:lpstr>Сборщик мусора и метод finalize в Java</vt:lpstr>
      <vt:lpstr>Сборщик мусора и метод finalize в Java</vt:lpstr>
      <vt:lpstr>Наследование в Java</vt:lpstr>
      <vt:lpstr>Наследование в Java</vt:lpstr>
      <vt:lpstr>Наследование в Java</vt:lpstr>
      <vt:lpstr>Наследование в Java</vt:lpstr>
      <vt:lpstr>Наследование в Java</vt:lpstr>
      <vt:lpstr>Наследование в Java</vt:lpstr>
      <vt:lpstr>Наследование в Java</vt:lpstr>
      <vt:lpstr>Наследование в Java</vt:lpstr>
      <vt:lpstr>Наследование в Java</vt:lpstr>
      <vt:lpstr>Наследование в Java</vt:lpstr>
      <vt:lpstr>Наследование в Java</vt:lpstr>
      <vt:lpstr>Наследование в Java</vt:lpstr>
      <vt:lpstr>Наследование в Java</vt:lpstr>
      <vt:lpstr>Наследование в Java</vt:lpstr>
      <vt:lpstr>Наследование в Java</vt:lpstr>
      <vt:lpstr>Наследование в Java</vt:lpstr>
      <vt:lpstr>Ключевое слово super в Java</vt:lpstr>
      <vt:lpstr>Ключевое слово super в Java</vt:lpstr>
      <vt:lpstr>Ключевое слово super в Java</vt:lpstr>
      <vt:lpstr>Ключевое слово super в Java</vt:lpstr>
      <vt:lpstr>Ключевое слово super в Java</vt:lpstr>
      <vt:lpstr>Модификаторы доступа Java</vt:lpstr>
      <vt:lpstr>Модификаторы доступа Java</vt:lpstr>
      <vt:lpstr>Модификаторы доступа Java</vt:lpstr>
      <vt:lpstr>Модификаторы доступа Java</vt:lpstr>
      <vt:lpstr>Модификаторы доступа Java</vt:lpstr>
      <vt:lpstr>Модификаторы доступа Java</vt:lpstr>
      <vt:lpstr>Модификаторы доступа Java</vt:lpstr>
      <vt:lpstr>Модификаторы доступа Java</vt:lpstr>
      <vt:lpstr>Модификаторы доступа Java</vt:lpstr>
      <vt:lpstr>Модификаторы доступа Java</vt:lpstr>
      <vt:lpstr>Модификаторы доступа Java</vt:lpstr>
      <vt:lpstr>Модификаторы доступа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Александр</dc:creator>
  <cp:lastModifiedBy>Anastasia</cp:lastModifiedBy>
  <cp:revision>68</cp:revision>
  <dcterms:created xsi:type="dcterms:W3CDTF">2020-07-25T06:42:34Z</dcterms:created>
  <dcterms:modified xsi:type="dcterms:W3CDTF">2022-01-20T01:08:03Z</dcterms:modified>
</cp:coreProperties>
</file>