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90" r:id="rId10"/>
    <p:sldId id="265" r:id="rId11"/>
    <p:sldId id="289" r:id="rId12"/>
    <p:sldId id="266" r:id="rId13"/>
    <p:sldId id="291" r:id="rId14"/>
    <p:sldId id="267" r:id="rId15"/>
    <p:sldId id="268" r:id="rId16"/>
    <p:sldId id="269" r:id="rId17"/>
    <p:sldId id="270" r:id="rId18"/>
    <p:sldId id="271" r:id="rId19"/>
    <p:sldId id="292" r:id="rId20"/>
    <p:sldId id="272" r:id="rId21"/>
    <p:sldId id="293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124A-7945-45B1-907F-69F4434748F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A2229-8F7D-4E0C-9053-4EB0524C8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90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75BA1-23D0-4B5D-BA4D-FBB85D938E09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94FD9-4B4B-47AD-A59A-E5123D49A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20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94FD9-4B4B-47AD-A59A-E5123D49A1B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56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0A1E54C-58C0-49FA-9A40-DDCA1BCD88B2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5EDE4C3-978A-421F-B2D6-05DF2320C8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54C-58C0-49FA-9A40-DDCA1BCD88B2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C3-978A-421F-B2D6-05DF2320C8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54C-58C0-49FA-9A40-DDCA1BCD88B2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C3-978A-421F-B2D6-05DF2320C8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54C-58C0-49FA-9A40-DDCA1BCD88B2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C3-978A-421F-B2D6-05DF2320C8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0A1E54C-58C0-49FA-9A40-DDCA1BCD88B2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5EDE4C3-978A-421F-B2D6-05DF2320C8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54C-58C0-49FA-9A40-DDCA1BCD88B2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C3-978A-421F-B2D6-05DF2320C8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54C-58C0-49FA-9A40-DDCA1BCD88B2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C3-978A-421F-B2D6-05DF2320C8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54C-58C0-49FA-9A40-DDCA1BCD88B2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C3-978A-421F-B2D6-05DF2320C8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54C-58C0-49FA-9A40-DDCA1BCD88B2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C3-978A-421F-B2D6-05DF2320C8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54C-58C0-49FA-9A40-DDCA1BCD88B2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C3-978A-421F-B2D6-05DF2320C8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54C-58C0-49FA-9A40-DDCA1BCD88B2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E4C3-978A-421F-B2D6-05DF2320C8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A1E54C-58C0-49FA-9A40-DDCA1BCD88B2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EDE4C3-978A-421F-B2D6-05DF2320C8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496944" cy="1470025"/>
          </a:xfrm>
        </p:spPr>
        <p:txBody>
          <a:bodyPr>
            <a:normAutofit/>
          </a:bodyPr>
          <a:lstStyle/>
          <a:p>
            <a:r>
              <a:rPr lang="ru-RU" b="1" dirty="0" smtClean="0"/>
              <a:t>Лекция </a:t>
            </a:r>
            <a:r>
              <a:rPr lang="ru-RU" b="1" dirty="0" smtClean="0"/>
              <a:t>№</a:t>
            </a:r>
            <a:r>
              <a:rPr lang="ru-RU" b="1" dirty="0" smtClean="0"/>
              <a:t>20</a:t>
            </a:r>
            <a:r>
              <a:rPr lang="ru-RU" b="1" dirty="0" smtClean="0"/>
              <a:t>. </a:t>
            </a:r>
            <a:r>
              <a:rPr lang="en-US" b="1" dirty="0" smtClean="0"/>
              <a:t>Java. </a:t>
            </a:r>
            <a:r>
              <a:rPr lang="ru-RU" b="1" dirty="0" smtClean="0"/>
              <a:t>Разработка графического интерфейса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Группы переключателей (</a:t>
            </a:r>
            <a:r>
              <a:rPr lang="en-US" sz="2400" b="1" dirty="0" err="1">
                <a:solidFill>
                  <a:srgbClr val="FF0000"/>
                </a:solidFill>
              </a:rPr>
              <a:t>CheckboxGroup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endParaRPr lang="ru-RU" sz="2400" b="1" dirty="0">
              <a:solidFill>
                <a:srgbClr val="FF0000"/>
              </a:solidFill>
            </a:endParaRPr>
          </a:p>
          <a:p>
            <a:endParaRPr lang="ru-RU" sz="2000" b="1" dirty="0" smtClean="0">
              <a:solidFill>
                <a:srgbClr val="FF0000"/>
              </a:solidFill>
            </a:endParaRPr>
          </a:p>
          <a:p>
            <a:endParaRPr lang="ru-RU" sz="2000" b="1" dirty="0">
              <a:solidFill>
                <a:srgbClr val="FF0000"/>
              </a:solidFill>
            </a:endParaRPr>
          </a:p>
          <a:p>
            <a:endParaRPr lang="ru-RU" sz="2000" b="1" dirty="0" smtClean="0">
              <a:solidFill>
                <a:srgbClr val="FF0000"/>
              </a:solidFill>
            </a:endParaRPr>
          </a:p>
          <a:p>
            <a:endParaRPr lang="ru-RU" sz="2000" b="1" dirty="0">
              <a:solidFill>
                <a:srgbClr val="FF0000"/>
              </a:solidFill>
            </a:endParaRPr>
          </a:p>
          <a:p>
            <a:endParaRPr lang="ru-RU" sz="2000" b="1" dirty="0" smtClean="0">
              <a:solidFill>
                <a:srgbClr val="FF0000"/>
              </a:solidFill>
            </a:endParaRPr>
          </a:p>
          <a:p>
            <a:endParaRPr lang="ru-RU" sz="2000" b="1" dirty="0">
              <a:solidFill>
                <a:srgbClr val="FF0000"/>
              </a:solidFill>
            </a:endParaRPr>
          </a:p>
          <a:p>
            <a:endParaRPr lang="ru-RU" sz="2000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770" y="795720"/>
            <a:ext cx="2840460" cy="12970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92" y="2299787"/>
            <a:ext cx="8726616" cy="15417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2464" y="4255607"/>
            <a:ext cx="8344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sz="2400" dirty="0">
                <a:latin typeface="+mj-lt"/>
              </a:rPr>
              <a:t>Для использования этого компонента необходимо наличие </a:t>
            </a:r>
            <a:r>
              <a:rPr lang="ru-RU" sz="2400" dirty="0" smtClean="0">
                <a:latin typeface="+mj-lt"/>
              </a:rPr>
              <a:t>n-числа переключателей.</a:t>
            </a:r>
          </a:p>
          <a:p>
            <a:pPr indent="361950" algn="just"/>
            <a:r>
              <a:rPr lang="ru-RU" sz="2400" dirty="0" smtClean="0">
                <a:latin typeface="+mj-lt"/>
              </a:rPr>
              <a:t>Алгоритм </a:t>
            </a:r>
            <a:r>
              <a:rPr lang="ru-RU" sz="2400" dirty="0">
                <a:latin typeface="+mj-lt"/>
              </a:rPr>
              <a:t>создания группы переключателей следующий</a:t>
            </a:r>
            <a:r>
              <a:rPr lang="ru-RU" sz="2400" dirty="0" smtClean="0">
                <a:latin typeface="+mj-lt"/>
              </a:rPr>
              <a:t>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инициализация </a:t>
            </a:r>
            <a:r>
              <a:rPr lang="ru-RU" sz="2400" dirty="0">
                <a:latin typeface="+mj-lt"/>
              </a:rPr>
              <a:t>нового объекта типа </a:t>
            </a:r>
            <a:r>
              <a:rPr lang="ru-RU" sz="2400" dirty="0" err="1">
                <a:latin typeface="+mj-lt"/>
              </a:rPr>
              <a:t>CheckboxGroup</a:t>
            </a:r>
            <a:r>
              <a:rPr lang="ru-RU" sz="2400" dirty="0">
                <a:latin typeface="+mj-lt"/>
              </a:rPr>
              <a:t> </a:t>
            </a:r>
            <a:endParaRPr lang="ru-RU" sz="2400" dirty="0" smtClean="0">
              <a:latin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добавление </a:t>
            </a:r>
            <a:r>
              <a:rPr lang="ru-RU" sz="2400" dirty="0">
                <a:latin typeface="+mj-lt"/>
              </a:rPr>
              <a:t>к </a:t>
            </a:r>
            <a:r>
              <a:rPr lang="ru-RU" sz="2400" dirty="0" smtClean="0">
                <a:latin typeface="+mj-lt"/>
              </a:rPr>
              <a:t>нему переключателей </a:t>
            </a:r>
            <a:r>
              <a:rPr lang="ru-RU" sz="2400" dirty="0">
                <a:latin typeface="+mj-lt"/>
              </a:rPr>
              <a:t>при помощи метода </a:t>
            </a:r>
            <a:r>
              <a:rPr lang="ru-RU" sz="2400" dirty="0" err="1">
                <a:latin typeface="+mj-lt"/>
              </a:rPr>
              <a:t>add</a:t>
            </a:r>
            <a:r>
              <a:rPr lang="ru-RU" sz="2400" dirty="0">
                <a:latin typeface="+mj-lt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87536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Списки (</a:t>
            </a:r>
            <a:r>
              <a:rPr lang="en-US" sz="2000" b="1" dirty="0" smtClean="0">
                <a:solidFill>
                  <a:srgbClr val="FF0000"/>
                </a:solidFill>
              </a:rPr>
              <a:t>List)</a:t>
            </a:r>
            <a:endParaRPr lang="ru-RU" sz="2000" b="1" dirty="0" smtClean="0">
              <a:solidFill>
                <a:srgbClr val="FF0000"/>
              </a:solidFill>
            </a:endParaRPr>
          </a:p>
          <a:p>
            <a:r>
              <a:rPr lang="ru-RU" sz="2000" dirty="0" smtClean="0"/>
              <a:t>Списком называется набор элементов, один или несколько из которых могут быть выбраны из создаваемого окна с прокруткой. Возможно использование пустого конструктора.</a:t>
            </a:r>
          </a:p>
          <a:p>
            <a:r>
              <a:rPr lang="ru-RU" sz="2000" dirty="0" smtClean="0"/>
              <a:t>Для создания списка необходимо:</a:t>
            </a:r>
          </a:p>
          <a:p>
            <a:pPr lvl="1" algn="just"/>
            <a:r>
              <a:rPr lang="ru-RU" sz="2000" dirty="0" smtClean="0"/>
              <a:t>инициализация объекта типа </a:t>
            </a:r>
            <a:r>
              <a:rPr lang="ru-RU" sz="2000" dirty="0" err="1" smtClean="0"/>
              <a:t>List</a:t>
            </a:r>
            <a:r>
              <a:rPr lang="ru-RU" sz="2000" dirty="0" smtClean="0"/>
              <a:t> (в конструкторе задаем число видимых строк и атрибут, определяющий возможен ли выбор нескольких строк одновременно);</a:t>
            </a:r>
          </a:p>
          <a:p>
            <a:pPr lvl="1"/>
            <a:r>
              <a:rPr lang="ru-RU" sz="2000" dirty="0" smtClean="0"/>
              <a:t>добавление строк методом </a:t>
            </a:r>
            <a:r>
              <a:rPr lang="en-US" sz="2000" dirty="0" smtClean="0"/>
              <a:t>add().</a:t>
            </a:r>
            <a:endParaRPr lang="ru-RU" sz="2000" b="1" dirty="0" smtClean="0">
              <a:solidFill>
                <a:srgbClr val="FF0000"/>
              </a:solidFill>
            </a:endParaRPr>
          </a:p>
          <a:p>
            <a:endParaRPr lang="ru-RU" sz="1800" b="1" dirty="0">
              <a:solidFill>
                <a:srgbClr val="FF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482098"/>
            <a:ext cx="3631873" cy="13953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36" y="5034712"/>
            <a:ext cx="3255039" cy="12555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r="22476"/>
          <a:stretch/>
        </p:blipFill>
        <p:spPr>
          <a:xfrm>
            <a:off x="3982107" y="3482098"/>
            <a:ext cx="4916183" cy="13332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r="37415" b="4097"/>
          <a:stretch/>
        </p:blipFill>
        <p:spPr>
          <a:xfrm>
            <a:off x="3982107" y="4957926"/>
            <a:ext cx="4227269" cy="135139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57200" y="6239053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NewRomanPSMT"/>
              </a:rPr>
              <a:t>Метод </a:t>
            </a:r>
            <a:r>
              <a:rPr lang="ru-RU" dirty="0" err="1">
                <a:latin typeface="CourierNewPSMT"/>
              </a:rPr>
              <a:t>setMultipleMode</a:t>
            </a:r>
            <a:r>
              <a:rPr lang="ru-RU" dirty="0">
                <a:latin typeface="CourierNewPSMT"/>
              </a:rPr>
              <a:t>(</a:t>
            </a:r>
            <a:r>
              <a:rPr lang="ru-RU" dirty="0" err="1">
                <a:latin typeface="CourierNewPSMT"/>
              </a:rPr>
              <a:t>boolean</a:t>
            </a:r>
            <a:r>
              <a:rPr lang="ru-RU" dirty="0">
                <a:latin typeface="CourierNewPSMT"/>
              </a:rPr>
              <a:t>) </a:t>
            </a:r>
            <a:r>
              <a:rPr lang="ru-RU" dirty="0">
                <a:latin typeface="TimesNewRomanPSMT"/>
              </a:rPr>
              <a:t>определяет возможность выбора</a:t>
            </a:r>
          </a:p>
          <a:p>
            <a:pPr algn="just"/>
            <a:r>
              <a:rPr lang="ru-RU" dirty="0">
                <a:latin typeface="TimesNewRomanPSMT"/>
              </a:rPr>
              <a:t>множества </a:t>
            </a:r>
            <a:r>
              <a:rPr lang="ru-RU" dirty="0" smtClean="0">
                <a:latin typeface="TimesNewRomanPSMT"/>
              </a:rPr>
              <a:t>строк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22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Выпадающие списки (</a:t>
            </a:r>
            <a:r>
              <a:rPr lang="en-US" sz="2400" b="1" dirty="0">
                <a:solidFill>
                  <a:srgbClr val="FF0000"/>
                </a:solidFill>
              </a:rPr>
              <a:t>Choice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endParaRPr lang="ru-RU" sz="2400" b="1" dirty="0">
              <a:solidFill>
                <a:srgbClr val="FF0000"/>
              </a:solidFill>
            </a:endParaRPr>
          </a:p>
          <a:p>
            <a:endParaRPr lang="ru-RU" sz="2400" b="1" dirty="0" smtClean="0">
              <a:solidFill>
                <a:srgbClr val="FF0000"/>
              </a:solidFill>
            </a:endParaRPr>
          </a:p>
          <a:p>
            <a:pPr marL="0" indent="361950" algn="just">
              <a:buNone/>
            </a:pPr>
            <a:r>
              <a:rPr lang="ru-RU" sz="2400" dirty="0" smtClean="0">
                <a:latin typeface="TimesNewRomanPSMT"/>
              </a:rPr>
              <a:t>Создается </a:t>
            </a:r>
            <a:r>
              <a:rPr lang="ru-RU" sz="2400" dirty="0">
                <a:latin typeface="TimesNewRomanPSMT"/>
              </a:rPr>
              <a:t>аналогично обычному списку, </a:t>
            </a:r>
            <a:r>
              <a:rPr lang="ru-RU" sz="2400" dirty="0" smtClean="0">
                <a:latin typeface="TimesNewRomanPSMT"/>
              </a:rPr>
              <a:t>только при </a:t>
            </a:r>
            <a:r>
              <a:rPr lang="ru-RU" sz="2400" dirty="0">
                <a:latin typeface="TimesNewRomanPSMT"/>
              </a:rPr>
              <a:t>его использовании можно всегда выбирать только одну </a:t>
            </a:r>
            <a:r>
              <a:rPr lang="ru-RU" sz="2400" dirty="0" smtClean="0">
                <a:latin typeface="TimesNewRomanPSMT"/>
              </a:rPr>
              <a:t>строку.</a:t>
            </a:r>
          </a:p>
          <a:p>
            <a:pPr marL="0" indent="361950" algn="just">
              <a:buNone/>
            </a:pPr>
            <a:r>
              <a:rPr lang="ru-RU" sz="2400" dirty="0" smtClean="0">
                <a:latin typeface="TimesNewRomanPSMT"/>
              </a:rPr>
              <a:t>В </a:t>
            </a:r>
            <a:r>
              <a:rPr lang="ru-RU" sz="2400" dirty="0">
                <a:latin typeface="TimesNewRomanPSMT"/>
              </a:rPr>
              <a:t>данном классе используется только один пустой конструктор, который </a:t>
            </a:r>
            <a:r>
              <a:rPr lang="ru-RU" sz="2400" dirty="0" smtClean="0">
                <a:latin typeface="TimesNewRomanPSMT"/>
              </a:rPr>
              <a:t>создает </a:t>
            </a:r>
            <a:r>
              <a:rPr lang="ru-RU" sz="2400" dirty="0">
                <a:latin typeface="TimesNewRomanPSMT"/>
              </a:rPr>
              <a:t>объект этого класса, для полноценной работы которого </a:t>
            </a:r>
            <a:r>
              <a:rPr lang="ru-RU" sz="2400" dirty="0" smtClean="0">
                <a:latin typeface="TimesNewRomanPSMT"/>
              </a:rPr>
              <a:t>необходимо добавление </a:t>
            </a:r>
            <a:r>
              <a:rPr lang="ru-RU" sz="2400" dirty="0">
                <a:latin typeface="TimesNewRomanPSMT"/>
              </a:rPr>
              <a:t>n-числа строк, что реализуется при помощи метода </a:t>
            </a:r>
            <a:r>
              <a:rPr lang="ru-RU" sz="2400" dirty="0" err="1">
                <a:latin typeface="CourierNewPSMT"/>
              </a:rPr>
              <a:t>add</a:t>
            </a:r>
            <a:r>
              <a:rPr lang="ru-RU" sz="2400" dirty="0" smtClean="0">
                <a:latin typeface="CourierNewPSMT"/>
              </a:rPr>
              <a:t>().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41" y="404664"/>
            <a:ext cx="1012911" cy="4283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45" y="404664"/>
            <a:ext cx="964951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3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Надписи </a:t>
            </a:r>
            <a:r>
              <a:rPr lang="ru-RU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Label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 algn="just"/>
            <a:r>
              <a:rPr lang="ru-RU" sz="2400" dirty="0" smtClean="0"/>
              <a:t>Позволяет </a:t>
            </a:r>
            <a:r>
              <a:rPr lang="ru-RU" sz="2400" dirty="0"/>
              <a:t>размещать статические </a:t>
            </a:r>
            <a:r>
              <a:rPr lang="ru-RU" sz="2400" dirty="0" smtClean="0"/>
              <a:t>текстовые надписи</a:t>
            </a:r>
            <a:r>
              <a:rPr lang="ru-RU" sz="2400" dirty="0"/>
              <a:t>. При создании объекта можно использовать пустой конструктор, </a:t>
            </a:r>
            <a:r>
              <a:rPr lang="ru-RU" sz="2400" dirty="0" smtClean="0"/>
              <a:t>но тогда </a:t>
            </a:r>
            <a:r>
              <a:rPr lang="ru-RU" sz="2400" dirty="0"/>
              <a:t>саму надпись необходимо задавать при помощи </a:t>
            </a:r>
            <a:r>
              <a:rPr lang="ru-RU" sz="2400" dirty="0" smtClean="0"/>
              <a:t>метода </a:t>
            </a:r>
            <a:r>
              <a:rPr lang="ru-RU" sz="2400" dirty="0" err="1" smtClean="0"/>
              <a:t>setText</a:t>
            </a:r>
            <a:r>
              <a:rPr lang="ru-RU" sz="2400" dirty="0" smtClean="0"/>
              <a:t>(</a:t>
            </a:r>
            <a:r>
              <a:rPr lang="ru-RU" sz="2400" dirty="0" err="1" smtClean="0"/>
              <a:t>String</a:t>
            </a:r>
            <a:r>
              <a:rPr lang="ru-RU" sz="2400" dirty="0"/>
              <a:t>). </a:t>
            </a:r>
            <a:endParaRPr lang="ru-RU" sz="2400" dirty="0" smtClean="0"/>
          </a:p>
          <a:p>
            <a:pPr algn="just"/>
            <a:endParaRPr lang="ru-RU" sz="2400" b="1" dirty="0">
              <a:solidFill>
                <a:srgbClr val="FF0000"/>
              </a:solidFill>
            </a:endParaRPr>
          </a:p>
          <a:p>
            <a:pPr algn="just"/>
            <a:endParaRPr lang="ru-RU" sz="2400" b="1" dirty="0" smtClean="0">
              <a:solidFill>
                <a:srgbClr val="FF0000"/>
              </a:solidFill>
            </a:endParaRPr>
          </a:p>
          <a:p>
            <a:pPr algn="just"/>
            <a:endParaRPr lang="ru-RU" sz="2400" b="1" dirty="0">
              <a:solidFill>
                <a:srgbClr val="FF0000"/>
              </a:solidFill>
            </a:endParaRPr>
          </a:p>
          <a:p>
            <a:pPr algn="just"/>
            <a:r>
              <a:rPr lang="ru-RU" sz="2400" b="1" dirty="0" smtClean="0">
                <a:solidFill>
                  <a:srgbClr val="FF0000"/>
                </a:solidFill>
              </a:rPr>
              <a:t>Контейнеры</a:t>
            </a:r>
          </a:p>
          <a:p>
            <a:pPr algn="just"/>
            <a:r>
              <a:rPr lang="ru-RU" sz="2400" i="1" dirty="0"/>
              <a:t>Контейнер (</a:t>
            </a:r>
            <a:r>
              <a:rPr lang="en-US" sz="2400" i="1" dirty="0" err="1"/>
              <a:t>java.awt.Container</a:t>
            </a:r>
            <a:r>
              <a:rPr lang="en-US" sz="2400" dirty="0"/>
              <a:t>) - </a:t>
            </a:r>
            <a:r>
              <a:rPr lang="ru-RU" sz="2400" dirty="0"/>
              <a:t>компонент, </a:t>
            </a:r>
            <a:r>
              <a:rPr lang="ru-RU" sz="2400" dirty="0" smtClean="0"/>
              <a:t>способный содержать </a:t>
            </a:r>
            <a:r>
              <a:rPr lang="ru-RU" sz="2400" dirty="0"/>
              <a:t>в себе другие компоненты, и управлять их </a:t>
            </a:r>
            <a:r>
              <a:rPr lang="ru-RU" sz="2400" dirty="0" smtClean="0"/>
              <a:t>размещением и</a:t>
            </a:r>
            <a:r>
              <a:rPr lang="ru-RU" sz="2400" dirty="0"/>
              <a:t>, возможно, размерами при помощи </a:t>
            </a:r>
            <a:r>
              <a:rPr lang="ru-RU" sz="2400" i="1" dirty="0"/>
              <a:t>менеджеров компоновки</a:t>
            </a:r>
            <a:r>
              <a:rPr lang="ru-RU" sz="2400" dirty="0"/>
              <a:t>.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60648"/>
            <a:ext cx="2347634" cy="2690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65" y="2276872"/>
            <a:ext cx="796387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92500" lnSpcReduction="20000"/>
          </a:bodyPr>
          <a:lstStyle/>
          <a:p>
            <a:r>
              <a:rPr lang="ru-RU" sz="2200" b="1" dirty="0">
                <a:solidFill>
                  <a:srgbClr val="FF0000"/>
                </a:solidFill>
              </a:rPr>
              <a:t>Панель (</a:t>
            </a:r>
            <a:r>
              <a:rPr lang="en-US" sz="2200" b="1" dirty="0">
                <a:solidFill>
                  <a:srgbClr val="FF0000"/>
                </a:solidFill>
              </a:rPr>
              <a:t>Panel</a:t>
            </a:r>
            <a:r>
              <a:rPr lang="en-US" sz="2200" b="1" dirty="0" smtClean="0">
                <a:solidFill>
                  <a:srgbClr val="FF0000"/>
                </a:solidFill>
              </a:rPr>
              <a:t>)</a:t>
            </a:r>
            <a:endParaRPr lang="ru-RU" sz="2200" b="1" dirty="0" smtClean="0">
              <a:solidFill>
                <a:srgbClr val="FF0000"/>
              </a:solidFill>
            </a:endParaRPr>
          </a:p>
          <a:p>
            <a:pPr algn="just"/>
            <a:r>
              <a:rPr lang="ru-RU" sz="2000" dirty="0"/>
              <a:t>Работа с данным компонентом не отличается от работы с </a:t>
            </a:r>
            <a:r>
              <a:rPr lang="ru-RU" sz="2000" dirty="0" smtClean="0"/>
              <a:t>другими компонентами </a:t>
            </a:r>
            <a:r>
              <a:rPr lang="ru-RU" sz="2000" dirty="0"/>
              <a:t>класса </a:t>
            </a:r>
            <a:r>
              <a:rPr lang="ru-RU" sz="2000" dirty="0" err="1"/>
              <a:t>java.awt</a:t>
            </a:r>
            <a:r>
              <a:rPr lang="ru-RU" sz="2000" dirty="0"/>
              <a:t>, за единственным исключением, что </a:t>
            </a:r>
            <a:r>
              <a:rPr lang="ru-RU" sz="2000" dirty="0" smtClean="0"/>
              <a:t>для панели </a:t>
            </a:r>
            <a:r>
              <a:rPr lang="ru-RU" sz="2000" dirty="0"/>
              <a:t>можно установить менеджер компоновки </a:t>
            </a:r>
            <a:r>
              <a:rPr lang="ru-RU" sz="2000" dirty="0" smtClean="0"/>
              <a:t>при помощи метода </a:t>
            </a:r>
            <a:r>
              <a:rPr lang="ru-RU" sz="2000" dirty="0" err="1"/>
              <a:t>setLayout</a:t>
            </a:r>
            <a:r>
              <a:rPr lang="ru-RU" sz="2000" dirty="0"/>
              <a:t>(). Добавление компонентов осуществляется </a:t>
            </a:r>
            <a:r>
              <a:rPr lang="ru-RU" sz="2000" dirty="0" smtClean="0"/>
              <a:t>методом </a:t>
            </a:r>
            <a:r>
              <a:rPr lang="en-US" sz="2000" dirty="0" smtClean="0"/>
              <a:t>add</a:t>
            </a:r>
            <a:r>
              <a:rPr lang="en-US" sz="2000" dirty="0"/>
              <a:t>().</a:t>
            </a:r>
          </a:p>
          <a:p>
            <a:pPr algn="just"/>
            <a:r>
              <a:rPr lang="ru-RU" sz="2000" dirty="0"/>
              <a:t>В отличии от других компонентов панель не прорисовывается, то есть не </a:t>
            </a:r>
            <a:r>
              <a:rPr lang="ru-RU" sz="2000" dirty="0" smtClean="0"/>
              <a:t>имеет внешнего </a:t>
            </a:r>
            <a:r>
              <a:rPr lang="ru-RU" sz="2000" dirty="0"/>
              <a:t>вида</a:t>
            </a:r>
            <a:r>
              <a:rPr lang="ru-RU" sz="2000" dirty="0" smtClean="0"/>
              <a:t>.</a:t>
            </a:r>
          </a:p>
          <a:p>
            <a:pPr algn="just"/>
            <a:endParaRPr lang="ru-RU" sz="2000" b="1" dirty="0">
              <a:solidFill>
                <a:srgbClr val="FF0000"/>
              </a:solidFill>
            </a:endParaRPr>
          </a:p>
          <a:p>
            <a:pPr algn="just"/>
            <a:endParaRPr lang="ru-RU" sz="2000" b="1" dirty="0" smtClean="0">
              <a:solidFill>
                <a:srgbClr val="FF0000"/>
              </a:solidFill>
            </a:endParaRPr>
          </a:p>
          <a:p>
            <a:pPr algn="just"/>
            <a:endParaRPr lang="ru-RU" sz="2000" b="1" dirty="0">
              <a:solidFill>
                <a:srgbClr val="FF0000"/>
              </a:solidFill>
            </a:endParaRPr>
          </a:p>
          <a:p>
            <a:pPr algn="just"/>
            <a:endParaRPr lang="ru-RU" sz="2000" b="1" dirty="0" smtClean="0">
              <a:solidFill>
                <a:srgbClr val="FF0000"/>
              </a:solidFill>
            </a:endParaRPr>
          </a:p>
          <a:p>
            <a:pPr algn="just"/>
            <a:r>
              <a:rPr lang="ru-RU" sz="2200" b="1" dirty="0" err="1" smtClean="0">
                <a:solidFill>
                  <a:srgbClr val="FF0000"/>
                </a:solidFill>
              </a:rPr>
              <a:t>Скроллирующие</a:t>
            </a:r>
            <a:r>
              <a:rPr lang="ru-RU" sz="2200" b="1" dirty="0" smtClean="0">
                <a:solidFill>
                  <a:srgbClr val="FF0000"/>
                </a:solidFill>
              </a:rPr>
              <a:t> </a:t>
            </a:r>
            <a:r>
              <a:rPr lang="ru-RU" sz="2200" b="1" dirty="0">
                <a:solidFill>
                  <a:srgbClr val="FF0000"/>
                </a:solidFill>
              </a:rPr>
              <a:t>панели (</a:t>
            </a:r>
            <a:r>
              <a:rPr lang="en-US" sz="2200" b="1" dirty="0" err="1">
                <a:solidFill>
                  <a:srgbClr val="FF0000"/>
                </a:solidFill>
              </a:rPr>
              <a:t>ScrollPane</a:t>
            </a:r>
            <a:r>
              <a:rPr lang="en-US" sz="2200" b="1" dirty="0" smtClean="0">
                <a:solidFill>
                  <a:srgbClr val="FF0000"/>
                </a:solidFill>
              </a:rPr>
              <a:t>)</a:t>
            </a:r>
            <a:endParaRPr lang="ru-RU" sz="2200" b="1" dirty="0" smtClean="0">
              <a:solidFill>
                <a:srgbClr val="FF0000"/>
              </a:solidFill>
            </a:endParaRPr>
          </a:p>
          <a:p>
            <a:pPr algn="just"/>
            <a:endParaRPr lang="ru-RU" sz="2000" b="1" dirty="0">
              <a:solidFill>
                <a:srgbClr val="FF0000"/>
              </a:solidFill>
            </a:endParaRPr>
          </a:p>
          <a:p>
            <a:r>
              <a:rPr lang="ru-RU" sz="2000" dirty="0" smtClean="0"/>
              <a:t>Контейнер </a:t>
            </a:r>
            <a:r>
              <a:rPr lang="ru-RU" sz="2000" dirty="0" err="1"/>
              <a:t>ScrollPane</a:t>
            </a:r>
            <a:r>
              <a:rPr lang="ru-RU" sz="2000" dirty="0"/>
              <a:t> </a:t>
            </a:r>
            <a:r>
              <a:rPr lang="ru-RU" sz="2000" dirty="0" smtClean="0"/>
              <a:t>отображает </a:t>
            </a:r>
            <a:r>
              <a:rPr lang="ru-RU" sz="2000" dirty="0"/>
              <a:t>ограниченный участок </a:t>
            </a:r>
            <a:r>
              <a:rPr lang="ru-RU" sz="2000" dirty="0" smtClean="0"/>
              <a:t>дочернего элемента </a:t>
            </a:r>
            <a:r>
              <a:rPr lang="ru-RU" sz="2000" dirty="0"/>
              <a:t>и снабжен горизонтальными и вертикальными полосами </a:t>
            </a:r>
            <a:r>
              <a:rPr lang="ru-RU" sz="2000" dirty="0" smtClean="0"/>
              <a:t>прокрутки для </a:t>
            </a:r>
            <a:r>
              <a:rPr lang="ru-RU" sz="2000" dirty="0"/>
              <a:t>его просмотра в окне просмотра. </a:t>
            </a:r>
            <a:endParaRPr lang="ru-RU" sz="2000" dirty="0" smtClean="0"/>
          </a:p>
          <a:p>
            <a:r>
              <a:rPr lang="ru-RU" sz="2000" dirty="0" smtClean="0"/>
              <a:t>Необходимо создать его </a:t>
            </a:r>
            <a:r>
              <a:rPr lang="ru-RU" sz="2000" dirty="0"/>
              <a:t>и добавить дочерний элемент. </a:t>
            </a:r>
            <a:r>
              <a:rPr lang="ru-RU" sz="2000" dirty="0" smtClean="0"/>
              <a:t>Отличие от </a:t>
            </a:r>
            <a:r>
              <a:rPr lang="ru-RU" sz="2000" dirty="0"/>
              <a:t>обычного </a:t>
            </a:r>
            <a:r>
              <a:rPr lang="ru-RU" sz="2000" dirty="0" smtClean="0"/>
              <a:t>контейнера:</a:t>
            </a:r>
            <a:endParaRPr lang="ru-RU" sz="2000" dirty="0"/>
          </a:p>
          <a:p>
            <a:pPr lvl="1"/>
            <a:r>
              <a:rPr lang="ru-RU" sz="2000" dirty="0" smtClean="0"/>
              <a:t>поддерживает </a:t>
            </a:r>
            <a:r>
              <a:rPr lang="ru-RU" sz="2000" dirty="0"/>
              <a:t>лишь один дочерний элемент (как правило, </a:t>
            </a:r>
            <a:r>
              <a:rPr lang="ru-RU" sz="2000" dirty="0" smtClean="0"/>
              <a:t>используется панель </a:t>
            </a:r>
            <a:r>
              <a:rPr lang="ru-RU" sz="2000" dirty="0"/>
              <a:t>со множеством компонент);</a:t>
            </a:r>
          </a:p>
          <a:p>
            <a:pPr lvl="1"/>
            <a:r>
              <a:rPr lang="ru-RU" sz="2000" dirty="0" smtClean="0"/>
              <a:t>не </a:t>
            </a:r>
            <a:r>
              <a:rPr lang="ru-RU" sz="2000" dirty="0"/>
              <a:t>предусмотрено использование менеджера компоновки</a:t>
            </a:r>
          </a:p>
          <a:p>
            <a:pPr lvl="1"/>
            <a:r>
              <a:rPr lang="ru-RU" sz="2000" dirty="0" smtClean="0"/>
              <a:t>необходимо </a:t>
            </a:r>
            <a:r>
              <a:rPr lang="ru-RU" sz="2000" dirty="0"/>
              <a:t>задавать размеры с помощью метода </a:t>
            </a:r>
            <a:r>
              <a:rPr lang="ru-RU" sz="2000" dirty="0" err="1"/>
              <a:t>setSize</a:t>
            </a:r>
            <a:r>
              <a:rPr lang="ru-RU" sz="2000" dirty="0" smtClean="0"/>
              <a:t>()</a:t>
            </a:r>
            <a:endParaRPr lang="ru-RU" sz="2000" b="1" dirty="0" smtClean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1" y="2132856"/>
            <a:ext cx="6325626" cy="11521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432" y="2134852"/>
            <a:ext cx="3624591" cy="11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5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Окно приложения (</a:t>
            </a:r>
            <a:r>
              <a:rPr lang="en-US" sz="2400" b="1" dirty="0">
                <a:solidFill>
                  <a:srgbClr val="FF0000"/>
                </a:solidFill>
              </a:rPr>
              <a:t>Frame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 algn="just"/>
            <a:r>
              <a:rPr lang="ru-RU" sz="2400" dirty="0" err="1"/>
              <a:t>Frame</a:t>
            </a:r>
            <a:r>
              <a:rPr lang="ru-RU" sz="2400" dirty="0"/>
              <a:t> — контейнер, формирующий окна приложения с </a:t>
            </a:r>
            <a:r>
              <a:rPr lang="ru-RU" sz="2400" dirty="0" smtClean="0"/>
              <a:t>заголовком окна</a:t>
            </a:r>
            <a:r>
              <a:rPr lang="ru-RU" sz="2400" dirty="0"/>
              <a:t>. Недоступен в апплетах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/>
              <a:t>Фрейм позволяет добавлять к себе меню и обрабатывать события </a:t>
            </a:r>
            <a:r>
              <a:rPr lang="ru-RU" sz="2400" dirty="0" smtClean="0"/>
              <a:t>интерфейса пользователя</a:t>
            </a:r>
            <a:r>
              <a:rPr lang="ru-RU" sz="2400" dirty="0"/>
              <a:t>, связанные с активированием, сворачиванием и закрытием окна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328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b="1" dirty="0"/>
              <a:t>Менеджеры </a:t>
            </a:r>
            <a:r>
              <a:rPr lang="ru-RU" b="1" dirty="0" smtClean="0"/>
              <a:t>компоновки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2892" y="980728"/>
            <a:ext cx="8229600" cy="5760640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Менеджер компоновки является незаменимым инструментом </a:t>
            </a:r>
            <a:r>
              <a:rPr lang="ru-RU" sz="1800" dirty="0" smtClean="0"/>
              <a:t>при использовании более </a:t>
            </a:r>
            <a:r>
              <a:rPr lang="ru-RU" sz="1800" dirty="0"/>
              <a:t>одного компонента. Пакет </a:t>
            </a:r>
            <a:r>
              <a:rPr lang="ru-RU" sz="1800" dirty="0" err="1"/>
              <a:t>java.awt</a:t>
            </a:r>
            <a:r>
              <a:rPr lang="ru-RU" sz="1800" dirty="0"/>
              <a:t> </a:t>
            </a:r>
            <a:r>
              <a:rPr lang="ru-RU" sz="1800" dirty="0" smtClean="0"/>
              <a:t>включает следующие </a:t>
            </a:r>
            <a:r>
              <a:rPr lang="ru-RU" sz="1800" dirty="0"/>
              <a:t>менеджеры:</a:t>
            </a:r>
          </a:p>
          <a:p>
            <a:pPr lvl="1" algn="just"/>
            <a:r>
              <a:rPr lang="ru-RU" sz="1800" dirty="0" err="1" smtClean="0">
                <a:solidFill>
                  <a:srgbClr val="FF0000"/>
                </a:solidFill>
              </a:rPr>
              <a:t>FlowLayout</a:t>
            </a:r>
            <a:r>
              <a:rPr lang="ru-RU" sz="1800" dirty="0" smtClean="0"/>
              <a:t> </a:t>
            </a:r>
            <a:r>
              <a:rPr lang="ru-RU" sz="1800" dirty="0"/>
              <a:t>- менеджер, используемый по умолчанию, </a:t>
            </a:r>
            <a:r>
              <a:rPr lang="ru-RU" sz="1800" dirty="0" smtClean="0"/>
              <a:t>размещает компоненты </a:t>
            </a:r>
            <a:r>
              <a:rPr lang="ru-RU" sz="1800" dirty="0"/>
              <a:t>последовательно в строку. Его использование оправдано </a:t>
            </a:r>
            <a:r>
              <a:rPr lang="ru-RU" sz="1800" dirty="0" smtClean="0"/>
              <a:t>в том </a:t>
            </a:r>
            <a:r>
              <a:rPr lang="ru-RU" sz="1800" dirty="0"/>
              <a:t>случае, когда </a:t>
            </a:r>
            <a:r>
              <a:rPr lang="ru-RU" sz="1800" dirty="0" smtClean="0"/>
              <a:t>известны точные </a:t>
            </a:r>
            <a:r>
              <a:rPr lang="ru-RU" sz="1800" dirty="0"/>
              <a:t>размеры компонент.</a:t>
            </a:r>
          </a:p>
          <a:p>
            <a:pPr lvl="1" algn="just"/>
            <a:r>
              <a:rPr lang="ru-RU" sz="1800" dirty="0" err="1" smtClean="0">
                <a:solidFill>
                  <a:srgbClr val="FF0000"/>
                </a:solidFill>
              </a:rPr>
              <a:t>BorderLayout</a:t>
            </a:r>
            <a:r>
              <a:rPr lang="ru-RU" sz="1800" dirty="0" smtClean="0"/>
              <a:t> </a:t>
            </a:r>
            <a:r>
              <a:rPr lang="ru-RU" sz="1800" dirty="0"/>
              <a:t>— создает так называемое полярное расположение</a:t>
            </a:r>
            <a:r>
              <a:rPr lang="ru-RU" sz="1800" dirty="0" smtClean="0"/>
              <a:t>: разбивает </a:t>
            </a:r>
            <a:r>
              <a:rPr lang="ru-RU" sz="1800" dirty="0"/>
              <a:t>панель на 5 зон (</a:t>
            </a:r>
            <a:r>
              <a:rPr lang="ru-RU" sz="1800" dirty="0" err="1"/>
              <a:t>South</a:t>
            </a:r>
            <a:r>
              <a:rPr lang="ru-RU" sz="1800" dirty="0"/>
              <a:t>, </a:t>
            </a:r>
            <a:r>
              <a:rPr lang="ru-RU" sz="1800" dirty="0" err="1"/>
              <a:t>North</a:t>
            </a:r>
            <a:r>
              <a:rPr lang="ru-RU" sz="1800" dirty="0"/>
              <a:t>, </a:t>
            </a:r>
            <a:r>
              <a:rPr lang="ru-RU" sz="1800" dirty="0" err="1"/>
              <a:t>Center</a:t>
            </a:r>
            <a:r>
              <a:rPr lang="ru-RU" sz="1800" dirty="0"/>
              <a:t>, </a:t>
            </a:r>
            <a:r>
              <a:rPr lang="ru-RU" sz="1800" dirty="0" err="1"/>
              <a:t>West</a:t>
            </a:r>
            <a:r>
              <a:rPr lang="ru-RU" sz="1800" dirty="0"/>
              <a:t>, </a:t>
            </a:r>
            <a:r>
              <a:rPr lang="ru-RU" sz="1800" dirty="0" err="1"/>
              <a:t>East</a:t>
            </a:r>
            <a:r>
              <a:rPr lang="ru-RU" sz="1800" dirty="0"/>
              <a:t>). Он </a:t>
            </a:r>
            <a:r>
              <a:rPr lang="ru-RU" sz="1800" dirty="0" smtClean="0"/>
              <a:t>учитывает разницу </a:t>
            </a:r>
            <a:r>
              <a:rPr lang="ru-RU" sz="1800" dirty="0"/>
              <a:t>в размерах отдельных компонентов и пытается </a:t>
            </a:r>
            <a:r>
              <a:rPr lang="ru-RU" sz="1800" dirty="0" smtClean="0"/>
              <a:t>максимально использовать </a:t>
            </a:r>
            <a:r>
              <a:rPr lang="ru-RU" sz="1800" dirty="0"/>
              <a:t>пространство контейнеров.</a:t>
            </a:r>
          </a:p>
          <a:p>
            <a:pPr lvl="1" algn="just"/>
            <a:r>
              <a:rPr lang="ru-RU" sz="1800" dirty="0" err="1" smtClean="0">
                <a:solidFill>
                  <a:srgbClr val="FF0000"/>
                </a:solidFill>
              </a:rPr>
              <a:t>GridLayout</a:t>
            </a:r>
            <a:r>
              <a:rPr lang="ru-RU" sz="1800" dirty="0" smtClean="0"/>
              <a:t> </a:t>
            </a:r>
            <a:r>
              <a:rPr lang="ru-RU" sz="1800" dirty="0"/>
              <a:t>- создает решетку, состоящую из </a:t>
            </a:r>
            <a:r>
              <a:rPr lang="ru-RU" sz="1800" dirty="0" smtClean="0"/>
              <a:t>прямоугольников одинакового </a:t>
            </a:r>
            <a:r>
              <a:rPr lang="ru-RU" sz="1800" dirty="0"/>
              <a:t>размера, в каждом из которых располагается </a:t>
            </a:r>
            <a:r>
              <a:rPr lang="ru-RU" sz="1800" dirty="0" smtClean="0"/>
              <a:t>один компонент</a:t>
            </a:r>
            <a:r>
              <a:rPr lang="ru-RU" sz="1800" dirty="0"/>
              <a:t>.</a:t>
            </a:r>
          </a:p>
          <a:p>
            <a:pPr lvl="1" algn="just"/>
            <a:r>
              <a:rPr lang="ru-RU" sz="1800" dirty="0" err="1" smtClean="0">
                <a:solidFill>
                  <a:srgbClr val="FF0000"/>
                </a:solidFill>
              </a:rPr>
              <a:t>CardLayout</a:t>
            </a:r>
            <a:r>
              <a:rPr lang="ru-RU" sz="1800" dirty="0" smtClean="0"/>
              <a:t> </a:t>
            </a:r>
            <a:r>
              <a:rPr lang="ru-RU" sz="1800" dirty="0"/>
              <a:t>- предназначен для последовательной </a:t>
            </a:r>
            <a:r>
              <a:rPr lang="ru-RU" sz="1800" dirty="0" smtClean="0"/>
              <a:t>визуализации различных </a:t>
            </a:r>
            <a:r>
              <a:rPr lang="ru-RU" sz="1800" dirty="0"/>
              <a:t>панелей на одной основный.</a:t>
            </a:r>
          </a:p>
          <a:p>
            <a:pPr lvl="1" algn="just"/>
            <a:r>
              <a:rPr lang="ru-RU" sz="1800" dirty="0" err="1" smtClean="0">
                <a:solidFill>
                  <a:srgbClr val="FF0000"/>
                </a:solidFill>
              </a:rPr>
              <a:t>GridBagLayout</a:t>
            </a:r>
            <a:r>
              <a:rPr lang="ru-RU" sz="1800" dirty="0" smtClean="0"/>
              <a:t> </a:t>
            </a:r>
            <a:r>
              <a:rPr lang="ru-RU" sz="1800" dirty="0"/>
              <a:t>- данный менеджер является наиболее сложным. </a:t>
            </a:r>
            <a:r>
              <a:rPr lang="ru-RU" sz="1800" dirty="0" smtClean="0"/>
              <a:t>Он позволят </a:t>
            </a:r>
            <a:r>
              <a:rPr lang="ru-RU" sz="1800" dirty="0"/>
              <a:t>реализовывать сложный интерфейс, в котором </a:t>
            </a:r>
            <a:r>
              <a:rPr lang="ru-RU" sz="1800" dirty="0" smtClean="0"/>
              <a:t>контейнер содержит </a:t>
            </a:r>
            <a:r>
              <a:rPr lang="ru-RU" sz="1800" dirty="0"/>
              <a:t>много компонентов различных размеров, которые </a:t>
            </a:r>
            <a:r>
              <a:rPr lang="ru-RU" sz="1800" dirty="0" smtClean="0"/>
              <a:t>должны находиться </a:t>
            </a:r>
            <a:r>
              <a:rPr lang="ru-RU" sz="1800" dirty="0"/>
              <a:t>в одном и том же заданном положении относительно других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5784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rgbClr val="FF0000"/>
                </a:solidFill>
              </a:rPr>
              <a:t>Меню (</a:t>
            </a:r>
            <a:r>
              <a:rPr lang="en-US" sz="1800" b="1" dirty="0">
                <a:solidFill>
                  <a:srgbClr val="FF0000"/>
                </a:solidFill>
              </a:rPr>
              <a:t>Menu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endParaRPr lang="ru-RU" sz="1800" b="1" dirty="0" smtClean="0">
              <a:solidFill>
                <a:srgbClr val="FF0000"/>
              </a:solidFill>
            </a:endParaRPr>
          </a:p>
          <a:p>
            <a:pPr algn="just"/>
            <a:r>
              <a:rPr lang="ru-RU" sz="1800" dirty="0"/>
              <a:t>Меню - компонент пользовательского интерфейса, </a:t>
            </a:r>
            <a:r>
              <a:rPr lang="ru-RU" sz="1800" dirty="0" smtClean="0"/>
              <a:t>позволяющий создавать </a:t>
            </a:r>
            <a:r>
              <a:rPr lang="ru-RU" sz="1800" dirty="0"/>
              <a:t>в приложениях главное меню. Меню в </a:t>
            </a:r>
            <a:r>
              <a:rPr lang="ru-RU" sz="1800" dirty="0" err="1"/>
              <a:t>java.awt</a:t>
            </a:r>
            <a:r>
              <a:rPr lang="ru-RU" sz="1800" dirty="0"/>
              <a:t> </a:t>
            </a:r>
            <a:r>
              <a:rPr lang="ru-RU" sz="1800" dirty="0" smtClean="0"/>
              <a:t>неразрывно связано </a:t>
            </a:r>
            <a:r>
              <a:rPr lang="ru-RU" sz="1800" dirty="0"/>
              <a:t>с содержащим ее фреймом</a:t>
            </a:r>
            <a:r>
              <a:rPr lang="ru-RU" sz="1800" dirty="0" smtClean="0"/>
              <a:t>.</a:t>
            </a:r>
          </a:p>
          <a:p>
            <a:r>
              <a:rPr lang="ru-RU" sz="1800" dirty="0"/>
              <a:t>Процесс подсоединения меню к приложению </a:t>
            </a:r>
            <a:r>
              <a:rPr lang="ru-RU" sz="1800" dirty="0" smtClean="0"/>
              <a:t>состоит </a:t>
            </a:r>
            <a:r>
              <a:rPr lang="ru-RU" sz="1800" dirty="0"/>
              <a:t>из </a:t>
            </a:r>
            <a:r>
              <a:rPr lang="ru-RU" sz="1800" dirty="0" smtClean="0"/>
              <a:t>нескольких частей:</a:t>
            </a:r>
          </a:p>
          <a:p>
            <a:pPr lvl="1"/>
            <a:r>
              <a:rPr lang="ru-RU" sz="1800" dirty="0" smtClean="0">
                <a:solidFill>
                  <a:srgbClr val="FF0000"/>
                </a:solidFill>
              </a:rPr>
              <a:t>Создание </a:t>
            </a:r>
            <a:r>
              <a:rPr lang="ru-RU" sz="1800" dirty="0">
                <a:solidFill>
                  <a:srgbClr val="FF0000"/>
                </a:solidFill>
              </a:rPr>
              <a:t>строки меню</a:t>
            </a:r>
          </a:p>
          <a:p>
            <a:pPr marL="1520825" indent="0">
              <a:buNone/>
            </a:pPr>
            <a:r>
              <a:rPr lang="en-US" sz="1800" dirty="0" err="1"/>
              <a:t>MenuBar</a:t>
            </a:r>
            <a:r>
              <a:rPr lang="en-US" sz="1800" dirty="0"/>
              <a:t> </a:t>
            </a:r>
            <a:r>
              <a:rPr lang="en-US" sz="1800" dirty="0" err="1"/>
              <a:t>mb</a:t>
            </a:r>
            <a:r>
              <a:rPr lang="en-US" sz="1800" dirty="0"/>
              <a:t> = new </a:t>
            </a:r>
            <a:r>
              <a:rPr lang="en-US" sz="1800" dirty="0" err="1"/>
              <a:t>MenuBar</a:t>
            </a:r>
            <a:r>
              <a:rPr lang="en-US" sz="1800" dirty="0" smtClean="0"/>
              <a:t>();</a:t>
            </a:r>
            <a:r>
              <a:rPr lang="ru-RU" sz="1800" dirty="0" smtClean="0"/>
              <a:t> </a:t>
            </a:r>
          </a:p>
          <a:p>
            <a:pPr marL="452438" lvl="1" indent="269875"/>
            <a:endParaRPr lang="ru-RU" sz="1800" dirty="0" smtClean="0">
              <a:solidFill>
                <a:srgbClr val="FF0000"/>
              </a:solidFill>
            </a:endParaRPr>
          </a:p>
          <a:p>
            <a:pPr marL="452438" lvl="1" indent="269875"/>
            <a:r>
              <a:rPr lang="ru-RU" sz="1800" dirty="0" smtClean="0">
                <a:solidFill>
                  <a:srgbClr val="FF0000"/>
                </a:solidFill>
              </a:rPr>
              <a:t>Создание </a:t>
            </a:r>
            <a:r>
              <a:rPr lang="ru-RU" sz="1800" dirty="0">
                <a:solidFill>
                  <a:srgbClr val="FF0000"/>
                </a:solidFill>
              </a:rPr>
              <a:t>нового меню на строку </a:t>
            </a:r>
            <a:r>
              <a:rPr lang="ru-RU" sz="1800" dirty="0" smtClean="0">
                <a:solidFill>
                  <a:srgbClr val="FF0000"/>
                </a:solidFill>
              </a:rPr>
              <a:t>меню</a:t>
            </a:r>
          </a:p>
          <a:p>
            <a:pPr marL="1520825" lvl="1" indent="0">
              <a:buNone/>
            </a:pPr>
            <a:r>
              <a:rPr lang="fr-FR" sz="1800" dirty="0"/>
              <a:t>Menu m = new Menu("File</a:t>
            </a:r>
            <a:r>
              <a:rPr lang="fr-FR" sz="1800" dirty="0" smtClean="0"/>
              <a:t>");</a:t>
            </a:r>
            <a:endParaRPr lang="ru-RU" sz="1800" dirty="0" smtClean="0"/>
          </a:p>
          <a:p>
            <a:pPr marL="1520825" lvl="1" indent="0">
              <a:buNone/>
            </a:pPr>
            <a:endParaRPr lang="ru-RU" sz="1800" dirty="0" smtClean="0"/>
          </a:p>
          <a:p>
            <a:pPr marL="1520825" lvl="1" indent="0">
              <a:buNone/>
            </a:pPr>
            <a:endParaRPr lang="ru-RU" sz="1800" b="1" dirty="0">
              <a:solidFill>
                <a:srgbClr val="FF0000"/>
              </a:solidFill>
            </a:endParaRPr>
          </a:p>
          <a:p>
            <a:pPr marL="738188" lvl="1"/>
            <a:r>
              <a:rPr lang="ru-RU" sz="1800" dirty="0" smtClean="0">
                <a:solidFill>
                  <a:srgbClr val="FF0000"/>
                </a:solidFill>
              </a:rPr>
              <a:t>Добавление </a:t>
            </a:r>
            <a:r>
              <a:rPr lang="ru-RU" sz="1800" dirty="0">
                <a:solidFill>
                  <a:srgbClr val="FF0000"/>
                </a:solidFill>
              </a:rPr>
              <a:t>опции в меню и присваивание ей имени</a:t>
            </a:r>
            <a:endParaRPr lang="ru-RU" sz="1800" b="1" dirty="0" smtClean="0">
              <a:solidFill>
                <a:srgbClr val="FF0000"/>
              </a:solidFill>
            </a:endParaRPr>
          </a:p>
          <a:p>
            <a:pPr marL="1520825" lvl="1" indent="0">
              <a:buNone/>
            </a:pPr>
            <a:r>
              <a:rPr lang="en-US" sz="1800" dirty="0" err="1"/>
              <a:t>m.add</a:t>
            </a:r>
            <a:r>
              <a:rPr lang="en-US" sz="1800" dirty="0"/>
              <a:t>(new </a:t>
            </a:r>
            <a:r>
              <a:rPr lang="en-US" sz="1800" dirty="0" err="1"/>
              <a:t>MenuItem</a:t>
            </a:r>
            <a:r>
              <a:rPr lang="en-US" sz="1800" dirty="0"/>
              <a:t> ("Load</a:t>
            </a:r>
            <a:r>
              <a:rPr lang="en-US" sz="1800" dirty="0" smtClean="0"/>
              <a:t>")</a:t>
            </a:r>
            <a:endParaRPr lang="ru-RU" sz="1800" dirty="0" smtClean="0"/>
          </a:p>
          <a:p>
            <a:pPr marL="1520825" lvl="1" indent="0">
              <a:buNone/>
            </a:pPr>
            <a:endParaRPr lang="ru-RU" sz="1800" b="1" dirty="0" smtClean="0">
              <a:solidFill>
                <a:srgbClr val="FF0000"/>
              </a:solidFill>
            </a:endParaRPr>
          </a:p>
          <a:p>
            <a:pPr marL="1520825" lvl="1" indent="0">
              <a:buNone/>
            </a:pPr>
            <a:endParaRPr lang="ru-RU" sz="1800" b="1" dirty="0">
              <a:solidFill>
                <a:srgbClr val="FF0000"/>
              </a:solidFill>
            </a:endParaRPr>
          </a:p>
          <a:p>
            <a:pPr marL="738188" lvl="1"/>
            <a:r>
              <a:rPr lang="ru-RU" sz="1800" dirty="0" smtClean="0">
                <a:solidFill>
                  <a:srgbClr val="FF0000"/>
                </a:solidFill>
              </a:rPr>
              <a:t>Добавление </a:t>
            </a:r>
            <a:r>
              <a:rPr lang="ru-RU" sz="1800" dirty="0">
                <a:solidFill>
                  <a:srgbClr val="FF0000"/>
                </a:solidFill>
              </a:rPr>
              <a:t>меню к фрейму</a:t>
            </a:r>
            <a:endParaRPr lang="ru-RU" sz="1800" b="1" dirty="0">
              <a:solidFill>
                <a:srgbClr val="FF0000"/>
              </a:solidFill>
            </a:endParaRPr>
          </a:p>
          <a:p>
            <a:pPr marL="1520825" indent="0">
              <a:buNone/>
            </a:pPr>
            <a:r>
              <a:rPr lang="en-US" sz="1800" dirty="0"/>
              <a:t>Frame f = new Frame("</a:t>
            </a:r>
            <a:r>
              <a:rPr lang="en-US" sz="1800" dirty="0" err="1"/>
              <a:t>окно</a:t>
            </a:r>
            <a:r>
              <a:rPr lang="en-US" sz="1800" dirty="0"/>
              <a:t>");</a:t>
            </a:r>
          </a:p>
          <a:p>
            <a:pPr marL="1520825" indent="0">
              <a:buNone/>
            </a:pPr>
            <a:r>
              <a:rPr lang="en-US" sz="1800" dirty="0" err="1"/>
              <a:t>f.setMenuBar</a:t>
            </a:r>
            <a:r>
              <a:rPr lang="en-US" sz="1800" dirty="0"/>
              <a:t>(</a:t>
            </a:r>
            <a:r>
              <a:rPr lang="en-US" sz="1800" dirty="0" err="1"/>
              <a:t>mb</a:t>
            </a:r>
            <a:r>
              <a:rPr lang="en-US" sz="1800" dirty="0"/>
              <a:t>);</a:t>
            </a:r>
            <a:endParaRPr lang="ru-RU" sz="1800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973" y="1844824"/>
            <a:ext cx="2176926" cy="61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973" y="2808769"/>
            <a:ext cx="1898164" cy="11023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4142067"/>
            <a:ext cx="1986833" cy="139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34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dirty="0"/>
              <a:t>Модель обработки событий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76259" y="1484784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Компоненты AWT генерируют события в соответствии с </a:t>
            </a:r>
            <a:r>
              <a:rPr lang="ru-RU" sz="2400" dirty="0" smtClean="0"/>
              <a:t>воздействиями пользователя </a:t>
            </a:r>
            <a:r>
              <a:rPr lang="ru-RU" sz="2400" dirty="0"/>
              <a:t>на графический интерфейс. Другие компоненты </a:t>
            </a:r>
            <a:r>
              <a:rPr lang="ru-RU" sz="2400" dirty="0" smtClean="0"/>
              <a:t>регистрируются для </a:t>
            </a:r>
            <a:r>
              <a:rPr lang="ru-RU" sz="2400" dirty="0"/>
              <a:t>прослушивания этих событий и реагируют соответствующим образом.</a:t>
            </a:r>
          </a:p>
          <a:p>
            <a:pPr algn="just"/>
            <a:r>
              <a:rPr lang="ru-RU" sz="2400" dirty="0"/>
              <a:t>Существует 4 составные части модели обработки событий.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sz="2400" dirty="0" smtClean="0"/>
              <a:t>Компонент-источник </a:t>
            </a:r>
            <a:r>
              <a:rPr lang="ru-RU" sz="2400" dirty="0"/>
              <a:t>события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sz="2400" dirty="0" smtClean="0"/>
              <a:t>Компоненты-слушатели </a:t>
            </a:r>
            <a:r>
              <a:rPr lang="ru-RU" sz="2400" dirty="0"/>
              <a:t>или приемники события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sz="2400" dirty="0" smtClean="0"/>
              <a:t>Интерфейс </a:t>
            </a:r>
            <a:r>
              <a:rPr lang="ru-RU" sz="2400" dirty="0"/>
              <a:t>слушателя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sz="2400" dirty="0" smtClean="0"/>
              <a:t>Класс события.</a:t>
            </a:r>
          </a:p>
          <a:p>
            <a:pPr marL="0" indent="0">
              <a:buNone/>
            </a:pP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1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476672"/>
            <a:ext cx="8229600" cy="4525963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Источник события</a:t>
            </a:r>
          </a:p>
          <a:p>
            <a:pPr algn="just"/>
            <a:r>
              <a:rPr lang="ru-RU" sz="2400" i="1" dirty="0"/>
              <a:t>Источником события </a:t>
            </a:r>
            <a:r>
              <a:rPr lang="ru-RU" sz="2400" dirty="0"/>
              <a:t>является компонент, генерирующий событие </a:t>
            </a:r>
            <a:r>
              <a:rPr lang="ru-RU" sz="2400" dirty="0" smtClean="0"/>
              <a:t>и регистрирующий </a:t>
            </a:r>
            <a:r>
              <a:rPr lang="ru-RU" sz="2400" dirty="0"/>
              <a:t>заинтересованные в прослушивании данного </a:t>
            </a:r>
            <a:r>
              <a:rPr lang="ru-RU" sz="2400" dirty="0" smtClean="0"/>
              <a:t>события компоненты.</a:t>
            </a:r>
          </a:p>
          <a:p>
            <a:pPr algn="just"/>
            <a:r>
              <a:rPr lang="ru-RU" sz="2400" dirty="0"/>
              <a:t>Источник события оповещает слушателя путем вызова </a:t>
            </a:r>
            <a:r>
              <a:rPr lang="ru-RU" sz="2400" dirty="0" smtClean="0"/>
              <a:t>специального метода </a:t>
            </a:r>
            <a:r>
              <a:rPr lang="ru-RU" sz="2400" dirty="0"/>
              <a:t>интерфейса слушателя (</a:t>
            </a:r>
            <a:r>
              <a:rPr lang="ru-RU" sz="2400" dirty="0" err="1"/>
              <a:t>actionPerformed</a:t>
            </a:r>
            <a:r>
              <a:rPr lang="ru-RU" sz="2400" dirty="0"/>
              <a:t>) и </a:t>
            </a:r>
            <a:r>
              <a:rPr lang="ru-RU" sz="2400" dirty="0" smtClean="0"/>
              <a:t>передачи ему </a:t>
            </a:r>
            <a:r>
              <a:rPr lang="ru-RU" sz="2400" dirty="0"/>
              <a:t>объекта события (</a:t>
            </a:r>
            <a:r>
              <a:rPr lang="ru-RU" sz="2400" dirty="0" err="1"/>
              <a:t>ActionEvent</a:t>
            </a:r>
            <a:r>
              <a:rPr lang="ru-RU" sz="2400" dirty="0"/>
              <a:t>). Все слушатели событий </a:t>
            </a:r>
            <a:r>
              <a:rPr lang="ru-RU" sz="2400" dirty="0" smtClean="0"/>
              <a:t>определенного события </a:t>
            </a:r>
            <a:r>
              <a:rPr lang="ru-RU" sz="2400" dirty="0"/>
              <a:t>должны реализовывать соответствующий интерфейс.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2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Содержание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AWT </a:t>
            </a:r>
            <a:r>
              <a:rPr lang="en-US" dirty="0"/>
              <a:t>— Abstract Window </a:t>
            </a:r>
            <a:r>
              <a:rPr lang="en-US" dirty="0" smtClean="0"/>
              <a:t>Toolkit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/>
              <a:t>Swing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algn="just"/>
            <a:r>
              <a:rPr lang="ru-RU" sz="2200" b="1" dirty="0">
                <a:solidFill>
                  <a:srgbClr val="FF0000"/>
                </a:solidFill>
              </a:rPr>
              <a:t>Слушатель события</a:t>
            </a:r>
          </a:p>
          <a:p>
            <a:pPr algn="just"/>
            <a:r>
              <a:rPr lang="ru-RU" sz="2200" i="1" dirty="0"/>
              <a:t>Слушатель события </a:t>
            </a:r>
            <a:r>
              <a:rPr lang="ru-RU" sz="2200" dirty="0"/>
              <a:t>— компонент, регистрирующийся для прослушивания события у источника и реагирующий на него. Слушатель может события обрабатывать внутри собственного класса.</a:t>
            </a:r>
          </a:p>
          <a:p>
            <a:r>
              <a:rPr lang="ru-RU" sz="2200" b="1" dirty="0" smtClean="0">
                <a:solidFill>
                  <a:srgbClr val="FF0000"/>
                </a:solidFill>
              </a:rPr>
              <a:t>Интерфейс слушателя</a:t>
            </a:r>
          </a:p>
          <a:p>
            <a:pPr algn="just"/>
            <a:r>
              <a:rPr lang="ru-RU" sz="2200" i="1" dirty="0"/>
              <a:t>Интерфейс слушателя </a:t>
            </a:r>
            <a:r>
              <a:rPr lang="ru-RU" sz="2200" dirty="0"/>
              <a:t>— вспомогательный интерфейс, который </a:t>
            </a:r>
            <a:r>
              <a:rPr lang="ru-RU" sz="2200" dirty="0" smtClean="0"/>
              <a:t>обязаны реализовывать </a:t>
            </a:r>
            <a:r>
              <a:rPr lang="ru-RU" sz="2200" dirty="0"/>
              <a:t>все слушатели события для возможности добавления себя </a:t>
            </a:r>
            <a:r>
              <a:rPr lang="ru-RU" sz="2200" dirty="0" smtClean="0"/>
              <a:t>в список </a:t>
            </a:r>
            <a:r>
              <a:rPr lang="ru-RU" sz="2200" dirty="0"/>
              <a:t>у источника события</a:t>
            </a:r>
            <a:r>
              <a:rPr lang="ru-RU" sz="2200" dirty="0" smtClean="0"/>
              <a:t>.</a:t>
            </a:r>
          </a:p>
          <a:p>
            <a:pPr algn="just"/>
            <a:r>
              <a:rPr lang="ru-RU" sz="2200" dirty="0" smtClean="0"/>
              <a:t>Интерфейс </a:t>
            </a:r>
            <a:r>
              <a:rPr lang="ru-RU" sz="2200" dirty="0"/>
              <a:t>определяет </a:t>
            </a:r>
            <a:r>
              <a:rPr lang="ru-RU" sz="2200" dirty="0" smtClean="0"/>
              <a:t>методы, </a:t>
            </a:r>
            <a:r>
              <a:rPr lang="ru-RU" sz="2200" dirty="0"/>
              <a:t>которые </a:t>
            </a:r>
            <a:r>
              <a:rPr lang="ru-RU" sz="2200" dirty="0" smtClean="0"/>
              <a:t>будут вызваны </a:t>
            </a:r>
            <a:r>
              <a:rPr lang="ru-RU" sz="2200" dirty="0"/>
              <a:t>в момент доставки события слушателю. Все интерфейсы </a:t>
            </a:r>
            <a:r>
              <a:rPr lang="ru-RU" sz="2200" dirty="0" smtClean="0"/>
              <a:t>слушателей являются </a:t>
            </a:r>
            <a:r>
              <a:rPr lang="ru-RU" sz="2200" dirty="0"/>
              <a:t>расширением класса </a:t>
            </a:r>
            <a:r>
              <a:rPr lang="ru-RU" sz="2200" dirty="0" err="1"/>
              <a:t>java.util.EventListener</a:t>
            </a:r>
            <a:r>
              <a:rPr lang="ru-RU" sz="2200" dirty="0"/>
              <a:t>. </a:t>
            </a:r>
            <a:r>
              <a:rPr lang="ru-RU" sz="2200" dirty="0" smtClean="0"/>
              <a:t>По установленному </a:t>
            </a:r>
            <a:r>
              <a:rPr lang="ru-RU" sz="2200" dirty="0"/>
              <a:t>соглашению, методам слушателей может быть передан </a:t>
            </a:r>
            <a:r>
              <a:rPr lang="ru-RU" sz="2200" dirty="0" smtClean="0"/>
              <a:t>один единственный </a:t>
            </a:r>
            <a:r>
              <a:rPr lang="ru-RU" sz="2200" dirty="0"/>
              <a:t>аргумент, который соответствует данному слушателю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172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rgbClr val="FF0000"/>
                </a:solidFill>
              </a:rPr>
              <a:t>Событие</a:t>
            </a:r>
          </a:p>
          <a:p>
            <a:pPr algn="just"/>
            <a:r>
              <a:rPr lang="ru-RU" sz="2400" i="1" dirty="0"/>
              <a:t>Событие пользовательского интерфейса </a:t>
            </a:r>
            <a:r>
              <a:rPr lang="ru-RU" sz="2400" dirty="0"/>
              <a:t>— потомок </a:t>
            </a:r>
            <a:r>
              <a:rPr lang="ru-RU" sz="2400" dirty="0" smtClean="0"/>
              <a:t>класса </a:t>
            </a:r>
            <a:r>
              <a:rPr lang="ru-RU" sz="2400" dirty="0" err="1" smtClean="0"/>
              <a:t>java.awt.AWTEvent</a:t>
            </a:r>
            <a:r>
              <a:rPr lang="ru-RU" sz="2400" dirty="0"/>
              <a:t>, предназначенный для передачи информации </a:t>
            </a:r>
            <a:r>
              <a:rPr lang="ru-RU" sz="2400" dirty="0" smtClean="0"/>
              <a:t>от источника </a:t>
            </a:r>
            <a:r>
              <a:rPr lang="ru-RU" sz="2400" dirty="0"/>
              <a:t>события к слушателю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/>
              <a:t>События пакета AWT вместе со слушателями находятся в </a:t>
            </a:r>
            <a:r>
              <a:rPr lang="ru-RU" sz="2400" dirty="0" smtClean="0"/>
              <a:t>пакете </a:t>
            </a:r>
            <a:r>
              <a:rPr lang="en-US" sz="2400" dirty="0" err="1" smtClean="0"/>
              <a:t>java.awt.event</a:t>
            </a:r>
            <a:r>
              <a:rPr lang="en-US" sz="2400" dirty="0"/>
              <a:t>.</a:t>
            </a:r>
          </a:p>
          <a:p>
            <a:pPr algn="just"/>
            <a:r>
              <a:rPr lang="ru-RU" sz="2400" dirty="0"/>
              <a:t>В событии должна содержаться вся информация, необходимая программе </a:t>
            </a:r>
            <a:r>
              <a:rPr lang="ru-RU" sz="2400" dirty="0" smtClean="0"/>
              <a:t>для формирования </a:t>
            </a:r>
            <a:r>
              <a:rPr lang="ru-RU" sz="2400" dirty="0"/>
              <a:t>реакции на данное событие.</a:t>
            </a:r>
            <a:endParaRPr lang="ru-RU" sz="2400" dirty="0" smtClean="0">
              <a:solidFill>
                <a:srgbClr val="FF0000"/>
              </a:solidFill>
            </a:endParaRP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9919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AWTEventMulticaster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82399" y="126876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ru-RU" sz="2000" dirty="0" err="1"/>
              <a:t>AWTEventMulticaster</a:t>
            </a:r>
            <a:r>
              <a:rPr lang="ru-RU" sz="2000" dirty="0"/>
              <a:t> — класс, реализующий эффективную и </a:t>
            </a:r>
            <a:r>
              <a:rPr lang="ru-RU" sz="2000" dirty="0" err="1" smtClean="0"/>
              <a:t>потоко</a:t>
            </a:r>
            <a:r>
              <a:rPr lang="ru-RU" sz="2000" dirty="0" smtClean="0"/>
              <a:t>-безопасную </a:t>
            </a:r>
            <a:r>
              <a:rPr lang="ru-RU" sz="2000" dirty="0"/>
              <a:t>диспетчеризацию событий для событий </a:t>
            </a:r>
            <a:r>
              <a:rPr lang="ru-RU" sz="2000" dirty="0" smtClean="0"/>
              <a:t>AWT.</a:t>
            </a:r>
          </a:p>
          <a:p>
            <a:pPr marL="0" indent="0" algn="ctr">
              <a:buNone/>
            </a:pPr>
            <a:r>
              <a:rPr lang="ru-RU" sz="2400" b="1" dirty="0" smtClean="0"/>
              <a:t>Основные </a:t>
            </a:r>
            <a:r>
              <a:rPr lang="ru-RU" sz="2400" b="1" dirty="0"/>
              <a:t>события </a:t>
            </a:r>
            <a:r>
              <a:rPr lang="en-US" sz="2400" b="1" dirty="0" smtClean="0"/>
              <a:t>AWT</a:t>
            </a:r>
            <a:endParaRPr lang="ru-RU" sz="2400" b="1" dirty="0" smtClean="0"/>
          </a:p>
          <a:p>
            <a:pPr algn="just"/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86" y="2564904"/>
            <a:ext cx="8411228" cy="38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97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6632"/>
            <a:ext cx="7344816" cy="65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2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JFC - Java Foundation Classes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5069160"/>
          </a:xfrm>
        </p:spPr>
        <p:txBody>
          <a:bodyPr>
            <a:noAutofit/>
          </a:bodyPr>
          <a:lstStyle/>
          <a:p>
            <a:pPr algn="just"/>
            <a:r>
              <a:rPr lang="ru-RU" sz="2000" dirty="0"/>
              <a:t>JFC — набор базовых библиотек, предназначенный для </a:t>
            </a:r>
            <a:r>
              <a:rPr lang="ru-RU" sz="2000" dirty="0" smtClean="0"/>
              <a:t>построения эффективных </a:t>
            </a:r>
            <a:r>
              <a:rPr lang="ru-RU" sz="2000" dirty="0"/>
              <a:t>графических приложений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Состоит из:</a:t>
            </a:r>
          </a:p>
          <a:p>
            <a:pPr lvl="1"/>
            <a:r>
              <a:rPr lang="ru-RU" sz="2000" dirty="0" smtClean="0"/>
              <a:t>AWT </a:t>
            </a:r>
            <a:r>
              <a:rPr lang="ru-RU" sz="2000" dirty="0"/>
              <a:t>- Содержит компоненты AWT 1.1</a:t>
            </a:r>
          </a:p>
          <a:p>
            <a:pPr lvl="1"/>
            <a:r>
              <a:rPr lang="ru-RU" sz="2000" dirty="0" err="1" smtClean="0"/>
              <a:t>Java</a:t>
            </a:r>
            <a:r>
              <a:rPr lang="ru-RU" sz="2000" dirty="0" smtClean="0"/>
              <a:t> </a:t>
            </a:r>
            <a:r>
              <a:rPr lang="ru-RU" sz="2000" dirty="0"/>
              <a:t>2D - Обеспечивает расширенные возможности создания и </a:t>
            </a:r>
            <a:r>
              <a:rPr lang="ru-RU" sz="2000" dirty="0" smtClean="0"/>
              <a:t>обработки изображений</a:t>
            </a:r>
            <a:r>
              <a:rPr lang="ru-RU" sz="2000" dirty="0"/>
              <a:t>.</a:t>
            </a:r>
          </a:p>
          <a:p>
            <a:pPr lvl="1"/>
            <a:r>
              <a:rPr lang="ru-RU" sz="2000" dirty="0" err="1" smtClean="0"/>
              <a:t>Accessibility</a:t>
            </a:r>
            <a:r>
              <a:rPr lang="ru-RU" sz="2000" dirty="0" smtClean="0"/>
              <a:t> </a:t>
            </a:r>
            <a:r>
              <a:rPr lang="ru-RU" sz="2000" dirty="0"/>
              <a:t>- Реализует вспомогательные технологии, такие </a:t>
            </a:r>
            <a:r>
              <a:rPr lang="ru-RU" sz="2000" dirty="0" smtClean="0"/>
              <a:t>как экранное </a:t>
            </a:r>
            <a:r>
              <a:rPr lang="ru-RU" sz="2000" dirty="0"/>
              <a:t>считывание, обработка речи, и т.д.</a:t>
            </a:r>
          </a:p>
          <a:p>
            <a:pPr lvl="1"/>
            <a:r>
              <a:rPr lang="ru-RU" sz="2000" dirty="0" err="1" smtClean="0"/>
              <a:t>Drag</a:t>
            </a:r>
            <a:r>
              <a:rPr lang="ru-RU" sz="2000" dirty="0" smtClean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Drop</a:t>
            </a:r>
            <a:r>
              <a:rPr lang="ru-RU" sz="2000" dirty="0"/>
              <a:t> - Дает возможность взаимодействия приложений на </a:t>
            </a:r>
            <a:r>
              <a:rPr lang="ru-RU" sz="2000" dirty="0" smtClean="0"/>
              <a:t>языке </a:t>
            </a:r>
            <a:r>
              <a:rPr lang="ru-RU" sz="2000" dirty="0" err="1" smtClean="0"/>
              <a:t>Java</a:t>
            </a:r>
            <a:r>
              <a:rPr lang="ru-RU" sz="2000" dirty="0" smtClean="0"/>
              <a:t> </a:t>
            </a:r>
            <a:r>
              <a:rPr lang="ru-RU" sz="2000" dirty="0"/>
              <a:t>с другими приложениями с использованием механизма </a:t>
            </a:r>
            <a:r>
              <a:rPr lang="ru-RU" sz="2000" dirty="0" err="1"/>
              <a:t>Drag</a:t>
            </a:r>
            <a:r>
              <a:rPr lang="ru-RU" sz="2000" dirty="0"/>
              <a:t> </a:t>
            </a:r>
            <a:r>
              <a:rPr lang="ru-RU" sz="2000" dirty="0" err="1" smtClean="0"/>
              <a:t>and</a:t>
            </a:r>
            <a:r>
              <a:rPr lang="ru-RU" sz="2000" dirty="0" smtClean="0"/>
              <a:t> </a:t>
            </a:r>
            <a:r>
              <a:rPr lang="en-US" sz="2000" dirty="0" smtClean="0"/>
              <a:t>Drop</a:t>
            </a:r>
            <a:r>
              <a:rPr lang="en-US" sz="2000" dirty="0"/>
              <a:t>.</a:t>
            </a:r>
          </a:p>
          <a:p>
            <a:pPr lvl="1"/>
            <a:r>
              <a:rPr lang="ru-RU" sz="2000" dirty="0" err="1" smtClean="0"/>
              <a:t>Swing</a:t>
            </a:r>
            <a:r>
              <a:rPr lang="ru-RU" sz="2000" dirty="0" smtClean="0"/>
              <a:t> </a:t>
            </a:r>
            <a:r>
              <a:rPr lang="ru-RU" sz="2000" dirty="0"/>
              <a:t>- расширяет набор компонентов AWT 1.1 путем </a:t>
            </a:r>
            <a:r>
              <a:rPr lang="ru-RU" sz="2000" dirty="0" smtClean="0"/>
              <a:t>добавления легковесных </a:t>
            </a:r>
            <a:r>
              <a:rPr lang="ru-RU" sz="2000" dirty="0"/>
              <a:t>компонентов, реализующих архитектуру MVC, в отличие </a:t>
            </a:r>
            <a:r>
              <a:rPr lang="ru-RU" sz="2000" dirty="0" smtClean="0"/>
              <a:t>от компонентов</a:t>
            </a:r>
            <a:r>
              <a:rPr lang="ru-RU" sz="2000" dirty="0"/>
              <a:t>, основанных на использовании экспертов </a:t>
            </a:r>
            <a:r>
              <a:rPr lang="ru-RU" sz="2000" dirty="0" smtClean="0"/>
              <a:t>операционной системы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472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</a:t>
            </a:r>
            <a:r>
              <a:rPr lang="en-US" b="1" dirty="0"/>
              <a:t>Swing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/>
              <a:t>Набор компонентов </a:t>
            </a:r>
            <a:r>
              <a:rPr lang="ru-RU" sz="1800" dirty="0" err="1"/>
              <a:t>Swing</a:t>
            </a:r>
            <a:r>
              <a:rPr lang="ru-RU" sz="1800" dirty="0"/>
              <a:t> - это разработанный на </a:t>
            </a:r>
            <a:r>
              <a:rPr lang="ru-RU" sz="1800" dirty="0" err="1"/>
              <a:t>Java</a:t>
            </a:r>
            <a:r>
              <a:rPr lang="ru-RU" sz="1800" dirty="0"/>
              <a:t> </a:t>
            </a:r>
            <a:r>
              <a:rPr lang="ru-RU" sz="1800" dirty="0" err="1" smtClean="0"/>
              <a:t>платформо</a:t>
            </a:r>
            <a:r>
              <a:rPr lang="ru-RU" sz="1800" dirty="0" smtClean="0"/>
              <a:t>-независимый </a:t>
            </a:r>
            <a:r>
              <a:rPr lang="ru-RU" sz="1800" dirty="0"/>
              <a:t>набор компонентов графического </a:t>
            </a:r>
            <a:r>
              <a:rPr lang="ru-RU" sz="1800" dirty="0" smtClean="0"/>
              <a:t>пользовательского интерфейса.</a:t>
            </a:r>
          </a:p>
          <a:p>
            <a:r>
              <a:rPr lang="ru-RU" sz="1800" dirty="0"/>
              <a:t>Особенности </a:t>
            </a:r>
            <a:r>
              <a:rPr lang="en-US" sz="1800" dirty="0"/>
              <a:t>Swing-</a:t>
            </a:r>
            <a:r>
              <a:rPr lang="ru-RU" sz="1800" dirty="0"/>
              <a:t>компонентов:</a:t>
            </a:r>
          </a:p>
          <a:p>
            <a:pPr lvl="1"/>
            <a:r>
              <a:rPr lang="ru-RU" sz="1800" dirty="0" smtClean="0"/>
              <a:t>являются </a:t>
            </a:r>
            <a:r>
              <a:rPr lang="ru-RU" sz="1800" dirty="0"/>
              <a:t>"легковесными", т.е. не используют средств </a:t>
            </a:r>
            <a:r>
              <a:rPr lang="ru-RU" sz="1800" dirty="0" smtClean="0"/>
              <a:t>операционной системы</a:t>
            </a:r>
            <a:r>
              <a:rPr lang="ru-RU" sz="1800" dirty="0"/>
              <a:t>.</a:t>
            </a:r>
          </a:p>
          <a:p>
            <a:pPr lvl="1"/>
            <a:r>
              <a:rPr lang="ru-RU" sz="1800" dirty="0" smtClean="0"/>
              <a:t>реализуют </a:t>
            </a:r>
            <a:r>
              <a:rPr lang="ru-RU" sz="1800" dirty="0"/>
              <a:t>архитектуру </a:t>
            </a:r>
            <a:r>
              <a:rPr lang="en-US" sz="1800" dirty="0"/>
              <a:t>PL&amp;F (Pluggable Look and Feel), </a:t>
            </a:r>
            <a:r>
              <a:rPr lang="ru-RU" sz="1800" dirty="0"/>
              <a:t>позволяя </a:t>
            </a:r>
            <a:r>
              <a:rPr lang="ru-RU" sz="1800" dirty="0" smtClean="0"/>
              <a:t>легко изменять </a:t>
            </a:r>
            <a:r>
              <a:rPr lang="ru-RU" sz="1800" dirty="0"/>
              <a:t>вид и поведение работающего приложения.</a:t>
            </a:r>
          </a:p>
          <a:p>
            <a:pPr lvl="1"/>
            <a:r>
              <a:rPr lang="ru-RU" sz="1800" dirty="0" smtClean="0"/>
              <a:t>реализуют </a:t>
            </a:r>
            <a:r>
              <a:rPr lang="ru-RU" sz="1800" dirty="0"/>
              <a:t>компонентную технологию </a:t>
            </a:r>
            <a:r>
              <a:rPr lang="ru-RU" sz="1800" dirty="0" err="1"/>
              <a:t>JavaBeans</a:t>
            </a:r>
            <a:r>
              <a:rPr lang="ru-RU" sz="1800" dirty="0"/>
              <a:t>, и могут </a:t>
            </a:r>
            <a:r>
              <a:rPr lang="ru-RU" sz="1800" dirty="0" smtClean="0"/>
              <a:t>использоваться с </a:t>
            </a:r>
            <a:r>
              <a:rPr lang="ru-RU" sz="1800" dirty="0"/>
              <a:t>любыми визуальными средствами разработки, </a:t>
            </a:r>
            <a:r>
              <a:rPr lang="ru-RU" sz="1800" dirty="0" smtClean="0"/>
              <a:t>поддерживающими работу </a:t>
            </a:r>
            <a:r>
              <a:rPr lang="ru-RU" sz="1800" dirty="0"/>
              <a:t>с </a:t>
            </a:r>
            <a:r>
              <a:rPr lang="en-US" sz="1800" dirty="0"/>
              <a:t>Beans-</a:t>
            </a:r>
            <a:r>
              <a:rPr lang="ru-RU" sz="1800" dirty="0"/>
              <a:t>компонентами.</a:t>
            </a:r>
          </a:p>
        </p:txBody>
      </p:sp>
    </p:spTree>
    <p:extLst>
      <p:ext uri="{BB962C8B-B14F-4D97-AF65-F5344CB8AC3E}">
        <p14:creationId xmlns:p14="http://schemas.microsoft.com/office/powerpoint/2010/main" val="2291262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MVC и модель </a:t>
            </a:r>
            <a:r>
              <a:rPr lang="ru-RU" dirty="0" err="1"/>
              <a:t>Swing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199" y="1386262"/>
            <a:ext cx="8229600" cy="5139082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MVC (</a:t>
            </a:r>
            <a:r>
              <a:rPr lang="ru-RU" sz="1800" dirty="0" err="1"/>
              <a:t>Model-View-Controller</a:t>
            </a:r>
            <a:r>
              <a:rPr lang="ru-RU" sz="1800" dirty="0"/>
              <a:t>) - технология создания </a:t>
            </a:r>
            <a:r>
              <a:rPr lang="ru-RU" sz="1800" dirty="0" smtClean="0"/>
              <a:t>элементов пользовательского интерфейса, </a:t>
            </a:r>
            <a:r>
              <a:rPr lang="ru-RU" sz="1800" dirty="0"/>
              <a:t>основанная на взаимодействии </a:t>
            </a:r>
            <a:r>
              <a:rPr lang="ru-RU" sz="1800" dirty="0" smtClean="0"/>
              <a:t>компонентов</a:t>
            </a:r>
            <a:r>
              <a:rPr lang="ru-RU" sz="1800" dirty="0"/>
              <a:t>:</a:t>
            </a:r>
          </a:p>
          <a:p>
            <a:pPr lvl="1" algn="just"/>
            <a:r>
              <a:rPr lang="ru-RU" sz="1800" dirty="0" err="1" smtClean="0"/>
              <a:t>Model</a:t>
            </a:r>
            <a:r>
              <a:rPr lang="ru-RU" sz="1800" dirty="0" smtClean="0"/>
              <a:t> </a:t>
            </a:r>
            <a:r>
              <a:rPr lang="ru-RU" sz="1800" dirty="0"/>
              <a:t>(модель) - логическое представление данных</a:t>
            </a:r>
          </a:p>
          <a:p>
            <a:pPr lvl="1" algn="just"/>
            <a:r>
              <a:rPr lang="ru-RU" sz="1800" dirty="0" err="1" smtClean="0"/>
              <a:t>View</a:t>
            </a:r>
            <a:r>
              <a:rPr lang="ru-RU" sz="1800" dirty="0" smtClean="0"/>
              <a:t> </a:t>
            </a:r>
            <a:r>
              <a:rPr lang="ru-RU" sz="1800" dirty="0"/>
              <a:t>(представление) - визуальное представление данных</a:t>
            </a:r>
          </a:p>
          <a:p>
            <a:pPr lvl="1" algn="just"/>
            <a:r>
              <a:rPr lang="ru-RU" sz="1800" dirty="0" err="1" smtClean="0"/>
              <a:t>Controller</a:t>
            </a:r>
            <a:r>
              <a:rPr lang="ru-RU" sz="1800" dirty="0" smtClean="0"/>
              <a:t> </a:t>
            </a:r>
            <a:r>
              <a:rPr lang="ru-RU" sz="1800" dirty="0"/>
              <a:t>(контроллер) - обрабатывает входные данные и передает </a:t>
            </a:r>
            <a:r>
              <a:rPr lang="ru-RU" sz="1800" dirty="0" smtClean="0"/>
              <a:t>их изменения </a:t>
            </a:r>
            <a:r>
              <a:rPr lang="ru-RU" sz="1800" dirty="0"/>
              <a:t>в модель</a:t>
            </a:r>
            <a:r>
              <a:rPr lang="ru-RU" sz="1800" dirty="0" smtClean="0"/>
              <a:t>.</a:t>
            </a:r>
          </a:p>
          <a:p>
            <a:pPr lvl="1" algn="just"/>
            <a:endParaRPr lang="ru-RU" sz="1800" dirty="0"/>
          </a:p>
          <a:p>
            <a:pPr lvl="1" algn="just"/>
            <a:endParaRPr lang="ru-RU" sz="1800" dirty="0" smtClean="0"/>
          </a:p>
          <a:p>
            <a:pPr lvl="1" algn="just"/>
            <a:endParaRPr lang="ru-RU" sz="1800" dirty="0"/>
          </a:p>
          <a:p>
            <a:pPr lvl="1" algn="just"/>
            <a:endParaRPr lang="ru-RU" sz="1800" dirty="0" smtClean="0"/>
          </a:p>
          <a:p>
            <a:pPr lvl="1" algn="just"/>
            <a:endParaRPr lang="ru-RU" sz="1800" dirty="0"/>
          </a:p>
          <a:p>
            <a:pPr lvl="1" algn="just"/>
            <a:endParaRPr lang="ru-RU" sz="1800" dirty="0" smtClean="0"/>
          </a:p>
          <a:p>
            <a:pPr lvl="1" algn="just"/>
            <a:endParaRPr lang="ru-RU" sz="1800" dirty="0"/>
          </a:p>
          <a:p>
            <a:pPr lvl="1" algn="just"/>
            <a:endParaRPr lang="ru-RU" sz="1800" dirty="0" smtClean="0"/>
          </a:p>
          <a:p>
            <a:pPr lvl="1" algn="just"/>
            <a:endParaRPr lang="ru-RU" sz="1800" dirty="0"/>
          </a:p>
          <a:p>
            <a:pPr lvl="1" algn="just"/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60" y="3397832"/>
            <a:ext cx="8141939" cy="34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58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 </a:t>
            </a:r>
            <a:r>
              <a:rPr lang="ru-RU" sz="1800" dirty="0" err="1"/>
              <a:t>Swing</a:t>
            </a:r>
            <a:r>
              <a:rPr lang="ru-RU" sz="1800" dirty="0"/>
              <a:t> контроллер и представление объединяются в общий </a:t>
            </a:r>
            <a:r>
              <a:rPr lang="ru-RU" sz="1800" dirty="0" smtClean="0"/>
              <a:t>компонент под </a:t>
            </a:r>
            <a:r>
              <a:rPr lang="ru-RU" sz="1800" dirty="0"/>
              <a:t>названием </a:t>
            </a:r>
            <a:r>
              <a:rPr lang="ru-RU" sz="1800" i="1" dirty="0"/>
              <a:t>делегат (</a:t>
            </a:r>
            <a:r>
              <a:rPr lang="en-US" sz="1800" i="1" dirty="0"/>
              <a:t>delegate</a:t>
            </a:r>
            <a:r>
              <a:rPr lang="en-US" sz="1800" i="1" dirty="0" smtClean="0"/>
              <a:t>).</a:t>
            </a:r>
            <a:endParaRPr lang="ru-RU" sz="1800" i="1" dirty="0" smtClean="0"/>
          </a:p>
          <a:p>
            <a:pPr algn="just"/>
            <a:endParaRPr lang="ru-RU" sz="1800" i="1" dirty="0"/>
          </a:p>
          <a:p>
            <a:pPr algn="just"/>
            <a:endParaRPr lang="ru-RU" sz="1800" i="1" dirty="0" smtClean="0"/>
          </a:p>
          <a:p>
            <a:pPr algn="just"/>
            <a:endParaRPr lang="ru-RU" sz="1800" i="1" dirty="0"/>
          </a:p>
          <a:p>
            <a:pPr algn="just"/>
            <a:endParaRPr lang="ru-RU" sz="1800" i="1" dirty="0" smtClean="0"/>
          </a:p>
          <a:p>
            <a:pPr algn="just"/>
            <a:endParaRPr lang="ru-RU" sz="1800" i="1" dirty="0"/>
          </a:p>
          <a:p>
            <a:pPr algn="just"/>
            <a:endParaRPr lang="ru-RU" sz="1800" i="1" dirty="0" smtClean="0"/>
          </a:p>
          <a:p>
            <a:pPr algn="just"/>
            <a:endParaRPr lang="ru-RU" sz="1800" i="1" dirty="0"/>
          </a:p>
          <a:p>
            <a:pPr algn="just"/>
            <a:endParaRPr lang="ru-RU" sz="1800" i="1" dirty="0" smtClean="0"/>
          </a:p>
          <a:p>
            <a:pPr algn="just"/>
            <a:endParaRPr lang="ru-RU" sz="1800" i="1" dirty="0"/>
          </a:p>
          <a:p>
            <a:pPr algn="just"/>
            <a:endParaRPr lang="ru-RU" sz="1800" i="1" dirty="0" smtClean="0"/>
          </a:p>
          <a:p>
            <a:pPr algn="just"/>
            <a:endParaRPr lang="ru-RU" sz="1800" i="1" dirty="0"/>
          </a:p>
          <a:p>
            <a:pPr algn="just"/>
            <a:endParaRPr lang="ru-RU" sz="1800" i="1" dirty="0" smtClean="0"/>
          </a:p>
          <a:p>
            <a:pPr algn="just"/>
            <a:r>
              <a:rPr lang="ru-RU" sz="1800" dirty="0"/>
              <a:t>Компоненты </a:t>
            </a:r>
            <a:r>
              <a:rPr lang="ru-RU" sz="1800" dirty="0" err="1"/>
              <a:t>Swing</a:t>
            </a:r>
            <a:r>
              <a:rPr lang="ru-RU" sz="1800" dirty="0"/>
              <a:t> в любой момент времени связаны с определенной </a:t>
            </a:r>
            <a:r>
              <a:rPr lang="ru-RU" sz="1800" dirty="0" smtClean="0"/>
              <a:t>моделью и </a:t>
            </a:r>
            <a:r>
              <a:rPr lang="ru-RU" sz="1800" dirty="0"/>
              <a:t>с определенным </a:t>
            </a:r>
            <a:r>
              <a:rPr lang="ru-RU" sz="1800" dirty="0" smtClean="0"/>
              <a:t>делегатом, </a:t>
            </a:r>
            <a:r>
              <a:rPr lang="ru-RU" sz="1800" dirty="0"/>
              <a:t>специфическими для </a:t>
            </a:r>
            <a:r>
              <a:rPr lang="ru-RU" sz="1800" dirty="0" smtClean="0"/>
              <a:t>данного компонента</a:t>
            </a:r>
            <a:r>
              <a:rPr lang="ru-RU" sz="1800" dirty="0"/>
              <a:t>. Модели и делегаты реализуют соответствующие интерфейсы.</a:t>
            </a:r>
            <a:endParaRPr lang="ru-RU" sz="1800" i="1" dirty="0"/>
          </a:p>
          <a:p>
            <a:pPr algn="just"/>
            <a:endParaRPr lang="ru-RU" sz="1800" i="1" dirty="0" smtClean="0"/>
          </a:p>
          <a:p>
            <a:pPr algn="just"/>
            <a:endParaRPr lang="ru-RU" sz="1800" i="1" dirty="0"/>
          </a:p>
          <a:p>
            <a:pPr algn="just"/>
            <a:endParaRPr lang="ru-RU" sz="1800" i="1" dirty="0" smtClean="0"/>
          </a:p>
          <a:p>
            <a:pPr algn="just"/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2736"/>
            <a:ext cx="646871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16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 </a:t>
            </a:r>
            <a:r>
              <a:rPr lang="en-US" dirty="0"/>
              <a:t>Swing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16704114"/>
              </p:ext>
            </p:extLst>
          </p:nvPr>
        </p:nvGraphicFramePr>
        <p:xfrm>
          <a:off x="457200" y="1219200"/>
          <a:ext cx="82296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Пакет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javax.swing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Содержит </a:t>
                      </a:r>
                      <a:r>
                        <a:rPr lang="ru-RU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платформонезависимую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реализацию компонентов, адаптеров, моделей компонент и интерфейсов для делегатов и моделей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javax.swing.border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Объявляет интерфейс </a:t>
                      </a:r>
                      <a:r>
                        <a:rPr lang="ru-RU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Border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 реализующие его классы, для отображения бордюров – визуального обрамления компонентов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Swing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javax.swing.colorchooser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Реализует компонент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JColorChooser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javax.swing.table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Содержит интерфейсы и классы для поддержки</a:t>
                      </a:r>
                    </a:p>
                    <a:p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работы с таблицами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javax.swing.text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Содержит классы поддержки работы с текстовыми</a:t>
                      </a:r>
                    </a:p>
                    <a:p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компонентами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274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части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В модели </a:t>
            </a:r>
            <a:r>
              <a:rPr lang="ru-RU" sz="1800" dirty="0" err="1"/>
              <a:t>Swing</a:t>
            </a:r>
            <a:r>
              <a:rPr lang="ru-RU" sz="1800" dirty="0"/>
              <a:t> внутренняя часть окна представляет собой корневую </a:t>
            </a:r>
            <a:r>
              <a:rPr lang="ru-RU" sz="1800" dirty="0" smtClean="0"/>
              <a:t>панель </a:t>
            </a:r>
            <a:r>
              <a:rPr lang="ru-RU" sz="1800" b="1" dirty="0" err="1" smtClean="0">
                <a:solidFill>
                  <a:srgbClr val="FF0000"/>
                </a:solidFill>
              </a:rPr>
              <a:t>JRootPane</a:t>
            </a:r>
            <a:r>
              <a:rPr lang="ru-RU" sz="1800" dirty="0"/>
              <a:t>, которая </a:t>
            </a:r>
            <a:r>
              <a:rPr lang="ru-RU" sz="1800" dirty="0" smtClean="0"/>
              <a:t>состоит из:</a:t>
            </a:r>
          </a:p>
          <a:p>
            <a:pPr lvl="1"/>
            <a:r>
              <a:rPr lang="ru-RU" sz="1800" dirty="0" smtClean="0"/>
              <a:t>прозрачной </a:t>
            </a:r>
            <a:r>
              <a:rPr lang="ru-RU" sz="1800" dirty="0"/>
              <a:t>панели (</a:t>
            </a:r>
            <a:r>
              <a:rPr lang="ru-RU" sz="1800" i="1" dirty="0" err="1"/>
              <a:t>glass</a:t>
            </a:r>
            <a:r>
              <a:rPr lang="ru-RU" sz="1800" i="1" dirty="0"/>
              <a:t> </a:t>
            </a:r>
            <a:r>
              <a:rPr lang="ru-RU" sz="1800" i="1" dirty="0" err="1"/>
              <a:t>pane</a:t>
            </a:r>
            <a:r>
              <a:rPr lang="ru-RU" sz="1800" dirty="0"/>
              <a:t>)</a:t>
            </a:r>
          </a:p>
          <a:p>
            <a:pPr lvl="1"/>
            <a:r>
              <a:rPr lang="ru-RU" sz="1800" dirty="0" smtClean="0"/>
              <a:t>слоистой </a:t>
            </a:r>
            <a:r>
              <a:rPr lang="ru-RU" sz="1800" dirty="0"/>
              <a:t>панели (</a:t>
            </a:r>
            <a:r>
              <a:rPr lang="ru-RU" sz="1800" i="1" dirty="0" err="1"/>
              <a:t>layered</a:t>
            </a:r>
            <a:r>
              <a:rPr lang="ru-RU" sz="1800" i="1" dirty="0"/>
              <a:t> </a:t>
            </a:r>
            <a:r>
              <a:rPr lang="ru-RU" sz="1800" i="1" dirty="0" err="1"/>
              <a:t>pane</a:t>
            </a:r>
            <a:r>
              <a:rPr lang="ru-RU" sz="1800" dirty="0"/>
              <a:t>). </a:t>
            </a:r>
            <a:endParaRPr lang="ru-RU" sz="1800" dirty="0" smtClean="0"/>
          </a:p>
          <a:p>
            <a:r>
              <a:rPr lang="ru-RU" sz="1800" dirty="0" smtClean="0"/>
              <a:t>Прозрачная </a:t>
            </a:r>
            <a:r>
              <a:rPr lang="ru-RU" sz="1800" dirty="0"/>
              <a:t>панель невидима, и </a:t>
            </a:r>
            <a:r>
              <a:rPr lang="ru-RU" sz="1800" dirty="0" smtClean="0"/>
              <a:t>используется для </a:t>
            </a:r>
            <a:r>
              <a:rPr lang="ru-RU" sz="1800" dirty="0"/>
              <a:t>отображения подсказок и выплывающих меню. </a:t>
            </a:r>
            <a:endParaRPr lang="ru-RU" sz="1800" dirty="0" smtClean="0"/>
          </a:p>
          <a:p>
            <a:r>
              <a:rPr lang="ru-RU" sz="1800" dirty="0" smtClean="0"/>
              <a:t>Слоистая </a:t>
            </a:r>
            <a:r>
              <a:rPr lang="ru-RU" sz="1800" dirty="0"/>
              <a:t>панель </a:t>
            </a:r>
            <a:r>
              <a:rPr lang="ru-RU" sz="1800" dirty="0" smtClean="0"/>
              <a:t>состоит </a:t>
            </a:r>
            <a:r>
              <a:rPr lang="ru-RU" sz="1800" dirty="0"/>
              <a:t>из двух компонентов - линейки меню и панели содержимого (</a:t>
            </a:r>
            <a:r>
              <a:rPr lang="ru-RU" sz="1800" i="1" dirty="0" err="1" smtClean="0"/>
              <a:t>content</a:t>
            </a:r>
            <a:r>
              <a:rPr lang="ru-RU" sz="1800" i="1" dirty="0" smtClean="0"/>
              <a:t> </a:t>
            </a:r>
            <a:r>
              <a:rPr lang="ru-RU" sz="1800" i="1" dirty="0" err="1" smtClean="0"/>
              <a:t>pane</a:t>
            </a:r>
            <a:r>
              <a:rPr lang="ru-RU" sz="1800" i="1" dirty="0"/>
              <a:t>)</a:t>
            </a:r>
            <a:r>
              <a:rPr lang="ru-RU" sz="1800" dirty="0"/>
              <a:t>. </a:t>
            </a:r>
            <a:endParaRPr lang="ru-RU" sz="1800" dirty="0" smtClean="0"/>
          </a:p>
          <a:p>
            <a:r>
              <a:rPr lang="ru-RU" sz="1800" dirty="0" smtClean="0"/>
              <a:t>Компоновка </a:t>
            </a:r>
            <a:r>
              <a:rPr lang="ru-RU" sz="1800" dirty="0"/>
              <a:t>осуществляется на панели содержимого</a:t>
            </a:r>
            <a:r>
              <a:rPr lang="ru-RU" sz="1800" dirty="0" smtClean="0"/>
              <a:t>:</a:t>
            </a:r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r>
              <a:rPr lang="ru-RU" sz="1800" dirty="0"/>
              <a:t>При помещении компонента на слоистую панель можно указывать номер слоя</a:t>
            </a:r>
            <a:r>
              <a:rPr lang="ru-RU" sz="1800" dirty="0" smtClean="0"/>
              <a:t>, на </a:t>
            </a:r>
            <a:r>
              <a:rPr lang="ru-RU" sz="1800" dirty="0"/>
              <a:t>который следует поместить компонент:</a:t>
            </a:r>
            <a:endParaRPr lang="ru-RU" sz="1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437112"/>
            <a:ext cx="8237715" cy="7200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08" y="6084748"/>
            <a:ext cx="7743003" cy="5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9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Реализации графического пользовательского интерфейса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sz="2400" dirty="0"/>
              <a:t>В </a:t>
            </a:r>
            <a:r>
              <a:rPr lang="ru-RU" sz="2400" dirty="0" err="1"/>
              <a:t>Java</a:t>
            </a:r>
            <a:r>
              <a:rPr lang="ru-RU" sz="2400" dirty="0"/>
              <a:t> существует две реализации графического пользовательского </a:t>
            </a:r>
            <a:r>
              <a:rPr lang="ru-RU" sz="2400" dirty="0" smtClean="0"/>
              <a:t>интерфейса:</a:t>
            </a:r>
            <a:endParaRPr lang="ru-RU" sz="2400" dirty="0"/>
          </a:p>
          <a:p>
            <a:pPr lvl="1"/>
            <a:r>
              <a:rPr lang="en-US" dirty="0" err="1" smtClean="0"/>
              <a:t>java.awt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err="1" smtClean="0"/>
              <a:t>javax.swing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733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JComponent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81127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Является базовым </a:t>
            </a:r>
            <a:r>
              <a:rPr lang="ru-RU" sz="1800" dirty="0" smtClean="0"/>
              <a:t>классом </a:t>
            </a:r>
            <a:r>
              <a:rPr lang="ru-RU" sz="1800" dirty="0"/>
              <a:t>почти для всех </a:t>
            </a:r>
            <a:r>
              <a:rPr lang="ru-RU" sz="1800" dirty="0" err="1" smtClean="0"/>
              <a:t>Swing</a:t>
            </a:r>
            <a:r>
              <a:rPr lang="ru-RU" sz="1800" dirty="0" smtClean="0"/>
              <a:t>-компонентов пользовательского </a:t>
            </a:r>
            <a:r>
              <a:rPr lang="ru-RU" sz="1800" dirty="0"/>
              <a:t>интерфейса (</a:t>
            </a:r>
            <a:r>
              <a:rPr lang="en-US" sz="1800" dirty="0"/>
              <a:t>J-</a:t>
            </a:r>
            <a:r>
              <a:rPr lang="ru-RU" sz="1800" dirty="0"/>
              <a:t>классов). </a:t>
            </a:r>
            <a:r>
              <a:rPr lang="en-US" sz="1800" dirty="0"/>
              <a:t>Swing-</a:t>
            </a:r>
            <a:r>
              <a:rPr lang="ru-RU" sz="1800" dirty="0" smtClean="0"/>
              <a:t>компоненты пользовательского </a:t>
            </a:r>
            <a:r>
              <a:rPr lang="ru-RU" sz="1800" dirty="0"/>
              <a:t>интерфейса наследуют от класса </a:t>
            </a:r>
            <a:r>
              <a:rPr lang="ru-RU" sz="1800" dirty="0" err="1"/>
              <a:t>JComponent</a:t>
            </a:r>
            <a:r>
              <a:rPr lang="ru-RU" sz="1800" dirty="0"/>
              <a:t> </a:t>
            </a:r>
            <a:r>
              <a:rPr lang="ru-RU" sz="1800" dirty="0" smtClean="0"/>
              <a:t>следующие свойства:</a:t>
            </a:r>
            <a:endParaRPr lang="ru-RU" sz="1800" dirty="0"/>
          </a:p>
          <a:p>
            <a:pPr lvl="1"/>
            <a:r>
              <a:rPr lang="ru-RU" sz="1800" dirty="0"/>
              <a:t>реализация </a:t>
            </a:r>
            <a:r>
              <a:rPr lang="en-US" sz="1800" dirty="0"/>
              <a:t>PL&amp;F</a:t>
            </a:r>
          </a:p>
          <a:p>
            <a:pPr lvl="1"/>
            <a:r>
              <a:rPr lang="ru-RU" sz="1800" dirty="0" smtClean="0"/>
              <a:t>расширяемость</a:t>
            </a:r>
            <a:endParaRPr lang="ru-RU" sz="1800" dirty="0"/>
          </a:p>
          <a:p>
            <a:pPr lvl="1"/>
            <a:r>
              <a:rPr lang="ru-RU" sz="1800" dirty="0" smtClean="0"/>
              <a:t>обработка </a:t>
            </a:r>
            <a:r>
              <a:rPr lang="ru-RU" sz="1800" dirty="0"/>
              <a:t>событий клавиатуры</a:t>
            </a:r>
          </a:p>
          <a:p>
            <a:pPr lvl="1"/>
            <a:r>
              <a:rPr lang="ru-RU" sz="1800" dirty="0" smtClean="0"/>
              <a:t>прорисовка </a:t>
            </a:r>
            <a:r>
              <a:rPr lang="ru-RU" sz="1800" dirty="0"/>
              <a:t>границ</a:t>
            </a:r>
          </a:p>
          <a:p>
            <a:pPr lvl="1"/>
            <a:r>
              <a:rPr lang="ru-RU" sz="1800" dirty="0" smtClean="0"/>
              <a:t>масштабируемость</a:t>
            </a:r>
            <a:endParaRPr lang="ru-RU" sz="1800" dirty="0"/>
          </a:p>
          <a:p>
            <a:pPr lvl="1"/>
            <a:r>
              <a:rPr lang="ru-RU" sz="1800" dirty="0" smtClean="0"/>
              <a:t>отображение </a:t>
            </a:r>
            <a:r>
              <a:rPr lang="ru-RU" sz="1800" dirty="0"/>
              <a:t>подсказок</a:t>
            </a:r>
          </a:p>
          <a:p>
            <a:pPr lvl="1"/>
            <a:r>
              <a:rPr lang="ru-RU" sz="1800" dirty="0" smtClean="0"/>
              <a:t>автопрокрутка</a:t>
            </a:r>
            <a:endParaRPr lang="ru-RU" sz="1800" dirty="0"/>
          </a:p>
          <a:p>
            <a:pPr lvl="1"/>
            <a:r>
              <a:rPr lang="ru-RU" sz="1800" dirty="0" smtClean="0"/>
              <a:t>возможность </a:t>
            </a:r>
            <a:r>
              <a:rPr lang="ru-RU" sz="1800" dirty="0"/>
              <a:t>отладки графики</a:t>
            </a:r>
          </a:p>
          <a:p>
            <a:pPr lvl="1"/>
            <a:r>
              <a:rPr lang="ru-RU" sz="1800" dirty="0" smtClean="0"/>
              <a:t>поддержка </a:t>
            </a:r>
            <a:r>
              <a:rPr lang="ru-RU" sz="1800" dirty="0"/>
              <a:t>вспомогательных технологий</a:t>
            </a:r>
          </a:p>
          <a:p>
            <a:pPr lvl="1"/>
            <a:r>
              <a:rPr lang="ru-RU" sz="1800" dirty="0" smtClean="0"/>
              <a:t>многоязыковая </a:t>
            </a:r>
            <a:r>
              <a:rPr lang="ru-RU" sz="1800" dirty="0"/>
              <a:t>поддержка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852936"/>
            <a:ext cx="2952328" cy="35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6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JPanel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/>
              <a:t>Является легковесным объектом, представляющим панель со </a:t>
            </a:r>
            <a:r>
              <a:rPr lang="ru-RU" sz="1800" dirty="0" smtClean="0"/>
              <a:t>встроенной поддержкой </a:t>
            </a:r>
            <a:r>
              <a:rPr lang="ru-RU" sz="1800" dirty="0"/>
              <a:t>двойной буферизации</a:t>
            </a:r>
            <a:r>
              <a:rPr lang="ru-RU" sz="1800" dirty="0" smtClean="0"/>
              <a:t>.</a:t>
            </a:r>
          </a:p>
          <a:p>
            <a:pPr algn="just"/>
            <a:endParaRPr lang="ru-RU" sz="1800" dirty="0"/>
          </a:p>
          <a:p>
            <a:pPr algn="just"/>
            <a:endParaRPr lang="ru-RU" sz="1800" dirty="0" smtClean="0"/>
          </a:p>
          <a:p>
            <a:pPr algn="just"/>
            <a:endParaRPr lang="ru-RU" sz="1800" dirty="0"/>
          </a:p>
          <a:p>
            <a:pPr algn="just"/>
            <a:endParaRPr lang="ru-RU" sz="1800" dirty="0" smtClean="0"/>
          </a:p>
          <a:p>
            <a:r>
              <a:rPr lang="ru-RU" sz="1800" dirty="0"/>
              <a:t>Интерфейс </a:t>
            </a:r>
            <a:r>
              <a:rPr lang="ru-RU" sz="1800" dirty="0" err="1"/>
              <a:t>Icon</a:t>
            </a:r>
            <a:r>
              <a:rPr lang="ru-RU" sz="1800" dirty="0"/>
              <a:t> описывает изображения фиксированного размера. </a:t>
            </a:r>
            <a:r>
              <a:rPr lang="ru-RU" sz="1800" dirty="0" smtClean="0"/>
              <a:t>Класс </a:t>
            </a:r>
            <a:r>
              <a:rPr lang="en-US" sz="1800" dirty="0" err="1" smtClean="0"/>
              <a:t>ImageIcon</a:t>
            </a:r>
            <a:r>
              <a:rPr lang="en-US" sz="1800" dirty="0" smtClean="0"/>
              <a:t> </a:t>
            </a:r>
            <a:r>
              <a:rPr lang="ru-RU" sz="1800" dirty="0"/>
              <a:t>реализует интерфейс </a:t>
            </a:r>
            <a:r>
              <a:rPr lang="en-US" sz="1800" dirty="0"/>
              <a:t>Icon </a:t>
            </a:r>
            <a:r>
              <a:rPr lang="ru-RU" sz="1800" dirty="0"/>
              <a:t>для объекта типа </a:t>
            </a:r>
            <a:r>
              <a:rPr lang="en-US" sz="1800" dirty="0" err="1"/>
              <a:t>java.awt.Image</a:t>
            </a:r>
            <a:r>
              <a:rPr lang="en-US" sz="1800" dirty="0"/>
              <a:t>.</a:t>
            </a:r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19888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Интерфейс </a:t>
            </a:r>
            <a:r>
              <a:rPr lang="ru-RU" dirty="0" err="1"/>
              <a:t>Icon</a:t>
            </a:r>
            <a:r>
              <a:rPr lang="ru-RU" dirty="0"/>
              <a:t> и класс </a:t>
            </a:r>
            <a:r>
              <a:rPr lang="ru-RU" dirty="0" err="1"/>
              <a:t>ImageIcon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63222"/>
            <a:ext cx="7411728" cy="12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47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JLabel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/>
              <a:t>Реализует однострочную текстовую метку с дополнительными </a:t>
            </a:r>
            <a:r>
              <a:rPr lang="ru-RU" sz="1800" dirty="0" smtClean="0"/>
              <a:t>возможностями:</a:t>
            </a:r>
            <a:endParaRPr lang="ru-RU" sz="1800" dirty="0"/>
          </a:p>
          <a:p>
            <a:pPr lvl="1" algn="just"/>
            <a:r>
              <a:rPr lang="ru-RU" sz="1800" dirty="0" smtClean="0"/>
              <a:t>наличие изображения;</a:t>
            </a:r>
            <a:endParaRPr lang="ru-RU" sz="1800" dirty="0"/>
          </a:p>
          <a:p>
            <a:pPr lvl="1" algn="just"/>
            <a:r>
              <a:rPr lang="ru-RU" sz="1800" dirty="0" smtClean="0"/>
              <a:t>возможность </a:t>
            </a:r>
            <a:r>
              <a:rPr lang="ru-RU" sz="1800" dirty="0"/>
              <a:t>изменения взаимного расположения текста и </a:t>
            </a:r>
            <a:r>
              <a:rPr lang="ru-RU" sz="1800" dirty="0" smtClean="0"/>
              <a:t>изображения.</a:t>
            </a:r>
          </a:p>
          <a:p>
            <a:pPr lvl="1" algn="just"/>
            <a:endParaRPr lang="ru-RU" sz="1800" dirty="0"/>
          </a:p>
          <a:p>
            <a:pPr lvl="1" algn="just"/>
            <a:endParaRPr lang="ru-RU" sz="1800" dirty="0" smtClean="0"/>
          </a:p>
          <a:p>
            <a:pPr lvl="1" algn="just"/>
            <a:endParaRPr lang="ru-RU" sz="1800" dirty="0"/>
          </a:p>
          <a:p>
            <a:pPr lvl="1" algn="just"/>
            <a:endParaRPr lang="ru-RU" sz="1800" dirty="0" smtClean="0"/>
          </a:p>
          <a:p>
            <a:r>
              <a:rPr lang="ru-RU" sz="1800" dirty="0"/>
              <a:t>Является реализацией кнопки с возможностью включения изображения. </a:t>
            </a:r>
            <a:r>
              <a:rPr lang="ru-RU" sz="1800" smtClean="0"/>
              <a:t>Фон кнопки </a:t>
            </a:r>
            <a:r>
              <a:rPr lang="ru-RU" sz="1800" dirty="0"/>
              <a:t>должен совпадать с фоном контейнера, в котором она находится.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996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 </a:t>
            </a:r>
            <a:r>
              <a:rPr lang="en-US" dirty="0" err="1"/>
              <a:t>JButton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631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JCheckBox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Соответствует объекту </a:t>
            </a:r>
            <a:r>
              <a:rPr lang="ru-RU" sz="1800" dirty="0" err="1"/>
              <a:t>CheckBox</a:t>
            </a:r>
            <a:r>
              <a:rPr lang="ru-RU" sz="1800" dirty="0"/>
              <a:t>, не входящему в группу. Можно </a:t>
            </a:r>
            <a:r>
              <a:rPr lang="ru-RU" sz="1800" dirty="0" smtClean="0"/>
              <a:t>задавать собственные </a:t>
            </a:r>
            <a:r>
              <a:rPr lang="ru-RU" sz="1800" dirty="0"/>
              <a:t>изображения для выбранного и невыбранного состояния.</a:t>
            </a:r>
          </a:p>
          <a:p>
            <a:pPr lvl="1" algn="just"/>
            <a:endParaRPr lang="ru-RU" sz="1800" dirty="0" smtClean="0"/>
          </a:p>
          <a:p>
            <a:pPr lvl="1" algn="just"/>
            <a:endParaRPr lang="ru-RU" sz="1800" dirty="0"/>
          </a:p>
          <a:p>
            <a:pPr lvl="1" algn="just"/>
            <a:endParaRPr lang="ru-RU" sz="1800" dirty="0" smtClean="0"/>
          </a:p>
          <a:p>
            <a:r>
              <a:rPr lang="ru-RU" sz="1800" dirty="0"/>
              <a:t>Соответствует объекту </a:t>
            </a:r>
            <a:r>
              <a:rPr lang="ru-RU" sz="1800" dirty="0" err="1"/>
              <a:t>CheckBox</a:t>
            </a:r>
            <a:r>
              <a:rPr lang="ru-RU" sz="1800" dirty="0"/>
              <a:t>, входящему в группу, так, что в </a:t>
            </a:r>
            <a:r>
              <a:rPr lang="ru-RU" sz="1800" dirty="0" smtClean="0"/>
              <a:t>данный момент </a:t>
            </a:r>
            <a:r>
              <a:rPr lang="ru-RU" sz="1800" dirty="0"/>
              <a:t>времени может быть выбран только один из них. Группа </a:t>
            </a:r>
            <a:r>
              <a:rPr lang="ru-RU" sz="1800" dirty="0" smtClean="0"/>
              <a:t>объектов задается </a:t>
            </a:r>
            <a:r>
              <a:rPr lang="ru-RU" sz="1800" dirty="0"/>
              <a:t>с помощью </a:t>
            </a:r>
            <a:r>
              <a:rPr lang="en-US" sz="1800" dirty="0" err="1" smtClean="0"/>
              <a:t>ButtonGroup</a:t>
            </a:r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r>
              <a:rPr lang="ru-RU" sz="1800" dirty="0"/>
              <a:t>Класс обеспечивает основные функции простого текстового редактора</a:t>
            </a:r>
            <a:r>
              <a:rPr lang="ru-RU" sz="1800" dirty="0" smtClean="0"/>
              <a:t>. Основными </a:t>
            </a:r>
            <a:r>
              <a:rPr lang="ru-RU" sz="1800" dirty="0"/>
              <a:t>подклассами </a:t>
            </a:r>
            <a:r>
              <a:rPr lang="ru-RU" sz="1800" dirty="0" err="1"/>
              <a:t>JTextComponent</a:t>
            </a:r>
            <a:r>
              <a:rPr lang="ru-RU" sz="1800" dirty="0"/>
              <a:t> являются </a:t>
            </a:r>
            <a:r>
              <a:rPr lang="ru-RU" sz="1800" dirty="0" err="1"/>
              <a:t>JTextField</a:t>
            </a:r>
            <a:r>
              <a:rPr lang="ru-RU" sz="1800" dirty="0" smtClean="0"/>
              <a:t>, </a:t>
            </a:r>
            <a:r>
              <a:rPr lang="en-US" sz="1800" dirty="0" err="1" smtClean="0"/>
              <a:t>JTextArea</a:t>
            </a:r>
            <a:r>
              <a:rPr lang="en-US" sz="1800" dirty="0"/>
              <a:t>, </a:t>
            </a:r>
            <a:r>
              <a:rPr lang="en-US" sz="1800" dirty="0" err="1"/>
              <a:t>JTextPane</a:t>
            </a:r>
            <a:r>
              <a:rPr lang="en-US" sz="1800" dirty="0"/>
              <a:t>.</a:t>
            </a:r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1844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 </a:t>
            </a:r>
            <a:r>
              <a:rPr lang="en-US" dirty="0" err="1"/>
              <a:t>JRadioButton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5928" y="37170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 </a:t>
            </a:r>
            <a:r>
              <a:rPr lang="en-US" dirty="0" err="1"/>
              <a:t>JTextComponent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90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JComboBox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Представляет собой выпадающий список с возможностью выбора и</a:t>
            </a:r>
          </a:p>
          <a:p>
            <a:r>
              <a:rPr lang="ru-RU" sz="1800" dirty="0"/>
              <a:t>редактирования</a:t>
            </a:r>
            <a:r>
              <a:rPr lang="ru-RU" sz="1800" dirty="0" smtClean="0"/>
              <a:t>.</a:t>
            </a:r>
          </a:p>
          <a:p>
            <a:endParaRPr lang="ru-RU" sz="1800" dirty="0"/>
          </a:p>
          <a:p>
            <a:endParaRPr lang="ru-RU" sz="1800" dirty="0" smtClean="0"/>
          </a:p>
          <a:p>
            <a:pPr lvl="1" algn="just"/>
            <a:endParaRPr lang="ru-RU" sz="1800" dirty="0"/>
          </a:p>
          <a:p>
            <a:pPr lvl="1" algn="just"/>
            <a:endParaRPr lang="ru-RU" sz="1800" dirty="0" smtClean="0"/>
          </a:p>
          <a:p>
            <a:r>
              <a:rPr lang="ru-RU" sz="1800" dirty="0"/>
              <a:t>Реализует список элементов.</a:t>
            </a:r>
          </a:p>
          <a:p>
            <a:endParaRPr lang="ru-RU" sz="1800" dirty="0" smtClean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132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Класс </a:t>
            </a:r>
            <a:r>
              <a:rPr lang="en-US" dirty="0" err="1"/>
              <a:t>JList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576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Бордюры (</a:t>
            </a:r>
            <a:r>
              <a:rPr lang="en-US" dirty="0"/>
              <a:t>Border)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Рисование границ вокруг компонентов (бордюров) обеспечивается с </a:t>
            </a:r>
            <a:r>
              <a:rPr lang="ru-RU" sz="1800" dirty="0" smtClean="0"/>
              <a:t>помощью интерфейса </a:t>
            </a:r>
            <a:r>
              <a:rPr lang="ru-RU" sz="1800" dirty="0" err="1"/>
              <a:t>Border</a:t>
            </a:r>
            <a:r>
              <a:rPr lang="ru-RU" sz="1800" dirty="0"/>
              <a:t>. </a:t>
            </a:r>
            <a:r>
              <a:rPr lang="ru-RU" sz="1800" dirty="0" err="1"/>
              <a:t>Border</a:t>
            </a:r>
            <a:r>
              <a:rPr lang="ru-RU" sz="1800" dirty="0"/>
              <a:t> требует реализации следующих методов</a:t>
            </a:r>
            <a:r>
              <a:rPr lang="ru-RU" sz="1800" dirty="0" smtClean="0"/>
              <a:t>:</a:t>
            </a:r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r>
              <a:rPr lang="ru-RU" sz="1800" dirty="0" smtClean="0"/>
              <a:t>В </a:t>
            </a:r>
            <a:r>
              <a:rPr lang="ru-RU" sz="1800" dirty="0"/>
              <a:t>пакет </a:t>
            </a:r>
            <a:r>
              <a:rPr lang="ru-RU" sz="1800" dirty="0" err="1"/>
              <a:t>Swing</a:t>
            </a:r>
            <a:r>
              <a:rPr lang="ru-RU" sz="1800" dirty="0"/>
              <a:t> входит 9 классов для рисования бордюров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1988840"/>
            <a:ext cx="5984665" cy="15841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293096"/>
            <a:ext cx="54102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07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меню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Классы, обеспечивающие работу с меню (</a:t>
            </a:r>
            <a:r>
              <a:rPr lang="ru-RU" sz="1800" dirty="0" err="1"/>
              <a:t>JCheckBoxMenuItem</a:t>
            </a:r>
            <a:r>
              <a:rPr lang="ru-RU" sz="1800" dirty="0"/>
              <a:t>, </a:t>
            </a:r>
            <a:r>
              <a:rPr lang="ru-RU" sz="1800" dirty="0" err="1"/>
              <a:t>JMenuItem</a:t>
            </a:r>
            <a:r>
              <a:rPr lang="ru-RU" sz="1800" dirty="0" smtClean="0"/>
              <a:t>, </a:t>
            </a:r>
            <a:r>
              <a:rPr lang="en-US" sz="1800" dirty="0" err="1" smtClean="0"/>
              <a:t>JRadioButtonMenuItem</a:t>
            </a:r>
            <a:r>
              <a:rPr lang="en-US" sz="1800" dirty="0"/>
              <a:t>, </a:t>
            </a:r>
            <a:r>
              <a:rPr lang="en-US" sz="1800" dirty="0" err="1"/>
              <a:t>JMenu</a:t>
            </a:r>
            <a:r>
              <a:rPr lang="en-US" sz="1800" dirty="0"/>
              <a:t>, </a:t>
            </a:r>
            <a:r>
              <a:rPr lang="en-US" sz="1800" dirty="0" err="1"/>
              <a:t>JMenuBar</a:t>
            </a:r>
            <a:r>
              <a:rPr lang="en-US" sz="1800" dirty="0"/>
              <a:t>, </a:t>
            </a:r>
            <a:r>
              <a:rPr lang="en-US" sz="1800" dirty="0" err="1"/>
              <a:t>JSeparator</a:t>
            </a:r>
            <a:r>
              <a:rPr lang="en-US" sz="1800" dirty="0"/>
              <a:t>), </a:t>
            </a:r>
            <a:r>
              <a:rPr lang="ru-RU" sz="1800" dirty="0" smtClean="0"/>
              <a:t>являются подклассами </a:t>
            </a:r>
            <a:r>
              <a:rPr lang="ru-RU" sz="1800" dirty="0"/>
              <a:t>компонента </a:t>
            </a:r>
            <a:r>
              <a:rPr lang="ru-RU" sz="1800" dirty="0" err="1"/>
              <a:t>JComponent</a:t>
            </a:r>
            <a:r>
              <a:rPr lang="ru-RU" sz="1800" dirty="0"/>
              <a:t>. Это позволяет в отличие от </a:t>
            </a:r>
            <a:r>
              <a:rPr lang="ru-RU" sz="1800" dirty="0" smtClean="0"/>
              <a:t>AWT добавить </a:t>
            </a:r>
            <a:r>
              <a:rPr lang="ru-RU" sz="1800" dirty="0"/>
              <a:t>меню в любое место программы, к </a:t>
            </a:r>
            <a:r>
              <a:rPr lang="ru-RU" sz="1800" dirty="0" err="1" smtClean="0"/>
              <a:t>люб.ому</a:t>
            </a:r>
            <a:r>
              <a:rPr lang="ru-RU" sz="1800" dirty="0" smtClean="0"/>
              <a:t> контейнеру</a:t>
            </a:r>
          </a:p>
          <a:p>
            <a:pPr algn="just"/>
            <a:endParaRPr lang="ru-RU" sz="1800" dirty="0"/>
          </a:p>
          <a:p>
            <a:pPr algn="just"/>
            <a:endParaRPr lang="ru-RU" sz="1800" dirty="0" smtClean="0"/>
          </a:p>
          <a:p>
            <a:pPr algn="just"/>
            <a:endParaRPr lang="ru-RU" sz="1800" dirty="0"/>
          </a:p>
          <a:p>
            <a:pPr algn="just"/>
            <a:endParaRPr lang="ru-RU" sz="1800" dirty="0" smtClean="0"/>
          </a:p>
          <a:p>
            <a:pPr algn="just"/>
            <a:r>
              <a:rPr lang="ru-RU" sz="1800" dirty="0"/>
              <a:t>Позволяет связать выпадающее меню с любым компонентом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72182" y="29249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Класс </a:t>
            </a:r>
            <a:r>
              <a:rPr lang="en-US" dirty="0" err="1" smtClean="0"/>
              <a:t>JPopupMenu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335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пакетов </a:t>
            </a:r>
            <a:r>
              <a:rPr lang="en-US" dirty="0"/>
              <a:t>Swing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2" y="1556792"/>
            <a:ext cx="819740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0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AWT — Abstract Window Toolkit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1" dirty="0" err="1">
                <a:solidFill>
                  <a:srgbClr val="FF0000"/>
                </a:solidFill>
              </a:rPr>
              <a:t>java.awt</a:t>
            </a:r>
            <a:r>
              <a:rPr lang="ru-RU" sz="2400" dirty="0">
                <a:solidFill>
                  <a:srgbClr val="FF0000"/>
                </a:solidFill>
              </a:rPr>
              <a:t> - </a:t>
            </a:r>
            <a:r>
              <a:rPr lang="ru-RU" sz="2400" dirty="0"/>
              <a:t>набор классов-оберток компонентов GUI </a:t>
            </a:r>
            <a:r>
              <a:rPr lang="ru-RU" sz="2400" dirty="0" smtClean="0"/>
              <a:t>операционной системы</a:t>
            </a:r>
            <a:r>
              <a:rPr lang="ru-RU" sz="2400" dirty="0"/>
              <a:t>, на которой выполняется </a:t>
            </a:r>
            <a:r>
              <a:rPr lang="ru-RU" sz="2400" dirty="0" err="1"/>
              <a:t>Java</a:t>
            </a:r>
            <a:r>
              <a:rPr lang="ru-RU" sz="2400" dirty="0"/>
              <a:t>-приложение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/>
              <a:t>Компоненты AWT реализованы </a:t>
            </a:r>
            <a:r>
              <a:rPr lang="ru-RU" sz="2400" dirty="0" err="1">
                <a:solidFill>
                  <a:srgbClr val="FF0000"/>
                </a:solidFill>
              </a:rPr>
              <a:t>платформозависимым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способом на </a:t>
            </a:r>
            <a:r>
              <a:rPr lang="ru-RU" sz="2400" dirty="0" smtClean="0"/>
              <a:t>каждой реализации </a:t>
            </a:r>
            <a:r>
              <a:rPr lang="ru-RU" sz="2400" dirty="0" err="1"/>
              <a:t>java</a:t>
            </a:r>
            <a:r>
              <a:rPr lang="ru-RU" sz="2400" dirty="0"/>
              <a:t> машины. При этом для пользователя существует </a:t>
            </a:r>
            <a:r>
              <a:rPr lang="ru-RU" sz="2400" dirty="0" smtClean="0"/>
              <a:t>иерархия оберток</a:t>
            </a:r>
            <a:r>
              <a:rPr lang="ru-RU" sz="2400" dirty="0"/>
              <a:t>, обладающих разной реализацией графического представления </a:t>
            </a:r>
            <a:r>
              <a:rPr lang="ru-RU" sz="2400" dirty="0" smtClean="0"/>
              <a:t>на разных </a:t>
            </a:r>
            <a:r>
              <a:rPr lang="ru-RU" sz="2400" dirty="0"/>
              <a:t>архитектурах.</a:t>
            </a:r>
          </a:p>
        </p:txBody>
      </p:sp>
    </p:spTree>
    <p:extLst>
      <p:ext uri="{BB962C8B-B14F-4D97-AF65-F5344CB8AC3E}">
        <p14:creationId xmlns:p14="http://schemas.microsoft.com/office/powerpoint/2010/main" val="7133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smtClean="0"/>
              <a:t>AWT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b="1" i="1" dirty="0">
                <a:solidFill>
                  <a:srgbClr val="FF0000"/>
                </a:solidFill>
              </a:rPr>
              <a:t>Компонент</a:t>
            </a:r>
            <a:r>
              <a:rPr lang="ru-RU" sz="2000" i="1" dirty="0"/>
              <a:t> </a:t>
            </a:r>
            <a:r>
              <a:rPr lang="ru-RU" sz="2000" dirty="0"/>
              <a:t>(</a:t>
            </a:r>
            <a:r>
              <a:rPr lang="ru-RU" sz="2000" dirty="0" err="1"/>
              <a:t>java.awt.Component</a:t>
            </a:r>
            <a:r>
              <a:rPr lang="ru-RU" sz="2000" dirty="0"/>
              <a:t>) — базовый класс, </a:t>
            </a:r>
            <a:r>
              <a:rPr lang="ru-RU" sz="2000" dirty="0" smtClean="0"/>
              <a:t>определяющий</a:t>
            </a:r>
            <a:r>
              <a:rPr lang="en-US" sz="2000" dirty="0" smtClean="0"/>
              <a:t> </a:t>
            </a:r>
            <a:r>
              <a:rPr lang="ru-RU" sz="2000" dirty="0" smtClean="0"/>
              <a:t>отображение </a:t>
            </a:r>
            <a:r>
              <a:rPr lang="ru-RU" sz="2000" dirty="0"/>
              <a:t>на экране и поведение каждого элемента интерфейса </a:t>
            </a:r>
            <a:r>
              <a:rPr lang="ru-RU" sz="2000" dirty="0" smtClean="0"/>
              <a:t>при</a:t>
            </a:r>
            <a:r>
              <a:rPr lang="en-US" sz="2000" dirty="0" smtClean="0"/>
              <a:t> </a:t>
            </a:r>
            <a:r>
              <a:rPr lang="ru-RU" sz="2000" dirty="0" smtClean="0"/>
              <a:t>взаимодействии </a:t>
            </a:r>
            <a:r>
              <a:rPr lang="ru-RU" sz="2000" dirty="0"/>
              <a:t>с пользователем. Задает размер, цвет, отступы, </a:t>
            </a:r>
            <a:r>
              <a:rPr lang="ru-RU" sz="2000" dirty="0" smtClean="0"/>
              <a:t>область</a:t>
            </a:r>
            <a:r>
              <a:rPr lang="en-US" sz="2000" dirty="0" smtClean="0"/>
              <a:t> </a:t>
            </a:r>
            <a:r>
              <a:rPr lang="ru-RU" sz="2000" dirty="0" smtClean="0"/>
              <a:t>отображения </a:t>
            </a:r>
            <a:r>
              <a:rPr lang="ru-RU" sz="2000" dirty="0"/>
              <a:t>и порождает основные события. Класс </a:t>
            </a:r>
            <a:r>
              <a:rPr lang="ru-RU" sz="2000" dirty="0" smtClean="0"/>
              <a:t>лежит </a:t>
            </a:r>
            <a:r>
              <a:rPr lang="ru-RU" sz="2000" dirty="0"/>
              <a:t>в </a:t>
            </a:r>
            <a:r>
              <a:rPr lang="ru-RU" sz="2000" dirty="0" smtClean="0"/>
              <a:t>основе</a:t>
            </a:r>
            <a:r>
              <a:rPr lang="en-US" sz="2000" dirty="0" smtClean="0"/>
              <a:t> </a:t>
            </a:r>
            <a:r>
              <a:rPr lang="ru-RU" sz="2000" dirty="0" smtClean="0"/>
              <a:t>иерархии.</a:t>
            </a:r>
            <a:endParaRPr lang="en-US" sz="2000" dirty="0" smtClean="0"/>
          </a:p>
          <a:p>
            <a:r>
              <a:rPr lang="ru-RU" sz="2000" dirty="0"/>
              <a:t>Для компонентов можно установить множество разных атрибутов, таких </a:t>
            </a:r>
            <a:r>
              <a:rPr lang="ru-RU" sz="2000" dirty="0" smtClean="0"/>
              <a:t>как</a:t>
            </a:r>
            <a:r>
              <a:rPr lang="en-US" sz="2000" dirty="0" smtClean="0"/>
              <a:t> </a:t>
            </a:r>
            <a:r>
              <a:rPr lang="ru-RU" sz="2000" dirty="0" smtClean="0"/>
              <a:t>цвет</a:t>
            </a:r>
            <a:r>
              <a:rPr lang="ru-RU" sz="2000" dirty="0"/>
              <a:t>, шрифт и множество других.</a:t>
            </a:r>
          </a:p>
          <a:p>
            <a:r>
              <a:rPr lang="ru-RU" sz="2000" dirty="0"/>
              <a:t>Например, для установки цвета фона и переднего плана </a:t>
            </a:r>
            <a:r>
              <a:rPr lang="ru-RU" sz="2000" dirty="0" smtClean="0"/>
              <a:t>используются</a:t>
            </a:r>
            <a:r>
              <a:rPr lang="en-US" sz="2000" dirty="0" smtClean="0"/>
              <a:t> </a:t>
            </a:r>
            <a:r>
              <a:rPr lang="ru-RU" sz="2000" dirty="0" smtClean="0"/>
              <a:t>следующие </a:t>
            </a:r>
            <a:r>
              <a:rPr lang="ru-RU" sz="2000" dirty="0"/>
              <a:t>методы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797152"/>
            <a:ext cx="8291264" cy="9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1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ru-RU" sz="2400" dirty="0"/>
              <a:t>Для определения цвета используется класс </a:t>
            </a:r>
            <a:r>
              <a:rPr lang="ru-RU" sz="2400" dirty="0" err="1"/>
              <a:t>java.awt.Color</a:t>
            </a:r>
            <a:r>
              <a:rPr lang="ru-RU" sz="2400" dirty="0"/>
              <a:t>, в котором </a:t>
            </a:r>
            <a:r>
              <a:rPr lang="ru-RU" sz="2400" dirty="0" smtClean="0"/>
              <a:t>цвет</a:t>
            </a:r>
            <a:r>
              <a:rPr lang="en-US" sz="2400" dirty="0" smtClean="0"/>
              <a:t> </a:t>
            </a:r>
            <a:r>
              <a:rPr lang="ru-RU" sz="2400" dirty="0" smtClean="0"/>
              <a:t>можно </a:t>
            </a:r>
            <a:r>
              <a:rPr lang="ru-RU" sz="2400" dirty="0"/>
              <a:t>задать либо при помощи таблицы RGB, либо при помощи </a:t>
            </a:r>
            <a:r>
              <a:rPr lang="ru-RU" sz="2400" dirty="0" smtClean="0"/>
              <a:t>переменных</a:t>
            </a:r>
            <a:r>
              <a:rPr lang="en-US" sz="2400" dirty="0" smtClean="0"/>
              <a:t> </a:t>
            </a:r>
            <a:r>
              <a:rPr lang="ru-RU" sz="2400" dirty="0" smtClean="0"/>
              <a:t>класса</a:t>
            </a:r>
            <a:r>
              <a:rPr lang="ru-RU" sz="2400" dirty="0"/>
              <a:t>.</a:t>
            </a:r>
          </a:p>
          <a:p>
            <a:pPr algn="just"/>
            <a:r>
              <a:rPr lang="ru-RU" sz="2400" dirty="0"/>
              <a:t>Для установки шрифта используется метод </a:t>
            </a:r>
            <a:r>
              <a:rPr lang="ru-RU" sz="2400" dirty="0" err="1"/>
              <a:t>setFont</a:t>
            </a:r>
            <a:r>
              <a:rPr lang="ru-RU" sz="2400" dirty="0"/>
              <a:t>(</a:t>
            </a:r>
            <a:r>
              <a:rPr lang="ru-RU" sz="2400" dirty="0" err="1"/>
              <a:t>Font</a:t>
            </a:r>
            <a:r>
              <a:rPr lang="ru-RU" sz="2400" dirty="0"/>
              <a:t>). Все надписи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принадлежащие </a:t>
            </a:r>
            <a:r>
              <a:rPr lang="ru-RU" sz="2400" dirty="0"/>
              <a:t>данному компоненту будут написаны </a:t>
            </a:r>
            <a:r>
              <a:rPr lang="ru-RU" sz="2400" dirty="0" smtClean="0"/>
              <a:t>этим </a:t>
            </a:r>
            <a:r>
              <a:rPr lang="ru-RU" sz="2400" dirty="0"/>
              <a:t>шрифтом.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определения </a:t>
            </a:r>
            <a:r>
              <a:rPr lang="ru-RU" sz="2400" dirty="0"/>
              <a:t>шрифта используется класс </a:t>
            </a:r>
            <a:r>
              <a:rPr lang="ru-RU" sz="2400" dirty="0" err="1"/>
              <a:t>java.awt.Font</a:t>
            </a:r>
            <a:r>
              <a:rPr lang="ru-RU" sz="2400" dirty="0"/>
              <a:t>, в котором </a:t>
            </a:r>
            <a:r>
              <a:rPr lang="ru-RU" sz="2400" dirty="0" smtClean="0"/>
              <a:t>шрифт</a:t>
            </a:r>
            <a:r>
              <a:rPr lang="en-US" sz="2400" dirty="0" smtClean="0"/>
              <a:t> </a:t>
            </a:r>
            <a:r>
              <a:rPr lang="ru-RU" sz="2400" dirty="0" smtClean="0"/>
              <a:t>определяется </a:t>
            </a:r>
            <a:r>
              <a:rPr lang="ru-RU" sz="2400" dirty="0"/>
              <a:t>через 3 параметра: </a:t>
            </a:r>
            <a:endParaRPr lang="en-US" sz="2400" dirty="0" smtClean="0"/>
          </a:p>
          <a:p>
            <a:pPr lvl="1" algn="just"/>
            <a:r>
              <a:rPr lang="ru-RU" sz="2000" dirty="0" smtClean="0"/>
              <a:t>имя </a:t>
            </a:r>
            <a:r>
              <a:rPr lang="ru-RU" sz="2000" dirty="0"/>
              <a:t>(</a:t>
            </a:r>
            <a:r>
              <a:rPr lang="ru-RU" sz="2000" dirty="0" err="1"/>
              <a:t>Helvetica</a:t>
            </a:r>
            <a:r>
              <a:rPr lang="ru-RU" sz="2000" dirty="0"/>
              <a:t>), </a:t>
            </a:r>
            <a:endParaRPr lang="en-US" sz="2000" dirty="0" smtClean="0"/>
          </a:p>
          <a:p>
            <a:pPr lvl="1" algn="just"/>
            <a:r>
              <a:rPr lang="ru-RU" sz="2000" dirty="0" smtClean="0"/>
              <a:t>стиль (</a:t>
            </a:r>
            <a:r>
              <a:rPr lang="ru-RU" sz="2000" dirty="0"/>
              <a:t>BOLD) </a:t>
            </a:r>
            <a:endParaRPr lang="en-US" sz="2000" dirty="0" smtClean="0"/>
          </a:p>
          <a:p>
            <a:pPr lvl="1"/>
            <a:r>
              <a:rPr lang="ru-RU" sz="2000" dirty="0" smtClean="0"/>
              <a:t>высота </a:t>
            </a:r>
            <a:r>
              <a:rPr lang="ru-RU" sz="2000" dirty="0"/>
              <a:t>(12).</a:t>
            </a:r>
          </a:p>
        </p:txBody>
      </p:sp>
    </p:spTree>
    <p:extLst>
      <p:ext uri="{BB962C8B-B14F-4D97-AF65-F5344CB8AC3E}">
        <p14:creationId xmlns:p14="http://schemas.microsoft.com/office/powerpoint/2010/main" val="12098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33547"/>
            <a:ext cx="8229600" cy="796950"/>
          </a:xfrm>
        </p:spPr>
        <p:txBody>
          <a:bodyPr>
            <a:normAutofit/>
          </a:bodyPr>
          <a:lstStyle/>
          <a:p>
            <a:r>
              <a:rPr lang="ru-RU" dirty="0">
                <a:latin typeface="TimesNewRomanPSMT"/>
              </a:rPr>
              <a:t>Структура пакета </a:t>
            </a:r>
            <a:r>
              <a:rPr lang="en-US" dirty="0" err="1" smtClean="0">
                <a:latin typeface="CourierNewPSMT"/>
              </a:rPr>
              <a:t>java.awt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89" y="1196752"/>
            <a:ext cx="4649655" cy="52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Возможность включать </a:t>
            </a:r>
            <a:r>
              <a:rPr lang="ru-RU" sz="2400" dirty="0">
                <a:solidFill>
                  <a:srgbClr val="FF0000"/>
                </a:solidFill>
              </a:rPr>
              <a:t>изображения</a:t>
            </a:r>
            <a:r>
              <a:rPr lang="ru-RU" sz="2400" dirty="0"/>
              <a:t> в программу реализуется через </a:t>
            </a:r>
            <a:r>
              <a:rPr lang="ru-RU" sz="2400" dirty="0" smtClean="0"/>
              <a:t>потомков</a:t>
            </a:r>
            <a:r>
              <a:rPr lang="en-US" sz="2400" dirty="0" smtClean="0"/>
              <a:t> </a:t>
            </a:r>
            <a:r>
              <a:rPr lang="ru-RU" sz="2400" dirty="0" smtClean="0"/>
              <a:t>абстрактного </a:t>
            </a:r>
            <a:r>
              <a:rPr lang="ru-RU" sz="2400" dirty="0"/>
              <a:t>класса </a:t>
            </a:r>
            <a:r>
              <a:rPr lang="en-US" sz="2400" dirty="0">
                <a:solidFill>
                  <a:srgbClr val="FF0000"/>
                </a:solidFill>
              </a:rPr>
              <a:t>Image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ru-RU" sz="2400" b="1" dirty="0">
                <a:solidFill>
                  <a:srgbClr val="FF0000"/>
                </a:solidFill>
              </a:rPr>
              <a:t>Кнопка (</a:t>
            </a:r>
            <a:r>
              <a:rPr lang="en-US" sz="2400" b="1" dirty="0">
                <a:solidFill>
                  <a:srgbClr val="FF0000"/>
                </a:solidFill>
              </a:rPr>
              <a:t>Button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ru-RU" sz="2400" dirty="0" smtClean="0"/>
              <a:t>Простейший компонент пользовательского интерфейса, применяемый практически </a:t>
            </a:r>
            <a:r>
              <a:rPr lang="ru-RU" sz="2400" dirty="0"/>
              <a:t>во всех приложениях</a:t>
            </a:r>
            <a:r>
              <a:rPr lang="ru-RU" sz="2400" dirty="0" smtClean="0"/>
              <a:t>. </a:t>
            </a:r>
          </a:p>
          <a:p>
            <a:pPr marL="0" indent="0" algn="just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создания нового компонента необходимо создать объект этого класса, </a:t>
            </a:r>
            <a:r>
              <a:rPr lang="ru-RU" sz="2400" dirty="0" smtClean="0"/>
              <a:t>в приведенном </a:t>
            </a:r>
            <a:r>
              <a:rPr lang="ru-RU" sz="2400" dirty="0"/>
              <a:t>примере в качестве аргумента передается строка-заголовок. </a:t>
            </a:r>
            <a:r>
              <a:rPr lang="ru-RU" sz="2400" dirty="0" smtClean="0"/>
              <a:t>При создании </a:t>
            </a:r>
            <a:r>
              <a:rPr lang="ru-RU" sz="2400" dirty="0"/>
              <a:t>новой кнопки можно использовать конструктор без аргументов</a:t>
            </a:r>
            <a:r>
              <a:rPr lang="ru-RU" sz="2400" dirty="0" smtClean="0"/>
              <a:t>.</a:t>
            </a:r>
          </a:p>
          <a:p>
            <a:pPr algn="just"/>
            <a:endParaRPr lang="ru-RU" sz="2000" dirty="0"/>
          </a:p>
          <a:p>
            <a:pPr algn="just"/>
            <a:endParaRPr lang="ru-RU" sz="2000" dirty="0" smtClean="0"/>
          </a:p>
          <a:p>
            <a:pPr marL="0" indent="0" algn="just">
              <a:buNone/>
            </a:pP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844824"/>
            <a:ext cx="1247775" cy="390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5013176"/>
            <a:ext cx="8856984" cy="5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algn="just"/>
            <a:endParaRPr lang="ru-RU" sz="2000" dirty="0" smtClean="0"/>
          </a:p>
          <a:p>
            <a:pPr algn="just"/>
            <a:r>
              <a:rPr lang="ru-RU" sz="2400" dirty="0">
                <a:solidFill>
                  <a:srgbClr val="FF0000"/>
                </a:solidFill>
              </a:rPr>
              <a:t>Переключатели (</a:t>
            </a:r>
            <a:r>
              <a:rPr lang="en-US" sz="2400" dirty="0">
                <a:solidFill>
                  <a:srgbClr val="FF0000"/>
                </a:solidFill>
              </a:rPr>
              <a:t>Checkbox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ru-RU" sz="2400" dirty="0" smtClean="0">
              <a:solidFill>
                <a:srgbClr val="FF0000"/>
              </a:solidFill>
            </a:endParaRPr>
          </a:p>
          <a:p>
            <a:pPr algn="just"/>
            <a:endParaRPr lang="ru-RU" sz="2400" dirty="0">
              <a:solidFill>
                <a:srgbClr val="FF0000"/>
              </a:solidFill>
            </a:endParaRP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компонент позволяет визуально устанавливать значения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переменной. При использовании нескольких переключателей,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переменных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принимать значение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нового объекта необходимо задать как строку название, так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 значение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Необходимо помнить о том, что при использовании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параметра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типа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CheckboxGroup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крайней мере хотя бы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быть в состоянии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1322" t="15705" r="29504" b="17392"/>
          <a:stretch/>
        </p:blipFill>
        <p:spPr>
          <a:xfrm>
            <a:off x="6516216" y="476672"/>
            <a:ext cx="1368152" cy="10945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301208"/>
            <a:ext cx="8806868" cy="4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61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664</TotalTime>
  <Words>1929</Words>
  <Application>Microsoft Office PowerPoint</Application>
  <PresentationFormat>Экран (4:3)</PresentationFormat>
  <Paragraphs>267</Paragraphs>
  <Slides>37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Начальная</vt:lpstr>
      <vt:lpstr>Лекция №20. Java. Разработка графического интерфейса</vt:lpstr>
      <vt:lpstr>Содержание</vt:lpstr>
      <vt:lpstr>Реализации графического пользовательского интерфейса</vt:lpstr>
      <vt:lpstr>AWT — Abstract Window Toolkit</vt:lpstr>
      <vt:lpstr>Компоненты AWT</vt:lpstr>
      <vt:lpstr>Презентация PowerPoint</vt:lpstr>
      <vt:lpstr>Структура пакета java.awt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Менеджеры компоновки</vt:lpstr>
      <vt:lpstr>Презентация PowerPoint</vt:lpstr>
      <vt:lpstr>Модель обработки событий</vt:lpstr>
      <vt:lpstr>Презентация PowerPoint</vt:lpstr>
      <vt:lpstr>Презентация PowerPoint</vt:lpstr>
      <vt:lpstr>Презентация PowerPoint</vt:lpstr>
      <vt:lpstr>Класс AWTEventMulticaster</vt:lpstr>
      <vt:lpstr>Презентация PowerPoint</vt:lpstr>
      <vt:lpstr>JFC - Java Foundation Classes</vt:lpstr>
      <vt:lpstr>2. Swing</vt:lpstr>
      <vt:lpstr>Архитектура MVC и модель Swing</vt:lpstr>
      <vt:lpstr>Презентация PowerPoint</vt:lpstr>
      <vt:lpstr>Пакеты Swing</vt:lpstr>
      <vt:lpstr>Составные части окна</vt:lpstr>
      <vt:lpstr>Класс JComponent</vt:lpstr>
      <vt:lpstr>Класс JPanel</vt:lpstr>
      <vt:lpstr>Класс JLabel</vt:lpstr>
      <vt:lpstr>Класс JCheckBox</vt:lpstr>
      <vt:lpstr>Класс JComboBox</vt:lpstr>
      <vt:lpstr>Бордюры (Border)</vt:lpstr>
      <vt:lpstr>Классы меню</vt:lpstr>
      <vt:lpstr>События пакетов Swing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Папа</dc:creator>
  <cp:lastModifiedBy>User</cp:lastModifiedBy>
  <cp:revision>79</cp:revision>
  <cp:lastPrinted>2016-09-09T09:12:26Z</cp:lastPrinted>
  <dcterms:created xsi:type="dcterms:W3CDTF">2016-08-19T20:53:53Z</dcterms:created>
  <dcterms:modified xsi:type="dcterms:W3CDTF">2023-04-03T01:14:46Z</dcterms:modified>
</cp:coreProperties>
</file>