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8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1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2503-BD7A-487D-A18D-1A16700E80C4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F059-A22B-41C8-87F6-2DE191741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 устроен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 в </a:t>
            </a:r>
            <a:r>
              <a:rPr lang="ru-RU" b="1" dirty="0" err="1" smtClean="0"/>
              <a:t>Java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8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Большой метод</a:t>
            </a:r>
          </a:p>
          <a:p>
            <a:pPr marL="0" indent="0">
              <a:buNone/>
            </a:pPr>
            <a:r>
              <a:rPr lang="ru-RU" dirty="0" smtClean="0"/>
              <a:t>Этот “запах” возникает, когда разработчик добавляет в метод новый функционал. “Зачем мне выносить проверку параметров в отдельный метод, если я могу написать ее тут?”, “Для чего необходимо выделять метод поиска максимального элемента в массиве, оставим его тут. Так код яснее”, — и прочие заблуждения. </a:t>
            </a:r>
          </a:p>
          <a:p>
            <a:endParaRPr lang="ru-RU" b="1" dirty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73161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3115"/>
            <a:ext cx="10515600" cy="5573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Есть два правила </a:t>
            </a:r>
            <a:r>
              <a:rPr lang="ru-RU" b="1" dirty="0" err="1" smtClean="0"/>
              <a:t>рефакторинга</a:t>
            </a:r>
            <a:r>
              <a:rPr lang="ru-RU" b="1" dirty="0" smtClean="0"/>
              <a:t> большого метода:</a:t>
            </a:r>
          </a:p>
          <a:p>
            <a:r>
              <a:rPr lang="ru-RU" dirty="0" smtClean="0"/>
              <a:t>Если при написании метода хочется добавить комментарий в код, необходимо выделить этот функционал в отдельный метод;</a:t>
            </a:r>
          </a:p>
          <a:p>
            <a:r>
              <a:rPr lang="ru-RU" dirty="0" smtClean="0"/>
              <a:t>Если метод занимает более 10-15 строк кода, следует определить задачи и подзадачи, которые он выполняет, и попробовать вынести подзадачи в отдельный метод.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Несколько способов устранить большой метод: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Выделить часть функционала метода в отдельный метод;</a:t>
            </a:r>
          </a:p>
          <a:p>
            <a:r>
              <a:rPr lang="ru-RU" dirty="0" smtClean="0"/>
              <a:t>Если локальные переменные не дают вынести часть функционала, можно передать весь объект в другой метод.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0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множества примитивных типов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Обычно такая проблема возникает, когда с течением времени в классе растет количество полей для хранения данных. Например, если использовать примитивные типы вместо маленьких объектов для хранения данных (валюта, дата, телефонные номера и т.д.) или константы для кодирования какой-либо информации.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9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Хорошей практикой в этом случае будет логическая группировка полей и вынос в отдельный класс (выделение класса). Также в класс можно включить методы для обработки этих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3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Длинный список параметров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Достаточно распространенная ошибка, особенно в совокупности с большим методом. Обычно она возникает, если функционал метода перегружен, или метод объединяет несколько алгоритмов в себе. </a:t>
            </a:r>
          </a:p>
          <a:p>
            <a:pPr marL="0" indent="0">
              <a:buNone/>
            </a:pPr>
            <a:r>
              <a:rPr lang="ru-RU" dirty="0" smtClean="0"/>
              <a:t>В длинных списках параметров очень трудно разбираться, и использовать такие методы неудобно. Поэтому лучше передать объект целиком. Если у объекта нет достаточно данных, стоит использовать более общий объект или разделить функционал метода, чтобы он обрабатывал логически связанные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78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Группы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 в коде появляются логически связанные группы данных. Например, параметры подключения в БД (URL, имя пользователя, пароль, имя схемы и </a:t>
            </a:r>
            <a:r>
              <a:rPr lang="ru-RU" dirty="0" err="1" smtClean="0"/>
              <a:t>тд</a:t>
            </a:r>
            <a:r>
              <a:rPr lang="ru-RU" dirty="0" smtClean="0"/>
              <a:t>). Если из перечня элементов нельзя удалить ни одно поле, значит перечень — это группа данных, которую необходимо вынести в отдельный класс (выделение класса).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68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Решения, которые портят концепцию ООП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“Запахи” этого типа возникают, когда разработчик нарушает дизайн ООП. Такое происходит, если он не до конца понимает возможности этой парадигмы, использует их не до конца или неправильно.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39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Отказ от наследования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подкласс использует минимальную часть функций родительского класса, тут пахнет неправильной иерархией. Обычно в таком случае ненужные методы просто не переопределяются или выбрасывают исключения. Если класс унаследован от другого, это подразумевает под собой практически полное использование его функционала. Пример правильной иерархии: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53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35" y="1027906"/>
            <a:ext cx="6986160" cy="47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76217" cy="1325563"/>
          </a:xfrm>
        </p:spPr>
        <p:txBody>
          <a:bodyPr>
            <a:normAutofit fontScale="90000"/>
          </a:bodyPr>
          <a:lstStyle/>
          <a:p>
            <a:r>
              <a:rPr lang="ru-RU" smtClean="0"/>
              <a:t>Пример неправильной иерархии: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59" y="1825625"/>
            <a:ext cx="8960396" cy="38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?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7851" cy="4351338"/>
          </a:xfrm>
        </p:spPr>
        <p:txBody>
          <a:bodyPr/>
          <a:lstStyle/>
          <a:p>
            <a:r>
              <a:rPr lang="ru-RU" dirty="0" smtClean="0"/>
              <a:t>Это изменение структуры кода без изменения его функционала. Например, есть метод, который сравнивает 2 числа и возвращает </a:t>
            </a:r>
            <a:r>
              <a:rPr lang="ru-RU" i="1" dirty="0" err="1" smtClean="0"/>
              <a:t>true</a:t>
            </a:r>
            <a:r>
              <a:rPr lang="ru-RU" dirty="0" smtClean="0"/>
              <a:t>, если первое больше, и </a:t>
            </a:r>
            <a:r>
              <a:rPr lang="ru-RU" i="1" dirty="0" err="1" smtClean="0"/>
              <a:t>false</a:t>
            </a:r>
            <a:r>
              <a:rPr lang="ru-RU" dirty="0" smtClean="0"/>
              <a:t> в обратном случае: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51" y="3083668"/>
            <a:ext cx="6800849" cy="34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7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 </a:t>
            </a:r>
            <a:r>
              <a:rPr lang="en-US" b="1" dirty="0" smtClean="0"/>
              <a:t>switch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плохого может быть в операторе </a:t>
            </a:r>
            <a:r>
              <a:rPr lang="ru-RU" dirty="0" err="1" smtClean="0"/>
              <a:t>switch</a:t>
            </a:r>
            <a:r>
              <a:rPr lang="ru-RU" dirty="0" smtClean="0"/>
              <a:t>? Он плох, когда его конструкция очень сложная. Также сюда относятся и множество вложенных блоков </a:t>
            </a:r>
            <a:r>
              <a:rPr lang="ru-RU" dirty="0" err="1" smtClean="0"/>
              <a:t>if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259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Альтернативные классы с разными интерфейсами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классов фактически выполняют одно и то же, но их методы называются по-разному.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30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Временное поле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в классе заложено временное поле, которое нужно объекту лишь изредка, когда он заполняется значениями, а в остальное время — пустое или, не дай бог, </a:t>
            </a:r>
            <a:r>
              <a:rPr lang="ru-RU" dirty="0" err="1" smtClean="0"/>
              <a:t>null</a:t>
            </a:r>
            <a:r>
              <a:rPr lang="ru-RU" dirty="0" smtClean="0"/>
              <a:t>, значит код “попахивает”, а такой дизайн — сомнительное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9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Запахи, которые затрудняют модификацию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Эти “запахи” более серьезные. Остальные в основном ухудшают понимание кода, тогда как эти не дают возможность его модифицировать. При внедрении каких-либо </a:t>
            </a:r>
            <a:r>
              <a:rPr lang="ru-RU" dirty="0" err="1" smtClean="0"/>
              <a:t>фич</a:t>
            </a:r>
            <a:r>
              <a:rPr lang="ru-RU" dirty="0" smtClean="0"/>
              <a:t> половина разработчиков уволится, а половина сойдет с ума.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95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Параллельные иерархии наследования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создании подкласса какого-либо класса необходимо создавать еще один подкласс для другого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48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Равномерное распределение зависимости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При выполнении любых модификаций приходится искать все зависимости (использования) этого класса и вносить множество мелких правок. Одно изменение — правки во множестве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6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Сложное дерево модификаций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Этот запах противоположен предыдущему: изменения затрагивают большое количество методов одного класса. Как правило, зависимость в таком коде каскадная: изменив один метод, нужно поправить что-то в другом, а затем в третьем и так далее. Один класс — множество изменений.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36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“Мусорные запахи”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Достаточно неприятная категория запахов, которая вызывает головную боль. Бесполезный, ненужный, старый код. К счастью, современные IDE и линтеры научились предупреждать о таких запахах.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8155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Большое количество комментариев в методе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метода очень много поясняющих комментариев практически на каждой строке. Обычно это связано со сложным алгоритмом, поэтому лучше разделить код на несколько методов поменьше и дать им говорящие названия.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2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Дублирование кода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разных классах или методах используются одинаковые блоки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6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06957" cy="4351338"/>
          </a:xfrm>
        </p:spPr>
        <p:txBody>
          <a:bodyPr/>
          <a:lstStyle/>
          <a:p>
            <a:r>
              <a:rPr lang="ru-RU" dirty="0" smtClean="0"/>
              <a:t>Получился очень громоздкий код. Даже новички редко пишут подобное, однако такой риск есть. Казалось бы, зачем тут блок </a:t>
            </a:r>
            <a:r>
              <a:rPr lang="ru-RU" dirty="0" err="1" smtClean="0"/>
              <a:t>if-else</a:t>
            </a:r>
            <a:r>
              <a:rPr lang="ru-RU" dirty="0" smtClean="0"/>
              <a:t>, если можно написать метод на 6 строк короче: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09" y="4577065"/>
            <a:ext cx="9153048" cy="2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Ленивый класс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берет на себя очень малый функционал, хотя планировался большой.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59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Неиспользуемый код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Класс, метод или переменная не используется в коде и являются “мертвым грузом”.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13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Излишняя связанность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Эта категория запахов характеризуется большим количеством неоправданных связей в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31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Сторонние методы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использует данные другого объекта гораздо чаще, чем собственные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44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Неуместная близость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использует служебные поля и методы другого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8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Длинные вызовы классов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вызывает другой, тот запрашивает данные у третьего, тот у четвертого и так далее. Такая длинная цепь вызовов означает высокий уровень зависимости от текущей структуры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68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Класс-</a:t>
            </a:r>
            <a:r>
              <a:rPr lang="ru-RU" b="1" dirty="0" err="1" smtClean="0"/>
              <a:t>таск</a:t>
            </a:r>
            <a:r>
              <a:rPr lang="ru-RU" b="1" dirty="0" smtClean="0"/>
              <a:t>-дилер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нужен только для того, чтобы передать задание другому классу. Может быть, его стоит удалить?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92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dirty="0" err="1" smtClean="0"/>
              <a:t>рефакторинга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Ниже пойдет речь о начальных техниках </a:t>
            </a:r>
            <a:r>
              <a:rPr lang="ru-RU" dirty="0" err="1" smtClean="0"/>
              <a:t>рефакторинга</a:t>
            </a:r>
            <a:r>
              <a:rPr lang="ru-RU" dirty="0" smtClean="0"/>
              <a:t>, которые помогут устранить описанные “запахи”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00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Выделение класса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выполняет слишком много функций, часть необходимо вынести в другой класс.</a:t>
            </a:r>
          </a:p>
          <a:p>
            <a:endParaRPr lang="ru-RU" dirty="0" smtClean="0"/>
          </a:p>
          <a:p>
            <a:r>
              <a:rPr lang="ru-RU" dirty="0" smtClean="0"/>
              <a:t>Например, имеется класс </a:t>
            </a:r>
            <a:r>
              <a:rPr lang="ru-RU" dirty="0" err="1" smtClean="0"/>
              <a:t>Human</a:t>
            </a:r>
            <a:r>
              <a:rPr lang="ru-RU" dirty="0" smtClean="0"/>
              <a:t>, в котором также содержится адрес проживания и метод, предоставляющий полный адрес: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033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85" y="365125"/>
            <a:ext cx="5720979" cy="61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Теперь этот метод выглядит просто и элегантно, хотя выполняет то же действие, что и пример выше. Так и работает </a:t>
            </a:r>
            <a:r>
              <a:rPr lang="ru-RU" dirty="0" err="1" smtClean="0"/>
              <a:t>рефакторинг</a:t>
            </a:r>
            <a:r>
              <a:rPr lang="ru-RU" dirty="0" smtClean="0"/>
              <a:t>: меняет структуру кода, не затрагивая его суть. Существует множество методов и техник </a:t>
            </a:r>
            <a:r>
              <a:rPr lang="ru-RU" dirty="0" err="1" smtClean="0"/>
              <a:t>рефакторинга</a:t>
            </a:r>
            <a:r>
              <a:rPr lang="ru-RU" dirty="0" smtClean="0"/>
              <a:t>, которые рассмотрим подробнее.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99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325238" cy="4351338"/>
          </a:xfrm>
        </p:spPr>
        <p:txBody>
          <a:bodyPr/>
          <a:lstStyle/>
          <a:p>
            <a:r>
              <a:rPr lang="ru-RU" dirty="0" smtClean="0"/>
              <a:t>Хорошим тоном будет вынести информацию об адресе и метод (поведение обработки данных) в отдельный класс: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29" y="365124"/>
            <a:ext cx="50194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9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Выделение метода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42362" cy="4351338"/>
          </a:xfrm>
        </p:spPr>
        <p:txBody>
          <a:bodyPr/>
          <a:lstStyle/>
          <a:p>
            <a:r>
              <a:rPr lang="ru-RU" dirty="0" smtClean="0"/>
              <a:t>Если в методе какой-либо функционал можно сгруппировать, следует вынести его в отдельный метод. Например, метод, который вычисляет корни квадратного уравнения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62" y="1728872"/>
            <a:ext cx="6896520" cy="45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0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2780489" cy="5811838"/>
          </a:xfrm>
        </p:spPr>
        <p:txBody>
          <a:bodyPr>
            <a:normAutofit/>
          </a:bodyPr>
          <a:lstStyle/>
          <a:p>
            <a:r>
              <a:rPr lang="ru-RU" dirty="0" smtClean="0"/>
              <a:t>Вынесем вычисление всех трех возможных вариантов в отдельные методы: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Код каждого метода стал гораздо короче и понятнее.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09" y="0"/>
            <a:ext cx="5989908" cy="65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96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Передача всего объекта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83996" cy="4351338"/>
          </a:xfrm>
        </p:spPr>
        <p:txBody>
          <a:bodyPr/>
          <a:lstStyle/>
          <a:p>
            <a:r>
              <a:rPr lang="ru-RU" dirty="0" smtClean="0"/>
              <a:t>При вызове метода с параметрами иногда можно встретить такой код: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15" y="3287949"/>
            <a:ext cx="7995857" cy="28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0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451" y="1086323"/>
            <a:ext cx="11146277" cy="4351338"/>
          </a:xfrm>
        </p:spPr>
        <p:txBody>
          <a:bodyPr/>
          <a:lstStyle/>
          <a:p>
            <a:pPr algn="just"/>
            <a:r>
              <a:rPr lang="ru-RU" dirty="0" smtClean="0"/>
              <a:t>В методе </a:t>
            </a:r>
            <a:r>
              <a:rPr lang="ru-RU" dirty="0" err="1" smtClean="0"/>
              <a:t>employeeMethod</a:t>
            </a:r>
            <a:r>
              <a:rPr lang="ru-RU" dirty="0" smtClean="0"/>
              <a:t> целых 2 строки отводится на получение значений и сохранение их в примитивных переменных. Иногда такие конструкции занимают до 10 строчек. Гораздо проще передать в метод сам объект, откуда можно извлечь необходимые данные:</a:t>
            </a:r>
          </a:p>
          <a:p>
            <a:pPr mar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Просто, кратко и лаконично.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95" y="4039714"/>
            <a:ext cx="8570905" cy="28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8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Логическая группировка полей и вынос в отдельный класс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Несмотря на то, что вышеописанные примеры — очень простые и при взгляде на них многие могут задаться вопросом “Да кто вообще так делает?”, многие разработчики от невнимательности, нежелания проводить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 или просто “И так сойдет” допускают подобные структурные ошибки.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752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 эффективен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Итог хорошего </a:t>
            </a:r>
            <a:r>
              <a:rPr lang="ru-RU" dirty="0" err="1" smtClean="0"/>
              <a:t>рефакторинга</a:t>
            </a:r>
            <a:r>
              <a:rPr lang="ru-RU" dirty="0" smtClean="0"/>
              <a:t> — программа, код которой легко читать, модификации логики программы не становятся угрозой, а внесение новых </a:t>
            </a:r>
            <a:r>
              <a:rPr lang="ru-RU" dirty="0" err="1" smtClean="0"/>
              <a:t>фич</a:t>
            </a:r>
            <a:r>
              <a:rPr lang="ru-RU" dirty="0" smtClean="0"/>
              <a:t> не превращается в ад разбора кода, а приятным занятием на пару дней.</a:t>
            </a:r>
          </a:p>
          <a:p>
            <a:pPr algn="just"/>
            <a:r>
              <a:rPr lang="ru-RU" dirty="0" smtClean="0"/>
              <a:t> </a:t>
            </a:r>
            <a:r>
              <a:rPr lang="ru-RU" dirty="0" err="1" smtClean="0"/>
              <a:t>Рефакторинг</a:t>
            </a:r>
            <a:r>
              <a:rPr lang="ru-RU" dirty="0" smtClean="0"/>
              <a:t> не стоит применять, если программу проще переписать с нуля. Например, команда оценивает трудозатраты на разбор, анализ и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 выше, чем на реализацию такого же функционала с нуля. Или у кода, который нужно </a:t>
            </a:r>
            <a:r>
              <a:rPr lang="ru-RU" dirty="0" err="1" smtClean="0"/>
              <a:t>отрефакторить</a:t>
            </a:r>
            <a:r>
              <a:rPr lang="ru-RU" dirty="0" smtClean="0"/>
              <a:t>, есть множество ошибок, сложных в отладке.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Для чего нужен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?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Существует несколько причин. Например, погоня за простотой и лаконичностью кода. Сторонники этой теории считают, что код должен быть максимально кратким, даже если для его понимания нужно несколько десятков строк комментарий. Другие разработчики уверены, что код должен подвергаться </a:t>
            </a:r>
            <a:r>
              <a:rPr lang="ru-RU" dirty="0" err="1" smtClean="0"/>
              <a:t>рефакторингу</a:t>
            </a:r>
            <a:r>
              <a:rPr lang="ru-RU" dirty="0" smtClean="0"/>
              <a:t> настолько, чтобы он был понятен с минимальным количеством комментариев.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86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команда выбирает свою позицию, но нужно помнить, что </a:t>
            </a:r>
            <a:r>
              <a:rPr lang="ru-RU" b="1" dirty="0" err="1" smtClean="0"/>
              <a:t>рефакторинг</a:t>
            </a:r>
            <a:r>
              <a:rPr lang="ru-RU" b="1" dirty="0" smtClean="0"/>
              <a:t> — это не сокращение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Его главная цель — улучшить структуру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1481"/>
            <a:ext cx="10515600" cy="5515482"/>
          </a:xfrm>
        </p:spPr>
        <p:txBody>
          <a:bodyPr/>
          <a:lstStyle/>
          <a:p>
            <a:r>
              <a:rPr lang="ru-RU" dirty="0" smtClean="0"/>
              <a:t>В эту глобальную цель можно включить несколько задач: </a:t>
            </a:r>
            <a:r>
              <a:rPr lang="ru-RU" dirty="0" err="1" smtClean="0"/>
              <a:t>Рефакторинг</a:t>
            </a:r>
            <a:r>
              <a:rPr lang="ru-RU" dirty="0" smtClean="0"/>
              <a:t> улучшает понимание кода, который написан другим разработчиком;</a:t>
            </a:r>
          </a:p>
          <a:p>
            <a:r>
              <a:rPr lang="ru-RU" dirty="0" smtClean="0"/>
              <a:t>Помогает искать и устранять ошибки;</a:t>
            </a:r>
          </a:p>
          <a:p>
            <a:r>
              <a:rPr lang="ru-RU" dirty="0" smtClean="0"/>
              <a:t>Позволяет повысить скорость разработки ПО;</a:t>
            </a:r>
          </a:p>
          <a:p>
            <a:r>
              <a:rPr lang="ru-RU" dirty="0" smtClean="0"/>
              <a:t>В целом улучшает композицию программного обеспечения.</a:t>
            </a:r>
          </a:p>
          <a:p>
            <a:r>
              <a:rPr lang="ru-RU" dirty="0" smtClean="0"/>
              <a:t>Если долгое время не проводить </a:t>
            </a:r>
            <a:r>
              <a:rPr lang="ru-RU" dirty="0" err="1" smtClean="0"/>
              <a:t>рефакторинг</a:t>
            </a:r>
            <a:r>
              <a:rPr lang="ru-RU" dirty="0" smtClean="0"/>
              <a:t>, могут возникнуть сложности в разработке вплоть до полной остановки работы.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9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“Запахи кода“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код требует </a:t>
            </a:r>
            <a:r>
              <a:rPr lang="ru-RU" dirty="0" err="1" smtClean="0"/>
              <a:t>рефакторинга</a:t>
            </a:r>
            <a:r>
              <a:rPr lang="ru-RU" dirty="0" smtClean="0"/>
              <a:t> говорят, что он “пахнет”. Конечно, не буквально, но такой код действительно выглядит не совсем приятно. Ниже рассмотрим основные техники </a:t>
            </a:r>
            <a:r>
              <a:rPr lang="ru-RU" dirty="0" err="1" smtClean="0"/>
              <a:t>рефакторинга</a:t>
            </a:r>
            <a:r>
              <a:rPr lang="ru-RU" dirty="0" smtClean="0"/>
              <a:t> для начального этапа.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4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5838"/>
            <a:ext cx="10515600" cy="5671125"/>
          </a:xfrm>
        </p:spPr>
        <p:txBody>
          <a:bodyPr>
            <a:normAutofit/>
          </a:bodyPr>
          <a:lstStyle/>
          <a:p>
            <a:r>
              <a:rPr lang="ru-RU" b="1" dirty="0" smtClean="0"/>
              <a:t>Неоправданно большие элементы</a:t>
            </a:r>
          </a:p>
          <a:p>
            <a:pPr marL="0" indent="0">
              <a:buNone/>
            </a:pPr>
            <a:r>
              <a:rPr lang="ru-RU" dirty="0" smtClean="0"/>
              <a:t>Существуют громоздкие классы и методы, с которыми невозможно эффективно работать именно из-за их огромного размера.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Большой класс</a:t>
            </a:r>
          </a:p>
          <a:p>
            <a:pPr marL="0" indent="0">
              <a:buNone/>
            </a:pPr>
            <a:r>
              <a:rPr lang="ru-RU" dirty="0" smtClean="0"/>
              <a:t>У такого класса есть огромное количество строк кода и много различных методов. Обычно разработчику легче добавить </a:t>
            </a:r>
            <a:r>
              <a:rPr lang="ru-RU" dirty="0" err="1" smtClean="0"/>
              <a:t>фичу</a:t>
            </a:r>
            <a:r>
              <a:rPr lang="ru-RU" dirty="0" smtClean="0"/>
              <a:t> в существующий класс, а не создавать новый, из-за чего он и растет. Как правило, функционал такого класса перегружен. В этом случае помогает выделение части функционала в отдельный класс. Об этом поговорим подробнее в разделе техник </a:t>
            </a:r>
            <a:r>
              <a:rPr lang="ru-RU" dirty="0" err="1" smtClean="0"/>
              <a:t>рефакторинга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164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1588</Words>
  <Application>Microsoft Office PowerPoint</Application>
  <PresentationFormat>Широкоэкранный</PresentationFormat>
  <Paragraphs>102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Тема Office</vt:lpstr>
      <vt:lpstr>Как устроен рефакторинг в Java </vt:lpstr>
      <vt:lpstr>Что такое рефакторинг? </vt:lpstr>
      <vt:lpstr>Презентация PowerPoint</vt:lpstr>
      <vt:lpstr>Презентация PowerPoint</vt:lpstr>
      <vt:lpstr>Для чего нужен рефакторинг? </vt:lpstr>
      <vt:lpstr>Презентация PowerPoint</vt:lpstr>
      <vt:lpstr>Презентация PowerPoint</vt:lpstr>
      <vt:lpstr>“Запахи кода“ </vt:lpstr>
      <vt:lpstr>Презентация PowerPoint</vt:lpstr>
      <vt:lpstr>Презентация PowerPoint</vt:lpstr>
      <vt:lpstr>Презентация PowerPoint</vt:lpstr>
      <vt:lpstr>Использование множества примитивных типов данных </vt:lpstr>
      <vt:lpstr>Презентация PowerPoint</vt:lpstr>
      <vt:lpstr>Длинный список параметров </vt:lpstr>
      <vt:lpstr>Группы данных </vt:lpstr>
      <vt:lpstr>Решения, которые портят концепцию ООП </vt:lpstr>
      <vt:lpstr>Отказ от наследования </vt:lpstr>
      <vt:lpstr>Презентация PowerPoint</vt:lpstr>
      <vt:lpstr>Пример неправильной иерархии:</vt:lpstr>
      <vt:lpstr>Оператор switch </vt:lpstr>
      <vt:lpstr>Альтернативные классы с разными интерфейсами </vt:lpstr>
      <vt:lpstr>Временное поле </vt:lpstr>
      <vt:lpstr>Запахи, которые затрудняют модификацию </vt:lpstr>
      <vt:lpstr>Параллельные иерархии наследования </vt:lpstr>
      <vt:lpstr>Равномерное распределение зависимости </vt:lpstr>
      <vt:lpstr>Сложное дерево модификаций </vt:lpstr>
      <vt:lpstr>“Мусорные запахи” </vt:lpstr>
      <vt:lpstr>Большое количество комментариев в методе </vt:lpstr>
      <vt:lpstr>Дублирование кода </vt:lpstr>
      <vt:lpstr>Ленивый класс </vt:lpstr>
      <vt:lpstr>Неиспользуемый код </vt:lpstr>
      <vt:lpstr>Излишняя связанность </vt:lpstr>
      <vt:lpstr>Сторонние методы </vt:lpstr>
      <vt:lpstr>Неуместная близость </vt:lpstr>
      <vt:lpstr>Длинные вызовы классов </vt:lpstr>
      <vt:lpstr>Класс-таск-дилер </vt:lpstr>
      <vt:lpstr>Техники рефакторинга </vt:lpstr>
      <vt:lpstr>Выделение класса </vt:lpstr>
      <vt:lpstr>Презентация PowerPoint</vt:lpstr>
      <vt:lpstr>Презентация PowerPoint</vt:lpstr>
      <vt:lpstr>Выделение метода </vt:lpstr>
      <vt:lpstr>Презентация PowerPoint</vt:lpstr>
      <vt:lpstr>Передача всего объекта </vt:lpstr>
      <vt:lpstr>Презентация PowerPoint</vt:lpstr>
      <vt:lpstr>Логическая группировка полей и вынос в отдельный класс </vt:lpstr>
      <vt:lpstr>Почему рефакторинг эффективен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устроен рефакторинг в Java </dc:title>
  <dc:creator>КузнецоваАА</dc:creator>
  <cp:lastModifiedBy>КузнецоваАА</cp:lastModifiedBy>
  <cp:revision>3</cp:revision>
  <dcterms:created xsi:type="dcterms:W3CDTF">2023-04-19T23:22:06Z</dcterms:created>
  <dcterms:modified xsi:type="dcterms:W3CDTF">2023-04-19T23:40:21Z</dcterms:modified>
</cp:coreProperties>
</file>