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7" r:id="rId30"/>
    <p:sldId id="288" r:id="rId31"/>
    <p:sldId id="289" r:id="rId32"/>
    <p:sldId id="290" r:id="rId33"/>
    <p:sldId id="291" r:id="rId34"/>
    <p:sldId id="293" r:id="rId35"/>
    <p:sldId id="294" r:id="rId36"/>
    <p:sldId id="295" r:id="rId37"/>
    <p:sldId id="296" r:id="rId38"/>
    <p:sldId id="284" r:id="rId39"/>
    <p:sldId id="285" r:id="rId40"/>
    <p:sldId id="286" r:id="rId41"/>
    <p:sldId id="297" r:id="rId42"/>
    <p:sldId id="298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F64B-50D2-4700-85B8-7D8AC5D52AA8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D60A-E238-42F9-8090-F2CA87A976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03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F64B-50D2-4700-85B8-7D8AC5D52AA8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D60A-E238-42F9-8090-F2CA87A976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10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F64B-50D2-4700-85B8-7D8AC5D52AA8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D60A-E238-42F9-8090-F2CA87A976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84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F64B-50D2-4700-85B8-7D8AC5D52AA8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D60A-E238-42F9-8090-F2CA87A976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31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F64B-50D2-4700-85B8-7D8AC5D52AA8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D60A-E238-42F9-8090-F2CA87A976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88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F64B-50D2-4700-85B8-7D8AC5D52AA8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D60A-E238-42F9-8090-F2CA87A976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F64B-50D2-4700-85B8-7D8AC5D52AA8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D60A-E238-42F9-8090-F2CA87A976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35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F64B-50D2-4700-85B8-7D8AC5D52AA8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D60A-E238-42F9-8090-F2CA87A976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41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F64B-50D2-4700-85B8-7D8AC5D52AA8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D60A-E238-42F9-8090-F2CA87A976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7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F64B-50D2-4700-85B8-7D8AC5D52AA8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D60A-E238-42F9-8090-F2CA87A976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57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F64B-50D2-4700-85B8-7D8AC5D52AA8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D60A-E238-42F9-8090-F2CA87A976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22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EF64B-50D2-4700-85B8-7D8AC5D52AA8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ED60A-E238-42F9-8090-F2CA87A976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Java </a:t>
            </a:r>
            <a:r>
              <a:rPr lang="ru-RU" b="1" dirty="0" smtClean="0"/>
              <a:t>и базы данных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521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операнд – объекты, которыми можно управлять через всевозможные операторы;</a:t>
            </a:r>
          </a:p>
          <a:p>
            <a:r>
              <a:rPr lang="ru-RU" dirty="0" smtClean="0"/>
              <a:t>метод – функция или процедура, которая принадлежит к тому или иному объекту (действия, присущие внутри заданного класса или элемента кодификации).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236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Теперь можно более углубленно рассматривать JDBC и базы данных в Джаве. Перечисленные термины – это база, о которой должен знать каждый потенциальный разработчик. И не важно, какой именно «способ общения» с ПО и «железом» выбран.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5912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БД – определение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После того, как с теорией </a:t>
            </a:r>
            <a:r>
              <a:rPr lang="ru-RU" dirty="0" err="1" smtClean="0"/>
              <a:t>коддинга</a:t>
            </a:r>
            <a:r>
              <a:rPr lang="ru-RU" dirty="0" smtClean="0"/>
              <a:t> покончено, стоит более глубоко рассмотреть базы данных и принципы работы с ними в </a:t>
            </a:r>
            <a:r>
              <a:rPr lang="ru-RU" dirty="0" err="1" smtClean="0"/>
              <a:t>Java</a:t>
            </a:r>
            <a:r>
              <a:rPr lang="ru-RU" dirty="0" smtClean="0"/>
              <a:t>. Пример подключения соответствующего элемента к кодификации будет представлен ниже. Он поспособствует закреплению рассмотренной информации.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6794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33137"/>
            <a:ext cx="10515600" cy="5743826"/>
          </a:xfrm>
        </p:spPr>
        <p:txBody>
          <a:bodyPr/>
          <a:lstStyle/>
          <a:p>
            <a:r>
              <a:rPr lang="ru-RU" dirty="0" smtClean="0"/>
              <a:t>База данных – место, где хранится та или иная информация. Она должна относиться к структурированному типу, в противном случае целесообразно говорить о </a:t>
            </a:r>
            <a:r>
              <a:rPr lang="ru-RU" dirty="0" err="1" smtClean="0"/>
              <a:t>BigData</a:t>
            </a:r>
            <a:r>
              <a:rPr lang="ru-RU" dirty="0" smtClean="0"/>
              <a:t>. Использовать имеющиеся электронные сведения предлагается посредством специальных языковых запросов.</a:t>
            </a:r>
            <a:endParaRPr lang="en-US" dirty="0" smtClean="0"/>
          </a:p>
          <a:p>
            <a:r>
              <a:rPr lang="ru-RU" dirty="0" err="1" smtClean="0"/>
              <a:t>Бд</a:t>
            </a:r>
            <a:r>
              <a:rPr lang="ru-RU" dirty="0" smtClean="0"/>
              <a:t> отвечают не только за хранение, но и за обработку, корректировку, вывод данных. Так принято называть файл или их группу стандартной структуры. Наглядный и элементарный пример – таблицы </a:t>
            </a:r>
            <a:r>
              <a:rPr lang="ru-RU" dirty="0" err="1" smtClean="0"/>
              <a:t>Excel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4114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Система управления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5221" y="1155032"/>
            <a:ext cx="11389895" cy="540618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Для использования и управления рассматриваемым объектом в информационных технологиях используются специальные системы. Называются СУБД. Представлены программным обеспечением, отвечающим за взаимодействие внешних приложений с информацией, а также дополнительными службами.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ru-RU" dirty="0" smtClean="0"/>
              <a:t> К последним относят:</a:t>
            </a:r>
          </a:p>
          <a:p>
            <a:r>
              <a:rPr lang="ru-RU" dirty="0" smtClean="0"/>
              <a:t>восстановление;</a:t>
            </a:r>
          </a:p>
          <a:p>
            <a:r>
              <a:rPr lang="ru-RU" dirty="0" smtClean="0"/>
              <a:t>копирование резервного характера;</a:t>
            </a:r>
          </a:p>
          <a:p>
            <a:r>
              <a:rPr lang="ru-RU" dirty="0" err="1" smtClean="0"/>
              <a:t>журналирование</a:t>
            </a:r>
            <a:r>
              <a:rPr lang="ru-RU" dirty="0" smtClean="0"/>
              <a:t>;</a:t>
            </a:r>
          </a:p>
          <a:p>
            <a:r>
              <a:rPr lang="ru-RU" dirty="0" smtClean="0"/>
              <a:t>иные служебные операции.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062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Отличительной чертой является то, что взаимодействие обеспечивается специальными запросами. Оные задействованы в базах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2716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Разновидности СУБД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Пользователь может выбрать одну из нескольких СУБД для дальнейшей работы. Каждый вид оных имеет собственные сильные и слабые стороны.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902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500" dirty="0" smtClean="0"/>
              <a:t>Сегодня </a:t>
            </a:r>
            <a:r>
              <a:rPr lang="ru-RU" sz="3500" dirty="0" err="1" smtClean="0"/>
              <a:t>Java</a:t>
            </a:r>
            <a:r>
              <a:rPr lang="ru-RU" sz="3500" dirty="0" smtClean="0"/>
              <a:t> предлагает следующую классификацию систем управления БД по методу организации хранения информации:</a:t>
            </a:r>
            <a:endParaRPr lang="ru-RU" sz="35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86572"/>
            <a:ext cx="10515600" cy="467142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Иерархические. Структура представляет собой своеобразное дерево. Пример – файловые системы, начинающиеся с корневой папки дисков.</a:t>
            </a:r>
          </a:p>
          <a:p>
            <a:r>
              <a:rPr lang="ru-RU" dirty="0" smtClean="0"/>
              <a:t>Сетевые. Это – откорректированные иерархические. Каждый узел может обладать несколькими «родителями».</a:t>
            </a:r>
          </a:p>
          <a:p>
            <a:r>
              <a:rPr lang="ru-RU" dirty="0" smtClean="0"/>
              <a:t>Объектно-ориентированные. Здесь все материалы электронного типа организованы как классы или объекты с атрибутами и принципами взаимодействия по законам ООП.</a:t>
            </a:r>
          </a:p>
          <a:p>
            <a:r>
              <a:rPr lang="ru-RU" dirty="0" smtClean="0"/>
              <a:t>Реляционные. Представлены таблицами. Они могут иметь связь между собой. Информация здесь имеет структурированный характер.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816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В </a:t>
            </a:r>
            <a:r>
              <a:rPr lang="ru-RU" dirty="0" err="1" smtClean="0"/>
              <a:t>Java</a:t>
            </a:r>
            <a:r>
              <a:rPr lang="ru-RU" dirty="0" smtClean="0"/>
              <a:t> JDBC лучше всего останавливаться на последнем варианте. Реляционные «хранилища электронных материалов» на практике распространены больше остальных. На их основе составление приложений с JDBC не доставит существенных хлопот.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9787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Языки запросов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того, чтобы похвастаться хорошими результатами работы с БД в программировании, важно не только знать основы работы с ними, но и наиболее популярные «хранилища информации». Каждый вариант имеет собственные нюансы и особенности, отражающиеся при </a:t>
            </a:r>
            <a:r>
              <a:rPr lang="ru-RU" dirty="0" err="1" smtClean="0"/>
              <a:t>коддинге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272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В процессе работы </a:t>
            </a:r>
            <a:r>
              <a:rPr lang="ru-RU" dirty="0" err="1" smtClean="0"/>
              <a:t>Java</a:t>
            </a:r>
            <a:r>
              <a:rPr lang="ru-RU" dirty="0" smtClean="0"/>
              <a:t> может взаимодействовать с таблицами, файлами, базами данных. При помощи JDBC удается справиться с различными вопросами при написании сложного софта.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0228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Сегодня при написании программ чаще всего используются такие базы, как: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err="1" smtClean="0"/>
              <a:t>MySQL</a:t>
            </a:r>
            <a:r>
              <a:rPr lang="ru-RU" dirty="0" smtClean="0"/>
              <a:t> – СУБД </a:t>
            </a:r>
            <a:r>
              <a:rPr lang="ru-RU" dirty="0" err="1" smtClean="0"/>
              <a:t>Oracle</a:t>
            </a:r>
            <a:r>
              <a:rPr lang="ru-RU" dirty="0" smtClean="0"/>
              <a:t>. Является бесплатной. Работает как на </a:t>
            </a:r>
            <a:r>
              <a:rPr lang="ru-RU" dirty="0" err="1" smtClean="0"/>
              <a:t>Linux</a:t>
            </a:r>
            <a:r>
              <a:rPr lang="ru-RU" dirty="0" smtClean="0"/>
              <a:t>, так в </a:t>
            </a:r>
            <a:r>
              <a:rPr lang="ru-RU" dirty="0" err="1" smtClean="0"/>
              <a:t>Windows</a:t>
            </a:r>
            <a:r>
              <a:rPr lang="ru-RU" dirty="0" smtClean="0"/>
              <a:t>. Имеет высокую производительность, если использовать при узком круге поставленных задач. Выступает в качестве функционально простого варианта. </a:t>
            </a:r>
            <a:r>
              <a:rPr lang="ru-RU" dirty="0" err="1" smtClean="0"/>
              <a:t>MySQL</a:t>
            </a:r>
            <a:r>
              <a:rPr lang="ru-RU" dirty="0" smtClean="0"/>
              <a:t> применяется на практике в узком спектре задач. Встречается преимущественно в мелких и средних разработках.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5368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err="1" smtClean="0"/>
              <a:t>Oracle</a:t>
            </a:r>
            <a:r>
              <a:rPr lang="ru-RU" dirty="0" smtClean="0"/>
              <a:t> – первый настоящий вариант СУБД. Написан на Ассемблере. Изначально имел поддержку исключительно базовых свойств SQL. Имеет отличную сетевую производительность, а также автоматическую оптимизацию. Обладает поддержкой подключаемых «сторонних» БД и живую миграцию. Хорошо производит сжатие электронных материалов. Используется в различных операционных системах.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4316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SQL – вариант, увидевший свет в 90-х. Разработчиком выступила компания </a:t>
            </a:r>
            <a:r>
              <a:rPr lang="ru-RU" dirty="0" err="1" smtClean="0"/>
              <a:t>Microsoft</a:t>
            </a:r>
            <a:r>
              <a:rPr lang="ru-RU" dirty="0" smtClean="0"/>
              <a:t>. С самого момента возникновения соответствующий вариант служит для работы с БД в </a:t>
            </a:r>
            <a:r>
              <a:rPr lang="ru-RU" dirty="0" err="1" smtClean="0"/>
              <a:t>Windows</a:t>
            </a:r>
            <a:r>
              <a:rPr lang="ru-RU" dirty="0" smtClean="0"/>
              <a:t> и продуктах Майкрософт. Имеет облачные технологии, резервное копирование, гибридные решения облачного типа. Отлично подходит для бизнес-аналитики.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1840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того, чтобы задействовать соответствующие варианты в программном коде </a:t>
            </a:r>
            <a:r>
              <a:rPr lang="ru-RU" dirty="0" err="1" smtClean="0"/>
              <a:t>Java</a:t>
            </a:r>
            <a:r>
              <a:rPr lang="ru-RU" dirty="0" smtClean="0"/>
              <a:t>, требуется освоить так называемый JDBC. С ним будут работать все </a:t>
            </a:r>
            <a:r>
              <a:rPr lang="ru-RU" dirty="0" err="1" smtClean="0"/>
              <a:t>программеры</a:t>
            </a:r>
            <a:r>
              <a:rPr lang="ru-RU" dirty="0" smtClean="0"/>
              <a:t>, желающие заниматься внедрением информационных хранилищ в собственные приложения.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1091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JDBC – </a:t>
            </a:r>
            <a:r>
              <a:rPr lang="ru-RU" b="1" dirty="0" smtClean="0"/>
              <a:t>это…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27747"/>
            <a:ext cx="10515600" cy="4749216"/>
          </a:xfrm>
        </p:spPr>
        <p:txBody>
          <a:bodyPr/>
          <a:lstStyle/>
          <a:p>
            <a:pPr algn="just"/>
            <a:r>
              <a:rPr lang="ru-RU" dirty="0" smtClean="0"/>
              <a:t>JDBC расшифровывается как </a:t>
            </a:r>
            <a:r>
              <a:rPr lang="ru-RU" dirty="0" err="1" smtClean="0"/>
              <a:t>Java</a:t>
            </a:r>
            <a:r>
              <a:rPr lang="ru-RU" dirty="0" smtClean="0"/>
              <a:t> </a:t>
            </a:r>
            <a:r>
              <a:rPr lang="ru-RU" dirty="0" err="1" smtClean="0"/>
              <a:t>DataBase</a:t>
            </a:r>
            <a:r>
              <a:rPr lang="ru-RU" dirty="0" smtClean="0"/>
              <a:t> </a:t>
            </a:r>
            <a:r>
              <a:rPr lang="ru-RU" dirty="0" err="1" smtClean="0"/>
              <a:t>Connectivity</a:t>
            </a:r>
            <a:r>
              <a:rPr lang="ru-RU" dirty="0" smtClean="0"/>
              <a:t>. Говоря дословно – соединения с «хранилищами электронных структурированных материалов» в Джаве. Это – платформенно-независимый стандарт. Используется для того, чтобы обеспечивать взаимодействие </a:t>
            </a:r>
            <a:r>
              <a:rPr lang="ru-RU" dirty="0" err="1" smtClean="0"/>
              <a:t>Java</a:t>
            </a:r>
            <a:r>
              <a:rPr lang="ru-RU" dirty="0" smtClean="0"/>
              <a:t>-контента со всевозможными СУБД.</a:t>
            </a:r>
          </a:p>
          <a:p>
            <a:pPr algn="just"/>
            <a:r>
              <a:rPr lang="ru-RU" dirty="0" smtClean="0"/>
              <a:t>Имеет реализацию в виде пакета </a:t>
            </a:r>
            <a:r>
              <a:rPr lang="ru-RU" dirty="0" err="1" smtClean="0"/>
              <a:t>java.sql</a:t>
            </a:r>
            <a:r>
              <a:rPr lang="ru-RU" dirty="0" smtClean="0"/>
              <a:t>. Он включен в состав </a:t>
            </a:r>
            <a:r>
              <a:rPr lang="ru-RU" dirty="0" err="1" smtClean="0"/>
              <a:t>Java</a:t>
            </a:r>
            <a:r>
              <a:rPr lang="ru-RU" dirty="0" smtClean="0"/>
              <a:t> SE. В первом ряду при работе с соответствующим элементом выступает SQL. Но и </a:t>
            </a:r>
            <a:r>
              <a:rPr lang="ru-RU" dirty="0" err="1" smtClean="0"/>
              <a:t>MySQL</a:t>
            </a:r>
            <a:r>
              <a:rPr lang="ru-RU" dirty="0" smtClean="0"/>
              <a:t> тоже весьма хорошо функционирует вместе с JDBC.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4021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Принцип подключения – к БД и драйверам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JDBC в своей основе имеет концепцию драйверов. </a:t>
            </a:r>
            <a:r>
              <a:rPr lang="ru-RU" dirty="0" err="1" smtClean="0"/>
              <a:t>Driver</a:t>
            </a:r>
            <a:r>
              <a:rPr lang="ru-RU" dirty="0" smtClean="0"/>
              <a:t> позволяет получать соединение (</a:t>
            </a:r>
            <a:r>
              <a:rPr lang="ru-RU" dirty="0" err="1" smtClean="0"/>
              <a:t>getconnection</a:t>
            </a:r>
            <a:r>
              <a:rPr lang="ru-RU" dirty="0" smtClean="0"/>
              <a:t>) с БД. Для реализации поставленной задачи задействуют специальные URL-адреса.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9647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Драйверы заключаются динамически (тогда, когда используемая утилита функционирует). Алгоритм «активации» будет следующим: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Происходит загрузка софта.</a:t>
            </a:r>
          </a:p>
          <a:p>
            <a:r>
              <a:rPr lang="ru-RU" dirty="0" smtClean="0"/>
              <a:t>Драйвер инициализируется и загружается.</a:t>
            </a:r>
          </a:p>
          <a:p>
            <a:r>
              <a:rPr lang="ru-RU" dirty="0" smtClean="0"/>
              <a:t>Осуществляется самостоятельная регистрация </a:t>
            </a:r>
            <a:r>
              <a:rPr lang="ru-RU" dirty="0" err="1" smtClean="0"/>
              <a:t>drivers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Вызов производится «автоматом». Это происходит тогда, когда используемое приложение требует URL с протоколом, за который отвечают драйверы.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5915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JDBC использует экземпляры классов </a:t>
            </a:r>
            <a:r>
              <a:rPr lang="ru-RU" dirty="0" err="1" smtClean="0"/>
              <a:t>java.sql</a:t>
            </a:r>
            <a:r>
              <a:rPr lang="ru-RU" dirty="0" smtClean="0"/>
              <a:t>. После того, как это было сделано, происходит передача тех или иных команд для корректировки информации. JDBC посредством драйверов взаимодействует с СУБД и выводит тот или иной результат.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2184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Принцип работы с БД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JDBC работает с «электронными хранилищами информации» через специальные запросы. О них необходимо знать каждому потенциальному разработчику до того, как будет рассмотрен образец применения БД на практике в приложении.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184" y="3784933"/>
            <a:ext cx="8945313" cy="206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71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 установки </a:t>
            </a:r>
            <a:r>
              <a:rPr lang="ru-RU" dirty="0" err="1" smtClean="0"/>
              <a:t>connections</a:t>
            </a:r>
            <a:r>
              <a:rPr lang="ru-RU" dirty="0" smtClean="0"/>
              <a:t> происходит </a:t>
            </a:r>
            <a:r>
              <a:rPr lang="ru-RU" dirty="0" err="1" smtClean="0"/>
              <a:t>import</a:t>
            </a:r>
            <a:r>
              <a:rPr lang="ru-RU" dirty="0" smtClean="0"/>
              <a:t> </a:t>
            </a:r>
            <a:r>
              <a:rPr lang="ru-RU" dirty="0" err="1" smtClean="0"/>
              <a:t>java</a:t>
            </a:r>
            <a:r>
              <a:rPr lang="ru-RU" dirty="0" smtClean="0"/>
              <a:t> </a:t>
            </a:r>
            <a:r>
              <a:rPr lang="ru-RU" dirty="0" err="1" smtClean="0"/>
              <a:t>information</a:t>
            </a:r>
            <a:r>
              <a:rPr lang="ru-RU" dirty="0" smtClean="0"/>
              <a:t>. Система получает запрос и создает специальный объект для его последующей передачи. Завершающий этап работы JDBC – это закрытие всех имеющихся соединений.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903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Особенности </a:t>
            </a:r>
            <a:r>
              <a:rPr lang="en-US" b="1" dirty="0" smtClean="0"/>
              <a:t>Java</a:t>
            </a:r>
            <a:r>
              <a:rPr lang="ru-RU" b="1" dirty="0" smtClean="0"/>
              <a:t> в программировании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Java</a:t>
            </a:r>
            <a:r>
              <a:rPr lang="ru-RU" dirty="0" smtClean="0"/>
              <a:t> – язык программирования, который появился в 1995 году. С тех пор он перетерпел множество доработок и нововведений. Совершенствуется по сей день. Образовал отдельное семейство J-языков. Все они начали привлекать современных программистов.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905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Драйверы и URL для баз информации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283368"/>
            <a:ext cx="10515600" cy="5574632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Ниже представлена таблица, которая поможет новичкам лучше ориентироваться в JDBC. Это – шаблоны, используемые при написании программных кодификаций.</a:t>
            </a:r>
          </a:p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Теперь можно </a:t>
            </a:r>
            <a:r>
              <a:rPr lang="ru-RU" dirty="0" err="1" smtClean="0"/>
              <a:t>try</a:t>
            </a:r>
            <a:r>
              <a:rPr lang="ru-RU" dirty="0" smtClean="0"/>
              <a:t> </a:t>
            </a:r>
            <a:r>
              <a:rPr lang="ru-RU" dirty="0" err="1" smtClean="0"/>
              <a:t>working</a:t>
            </a:r>
            <a:r>
              <a:rPr lang="ru-RU" dirty="0" smtClean="0"/>
              <a:t> с БД через JDBC. Это – наиболее простой и распространенный поход.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622" y="2437941"/>
            <a:ext cx="8335032" cy="277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31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Активная работа через </a:t>
            </a:r>
            <a:r>
              <a:rPr lang="en-US" b="1" dirty="0" smtClean="0"/>
              <a:t>JDBC</a:t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Взаимодействие с хранилищами электронных структурированных материалов может осуществляться в </a:t>
            </a:r>
            <a:r>
              <a:rPr lang="ru-RU" dirty="0" err="1" smtClean="0"/>
              <a:t>Java</a:t>
            </a:r>
            <a:r>
              <a:rPr lang="ru-RU" dirty="0" smtClean="0"/>
              <a:t> при помощи </a:t>
            </a:r>
            <a:r>
              <a:rPr lang="ru-RU" dirty="0" err="1" smtClean="0"/>
              <a:t>main</a:t>
            </a:r>
            <a:r>
              <a:rPr lang="ru-RU" dirty="0" smtClean="0"/>
              <a:t> </a:t>
            </a:r>
            <a:r>
              <a:rPr lang="ru-RU" dirty="0" err="1" smtClean="0"/>
              <a:t>interfaces</a:t>
            </a:r>
            <a:r>
              <a:rPr lang="ru-RU" dirty="0" smtClean="0"/>
              <a:t>. Возможны три варианта развития событий. </a:t>
            </a:r>
            <a:r>
              <a:rPr lang="ru-RU" dirty="0" err="1" smtClean="0"/>
              <a:t>Select</a:t>
            </a:r>
            <a:r>
              <a:rPr lang="ru-RU" dirty="0" smtClean="0"/>
              <a:t> </a:t>
            </a:r>
            <a:r>
              <a:rPr lang="ru-RU" dirty="0" err="1" smtClean="0"/>
              <a:t>one</a:t>
            </a:r>
            <a:r>
              <a:rPr lang="ru-RU" dirty="0" smtClean="0"/>
              <a:t> осуществляется с учетом того, что каждый подход реализуется всеми драйверами и имеет ряд нюансов.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54560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предоставляется из следующих интерфейсов: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Statement</a:t>
            </a:r>
            <a:r>
              <a:rPr lang="ru-RU" dirty="0" smtClean="0"/>
              <a:t>. Задействован для доступа к БД при решении общих вопросов. Активно применяется на практике со </a:t>
            </a:r>
            <a:r>
              <a:rPr lang="ru-RU" dirty="0" err="1" smtClean="0"/>
              <a:t>static</a:t>
            </a:r>
            <a:r>
              <a:rPr lang="ru-RU" dirty="0" smtClean="0"/>
              <a:t> SQL. А именно – выражениями во время функционирования утилиты. Не принимает параметры.</a:t>
            </a:r>
          </a:p>
          <a:p>
            <a:r>
              <a:rPr lang="ru-RU" dirty="0" err="1" smtClean="0"/>
              <a:t>PreparedStatement</a:t>
            </a:r>
            <a:r>
              <a:rPr lang="ru-RU" dirty="0" smtClean="0"/>
              <a:t>. Интерфейс, напоминающий предыдущий. Способен принимать различные параметры.</a:t>
            </a:r>
          </a:p>
          <a:p>
            <a:r>
              <a:rPr lang="ru-RU" dirty="0" err="1" smtClean="0"/>
              <a:t>CallableStatement</a:t>
            </a:r>
            <a:r>
              <a:rPr lang="ru-RU" dirty="0" smtClean="0"/>
              <a:t>. Помогает заполучить доступ к разнообразным процедурам «хранилищ структурированных данных». Как и предыдущий вариант, принимает параметры в процессе функционирования контента.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5879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Интерфейс </a:t>
            </a:r>
            <a:r>
              <a:rPr lang="en-US" b="1" dirty="0" smtClean="0"/>
              <a:t>Statement</a:t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того, чтобы создать объект, используют команду типа: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05" y="2598862"/>
            <a:ext cx="9168650" cy="87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492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Boolean</a:t>
            </a:r>
            <a:r>
              <a:rPr lang="ru-RU" dirty="0" smtClean="0"/>
              <a:t> </a:t>
            </a:r>
            <a:r>
              <a:rPr lang="ru-RU" dirty="0" err="1" smtClean="0"/>
              <a:t>execute</a:t>
            </a:r>
            <a:r>
              <a:rPr lang="ru-RU" dirty="0" smtClean="0"/>
              <a:t> (</a:t>
            </a:r>
            <a:r>
              <a:rPr lang="ru-RU" dirty="0" err="1" smtClean="0"/>
              <a:t>String</a:t>
            </a:r>
            <a:r>
              <a:rPr lang="ru-RU" dirty="0" smtClean="0"/>
              <a:t> SQL) – выполняет </a:t>
            </a:r>
            <a:r>
              <a:rPr lang="ru-RU" dirty="0" err="1" smtClean="0"/>
              <a:t>statement</a:t>
            </a:r>
            <a:r>
              <a:rPr lang="ru-RU" dirty="0" smtClean="0"/>
              <a:t>, если заранее не ясно, является ли строка запросом или же это своеобразное обновление. Возвращаемое значение </a:t>
            </a:r>
            <a:r>
              <a:rPr lang="ru-RU" dirty="0" err="1" smtClean="0"/>
              <a:t>True</a:t>
            </a:r>
            <a:r>
              <a:rPr lang="ru-RU" dirty="0" smtClean="0"/>
              <a:t> будет, когда за счет команды был создан результирующий набор.</a:t>
            </a:r>
          </a:p>
          <a:p>
            <a:r>
              <a:rPr lang="ru-RU" dirty="0" err="1" smtClean="0"/>
              <a:t>Int</a:t>
            </a:r>
            <a:r>
              <a:rPr lang="ru-RU" dirty="0" smtClean="0"/>
              <a:t> (</a:t>
            </a:r>
            <a:r>
              <a:rPr lang="ru-RU" dirty="0" err="1" smtClean="0"/>
              <a:t>public</a:t>
            </a:r>
            <a:r>
              <a:rPr lang="ru-RU" dirty="0" smtClean="0"/>
              <a:t> </a:t>
            </a:r>
            <a:r>
              <a:rPr lang="ru-RU" dirty="0" err="1" smtClean="0"/>
              <a:t>void</a:t>
            </a:r>
            <a:r>
              <a:rPr lang="ru-RU" dirty="0" smtClean="0"/>
              <a:t>) </a:t>
            </a:r>
            <a:r>
              <a:rPr lang="ru-RU" dirty="0" err="1" smtClean="0"/>
              <a:t>executeUpdate</a:t>
            </a:r>
            <a:r>
              <a:rPr lang="ru-RU" dirty="0" smtClean="0"/>
              <a:t> (строка SQL). Отвечает за обновления. Возвращает количество обновленных строк. Задействованы операторы </a:t>
            </a:r>
            <a:r>
              <a:rPr lang="ru-RU" dirty="0" err="1" smtClean="0"/>
              <a:t>Delete</a:t>
            </a:r>
            <a:r>
              <a:rPr lang="ru-RU" dirty="0" smtClean="0"/>
              <a:t>, </a:t>
            </a:r>
            <a:r>
              <a:rPr lang="ru-RU" dirty="0" err="1" smtClean="0"/>
              <a:t>Update</a:t>
            </a:r>
            <a:r>
              <a:rPr lang="ru-RU" dirty="0" smtClean="0"/>
              <a:t> и </a:t>
            </a:r>
            <a:r>
              <a:rPr lang="ru-RU" dirty="0" err="1" smtClean="0"/>
              <a:t>Insert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ResultSet</a:t>
            </a:r>
            <a:r>
              <a:rPr lang="ru-RU" dirty="0" smtClean="0"/>
              <a:t> </a:t>
            </a:r>
            <a:r>
              <a:rPr lang="ru-RU" dirty="0" err="1" smtClean="0"/>
              <a:t>executeQuery</a:t>
            </a:r>
            <a:r>
              <a:rPr lang="ru-RU" dirty="0" smtClean="0"/>
              <a:t> – выполняет запросы (</a:t>
            </a:r>
            <a:r>
              <a:rPr lang="ru-RU" dirty="0" err="1" smtClean="0"/>
              <a:t>select</a:t>
            </a:r>
            <a:r>
              <a:rPr lang="ru-RU" dirty="0" smtClean="0"/>
              <a:t>). Отвечает за возврат обработки результирующего набора.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7516" y="224135"/>
            <a:ext cx="113578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dirty="0" smtClean="0"/>
              <a:t>Экземпляр можно будет задействовать для обработки SQL-запросов. Интерфейс для реализации задачи имеет три метода, который реализуются конкретикой в JDBC: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3390367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3609" y="2739356"/>
            <a:ext cx="4070685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Для того, чтобы работать с БД в </a:t>
            </a:r>
            <a:r>
              <a:rPr lang="ru-RU" dirty="0" err="1" smtClean="0"/>
              <a:t>Java</a:t>
            </a:r>
            <a:r>
              <a:rPr lang="ru-RU" dirty="0" smtClean="0"/>
              <a:t>, необходимо уметь хоть немного программировать на соответствующем языке.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0769" y="516375"/>
            <a:ext cx="6845776" cy="596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65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Выше представлен код примера создания таблицы. На него могут опираться как новички, так и продвинутые разработчики.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99" y="1348331"/>
            <a:ext cx="9948611" cy="265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765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Интерфейс </a:t>
            </a:r>
            <a:r>
              <a:rPr lang="en-US" b="1" dirty="0" err="1" smtClean="0"/>
              <a:t>ResultSet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– результирующий набор хранилища. Обеспечивает построчный доступ к результатам запросов. Поддерживает указатель при выполнении оных на текущую обрабатываемую строчку. Утилита будет последовательно перемещаться по результатам до окончания обработки или закрытия.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0058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2768" y="361866"/>
            <a:ext cx="5803232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Вот методы, с которыми работает </a:t>
            </a:r>
            <a:r>
              <a:rPr lang="ru-RU" dirty="0" err="1" smtClean="0"/>
              <a:t>ResultSet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431" y="1825625"/>
            <a:ext cx="9103012" cy="475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835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9021" y="1825625"/>
            <a:ext cx="5338011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Также есть </a:t>
            </a:r>
            <a:r>
              <a:rPr lang="en-US" dirty="0" smtClean="0"/>
              <a:t>public void close() throws </a:t>
            </a:r>
            <a:r>
              <a:rPr lang="en-US" dirty="0" err="1" smtClean="0"/>
              <a:t>SQLExceptions</a:t>
            </a:r>
            <a:r>
              <a:rPr lang="en-US" dirty="0" smtClean="0"/>
              <a:t>, </a:t>
            </a:r>
            <a:r>
              <a:rPr lang="ru-RU" dirty="0" smtClean="0"/>
              <a:t>который позволяет закрывать </a:t>
            </a:r>
            <a:r>
              <a:rPr lang="en-US" dirty="0" err="1" smtClean="0"/>
              <a:t>ResultSet</a:t>
            </a:r>
            <a:r>
              <a:rPr lang="en-US" dirty="0" smtClean="0"/>
              <a:t> </a:t>
            </a:r>
            <a:r>
              <a:rPr lang="ru-RU" dirty="0" smtClean="0"/>
              <a:t>вручную. А вот код-пример: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014" y="1"/>
            <a:ext cx="4867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73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3137" y="433136"/>
            <a:ext cx="11309684" cy="6224337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Хотя </a:t>
            </a:r>
            <a:r>
              <a:rPr lang="en-US" dirty="0" smtClean="0"/>
              <a:t>Java</a:t>
            </a:r>
            <a:r>
              <a:rPr lang="ru-RU" dirty="0" smtClean="0"/>
              <a:t> является относительно старым способом общения с аппаратным и программным обеспечением, это – идеальный вариант для разработчиков. Применяется при создании:</a:t>
            </a:r>
            <a:endParaRPr lang="en-US" dirty="0" smtClean="0"/>
          </a:p>
          <a:p>
            <a:pPr marL="0" indent="0" algn="just">
              <a:buNone/>
            </a:pPr>
            <a:endParaRPr lang="ru-RU" dirty="0" smtClean="0"/>
          </a:p>
          <a:p>
            <a:pPr algn="just"/>
            <a:r>
              <a:rPr lang="ru-RU" dirty="0" smtClean="0"/>
              <a:t>веб-софта (основное направление);</a:t>
            </a:r>
          </a:p>
          <a:p>
            <a:pPr algn="just"/>
            <a:r>
              <a:rPr lang="ru-RU" dirty="0" smtClean="0"/>
              <a:t>игр и развлекательного контента;</a:t>
            </a:r>
          </a:p>
          <a:p>
            <a:pPr algn="just"/>
            <a:r>
              <a:rPr lang="ru-RU" dirty="0" smtClean="0"/>
              <a:t>сложных приложений.</a:t>
            </a:r>
            <a:endParaRPr lang="en-US" dirty="0" smtClean="0"/>
          </a:p>
          <a:p>
            <a:pPr algn="just"/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Предусматривает следующие особенности:</a:t>
            </a:r>
          </a:p>
          <a:p>
            <a:pPr algn="just"/>
            <a:r>
              <a:rPr lang="ru-RU" dirty="0" smtClean="0"/>
              <a:t>относительно простой синтаксис;</a:t>
            </a:r>
          </a:p>
          <a:p>
            <a:pPr algn="just"/>
            <a:r>
              <a:rPr lang="ru-RU" dirty="0" smtClean="0"/>
              <a:t>отсутствие необходимости долгого изучения – даже новичок быстро разберется с </a:t>
            </a:r>
            <a:r>
              <a:rPr lang="ru-RU" dirty="0" err="1" smtClean="0"/>
              <a:t>Java</a:t>
            </a:r>
            <a:r>
              <a:rPr lang="ru-RU" dirty="0" smtClean="0"/>
              <a:t>;</a:t>
            </a:r>
          </a:p>
          <a:p>
            <a:pPr algn="just"/>
            <a:r>
              <a:rPr lang="ru-RU" dirty="0" smtClean="0"/>
              <a:t>собственный движок;</a:t>
            </a:r>
          </a:p>
          <a:p>
            <a:pPr algn="just"/>
            <a:r>
              <a:rPr lang="ru-RU" dirty="0" smtClean="0"/>
              <a:t>функциональность;</a:t>
            </a:r>
          </a:p>
          <a:p>
            <a:pPr algn="just"/>
            <a:r>
              <a:rPr lang="ru-RU" dirty="0" smtClean="0"/>
              <a:t>кроссплатформенность – перенести софт с одной ОС на другую не составит никакого труда.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18441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Интерфейс </a:t>
            </a:r>
            <a:r>
              <a:rPr lang="en-US" b="1" dirty="0" err="1" smtClean="0"/>
              <a:t>PreparedStatement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Основное отличие – это наличие параметров. Выражение с соответствующими элементами имеет знаки вопроса в контенте: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974" y="3085097"/>
            <a:ext cx="5775680" cy="74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735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1" y="3076241"/>
            <a:ext cx="4824663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Перед выполнением посланного запроса значение каждого «?» устанавливается методами </a:t>
            </a:r>
            <a:r>
              <a:rPr lang="ru-RU" dirty="0" err="1" smtClean="0"/>
              <a:t>setXxx</a:t>
            </a:r>
            <a:r>
              <a:rPr lang="ru-RU" dirty="0" smtClean="0"/>
              <a:t>(). Вот пример применения интерфейса: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695" y="434300"/>
            <a:ext cx="5498432" cy="642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456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JDBC пример в программировании на </a:t>
            </a:r>
            <a:r>
              <a:rPr lang="ru-RU" dirty="0" err="1" smtClean="0"/>
              <a:t>Java</a:t>
            </a:r>
            <a:r>
              <a:rPr lang="ru-RU" dirty="0" smtClean="0"/>
              <a:t> удалось рассмотреть. И далеко не один. Это лишь шаблоны, на которые можно опираться пользователю.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886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 </a:t>
            </a:r>
            <a:r>
              <a:rPr lang="ru-RU" dirty="0" err="1" smtClean="0"/>
              <a:t>Java</a:t>
            </a:r>
            <a:r>
              <a:rPr lang="ru-RU" dirty="0" smtClean="0"/>
              <a:t> работают разного рода движки и библиотеки. Основной принцип языка звучит как «меньше кода – больше действий». И JDBC существенно упрощают написание сложных кодификаций в том или ином случае. Главное знать, как работать с этим элементом.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434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Основные понятия – что пригодится программисту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Чтобы получить на выходе при </a:t>
            </a:r>
            <a:r>
              <a:rPr lang="ru-RU" dirty="0" err="1" smtClean="0"/>
              <a:t>коддинге</a:t>
            </a:r>
            <a:r>
              <a:rPr lang="ru-RU" dirty="0" smtClean="0"/>
              <a:t> качественный контент, его нужно уметь записывать. Для этого разработчику требуется использовать весь функционал языка в правильном, грамотном направлении. И подключать JDBC в том числе.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5162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Перед началом изучения БД и их подключения к </a:t>
            </a:r>
            <a:r>
              <a:rPr lang="en-US" dirty="0" smtClean="0"/>
              <a:t>Java</a:t>
            </a:r>
            <a:r>
              <a:rPr lang="ru-RU" dirty="0" smtClean="0"/>
              <a:t>, каждый </a:t>
            </a:r>
            <a:r>
              <a:rPr lang="ru-RU" dirty="0" err="1" smtClean="0"/>
              <a:t>программер</a:t>
            </a:r>
            <a:r>
              <a:rPr lang="ru-RU" dirty="0" smtClean="0"/>
              <a:t> должен запомнить несколько терминов. С соответствующими понятиями он будет сталкиваться повсеместно. И не только в </a:t>
            </a:r>
            <a:r>
              <a:rPr lang="ru-RU" dirty="0" err="1" smtClean="0"/>
              <a:t>Java</a:t>
            </a:r>
            <a:r>
              <a:rPr lang="ru-RU" dirty="0" smtClean="0"/>
              <a:t>, но и при задействовании иных языков.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8729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Запомнить рекомендуется следующую информацию: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API – своеобразный набор правил, принципов, процедур и протоколов для создания контента (помогают «общаться» со службами из вне);</a:t>
            </a:r>
          </a:p>
          <a:p>
            <a:r>
              <a:rPr lang="ru-RU" dirty="0" smtClean="0"/>
              <a:t>алгоритмы – правила и инструкции, необходимые для решения тех или иных вопросов;</a:t>
            </a:r>
          </a:p>
          <a:p>
            <a:r>
              <a:rPr lang="ru-RU" dirty="0" smtClean="0"/>
              <a:t>символ – минимальная единица информации, равная одной буквенной записи;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752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объект – несколько связанных между собой переменных, констант, а также иных структур данных, способных быть выбранными и проходить совместную обработку;</a:t>
            </a:r>
          </a:p>
          <a:p>
            <a:pPr algn="just"/>
            <a:r>
              <a:rPr lang="ru-RU" dirty="0" smtClean="0"/>
              <a:t>класс – набор свойств объектов с общими «чертами» (шаблон, описывающий поведение тех или иных элементов в коде);</a:t>
            </a:r>
          </a:p>
          <a:p>
            <a:pPr algn="just"/>
            <a:r>
              <a:rPr lang="ru-RU" dirty="0" smtClean="0"/>
              <a:t>массив – список/группа схожих типов значений информации, подлежащая объединению в единое целое;</a:t>
            </a:r>
          </a:p>
          <a:p>
            <a:pPr algn="just"/>
            <a:r>
              <a:rPr lang="ru-RU" dirty="0" smtClean="0"/>
              <a:t>переменная – место хранилища информации;</a:t>
            </a:r>
          </a:p>
          <a:p>
            <a:pPr algn="just"/>
            <a:r>
              <a:rPr lang="ru-RU" dirty="0" smtClean="0"/>
              <a:t>оператор – элемент программного кода, способный манипулировать операндами;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2126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1761</Words>
  <Application>Microsoft Office PowerPoint</Application>
  <PresentationFormat>Широкоэкранный</PresentationFormat>
  <Paragraphs>114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Тема Office</vt:lpstr>
      <vt:lpstr>Java и базы данных </vt:lpstr>
      <vt:lpstr>Презентация PowerPoint</vt:lpstr>
      <vt:lpstr>Особенности Java в программировании </vt:lpstr>
      <vt:lpstr>Презентация PowerPoint</vt:lpstr>
      <vt:lpstr>Презентация PowerPoint</vt:lpstr>
      <vt:lpstr>Основные понятия – что пригодится программисту </vt:lpstr>
      <vt:lpstr>Презентация PowerPoint</vt:lpstr>
      <vt:lpstr>Запомнить рекомендуется следующую информацию:</vt:lpstr>
      <vt:lpstr>Презентация PowerPoint</vt:lpstr>
      <vt:lpstr>Презентация PowerPoint</vt:lpstr>
      <vt:lpstr>Презентация PowerPoint</vt:lpstr>
      <vt:lpstr>БД – определение </vt:lpstr>
      <vt:lpstr>Презентация PowerPoint</vt:lpstr>
      <vt:lpstr>Система управления </vt:lpstr>
      <vt:lpstr>Презентация PowerPoint</vt:lpstr>
      <vt:lpstr>Разновидности СУБД </vt:lpstr>
      <vt:lpstr>Сегодня Java предлагает следующую классификацию систем управления БД по методу организации хранения информации:</vt:lpstr>
      <vt:lpstr>Презентация PowerPoint</vt:lpstr>
      <vt:lpstr>Языки запросов </vt:lpstr>
      <vt:lpstr>Сегодня при написании программ чаще всего используются такие базы, как:</vt:lpstr>
      <vt:lpstr>Презентация PowerPoint</vt:lpstr>
      <vt:lpstr>Презентация PowerPoint</vt:lpstr>
      <vt:lpstr>Презентация PowerPoint</vt:lpstr>
      <vt:lpstr>JDBC – это… </vt:lpstr>
      <vt:lpstr>Принцип подключения – к БД и драйверам </vt:lpstr>
      <vt:lpstr>Презентация PowerPoint</vt:lpstr>
      <vt:lpstr>Презентация PowerPoint</vt:lpstr>
      <vt:lpstr>Принцип работы с БД </vt:lpstr>
      <vt:lpstr>Презентация PowerPoint</vt:lpstr>
      <vt:lpstr>Драйверы и URL для баз информации </vt:lpstr>
      <vt:lpstr>Активная работа через JDBC </vt:lpstr>
      <vt:lpstr>Выбор предоставляется из следующих интерфейсов:</vt:lpstr>
      <vt:lpstr>Интерфейс Statement </vt:lpstr>
      <vt:lpstr>Презентация PowerPoint</vt:lpstr>
      <vt:lpstr>Для того, чтобы работать с БД в Java, необходимо уметь хоть немного программировать на соответствующем языке.</vt:lpstr>
      <vt:lpstr>Презентация PowerPoint</vt:lpstr>
      <vt:lpstr>Интерфейс ResultSet </vt:lpstr>
      <vt:lpstr>Вот методы, с которыми работает ResultSet:</vt:lpstr>
      <vt:lpstr>Также есть public void close() throws SQLExceptions, который позволяет закрывать ResultSet вручную. А вот код-пример:</vt:lpstr>
      <vt:lpstr>Интерфейс PreparedStatement </vt:lpstr>
      <vt:lpstr>Перед выполнением посланного запроса значение каждого «?» устанавливается методами setXxx(). Вот пример применения интерфейса: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и базы данных </dc:title>
  <dc:creator>КузнецоваАА</dc:creator>
  <cp:lastModifiedBy>КузнецоваАА</cp:lastModifiedBy>
  <cp:revision>3</cp:revision>
  <dcterms:created xsi:type="dcterms:W3CDTF">2023-05-15T23:14:36Z</dcterms:created>
  <dcterms:modified xsi:type="dcterms:W3CDTF">2023-05-15T23:35:16Z</dcterms:modified>
</cp:coreProperties>
</file>