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88" r:id="rId49"/>
    <p:sldId id="289" r:id="rId50"/>
    <p:sldId id="290" r:id="rId51"/>
    <p:sldId id="291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9D1D2-076A-46ED-A774-A93BCCA8FD3F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88CD-01C5-46C8-957D-9DF456F59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63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288CD-01C5-46C8-957D-9DF456F5978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1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8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1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5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6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0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0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6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85EE-63A6-4E19-918A-3CCA197AD391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74E5-D511-47BC-A4AC-9048CC11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6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stengineer.ru/wp-content/uploads/2022/10/data_structures_tutorial_6-min.p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Структуры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7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Полустатические</a:t>
            </a:r>
            <a:r>
              <a:rPr lang="ru-RU" b="1" dirty="0"/>
              <a:t> структуры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Основная характеристика: изменяемый размер, но это изменение ограниченное, не превышающее какой-то лимит. Пример: </a:t>
            </a:r>
            <a:r>
              <a:rPr lang="ru-RU" i="1" dirty="0"/>
              <a:t>однонаправленный связный список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80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Линейные структуры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Данные упорядочены в последовательном порядке; как в </a:t>
            </a:r>
            <a:r>
              <a:rPr lang="ru-RU" i="1" dirty="0"/>
              <a:t>массивах, стеках, очередях, связных списках</a:t>
            </a:r>
            <a:r>
              <a:rPr lang="ru-RU" dirty="0"/>
              <a:t>. Каждый элемент “привязан” в последующему и предыдущему.</a:t>
            </a:r>
          </a:p>
        </p:txBody>
      </p:sp>
    </p:spTree>
    <p:extLst>
      <p:ext uri="{BB962C8B-B14F-4D97-AF65-F5344CB8AC3E}">
        <p14:creationId xmlns:p14="http://schemas.microsoft.com/office/powerpoint/2010/main" val="270565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Нелинейные структуры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Данные расположены как бы в “</a:t>
            </a:r>
            <a:r>
              <a:rPr lang="ru-RU" dirty="0" err="1"/>
              <a:t>рендомном</a:t>
            </a:r>
            <a:r>
              <a:rPr lang="ru-RU" dirty="0"/>
              <a:t>” порядке, то есть без последовательности (привязки). Элементы могут быть “привязаны” к одному или многим другим элементам. Нелинейные структуры это </a:t>
            </a:r>
            <a:r>
              <a:rPr lang="ru-RU" i="1" dirty="0"/>
              <a:t>деревья,</a:t>
            </a:r>
            <a:r>
              <a:rPr lang="ru-RU" dirty="0"/>
              <a:t> </a:t>
            </a:r>
            <a:r>
              <a:rPr lang="ru-RU" i="1" dirty="0"/>
              <a:t>графы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1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Связные и несвязные структуры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Связные (связанные) структуры данных состоят из записей (узлов, </a:t>
            </a:r>
            <a:r>
              <a:rPr lang="ru-RU" dirty="0" err="1"/>
              <a:t>нодов</a:t>
            </a:r>
            <a:r>
              <a:rPr lang="ru-RU" dirty="0"/>
              <a:t>), связанных между собой при помощи </a:t>
            </a:r>
            <a:r>
              <a:rPr lang="ru-RU" i="1" dirty="0"/>
              <a:t>указателей </a:t>
            </a:r>
            <a:r>
              <a:rPr lang="ru-RU" dirty="0"/>
              <a:t>(</a:t>
            </a:r>
            <a:r>
              <a:rPr lang="ru-RU" i="1" dirty="0"/>
              <a:t>коннекторов</a:t>
            </a:r>
            <a:r>
              <a:rPr lang="ru-RU" dirty="0"/>
              <a:t>, </a:t>
            </a:r>
            <a:r>
              <a:rPr lang="ru-RU" i="1" dirty="0"/>
              <a:t>ссылок</a:t>
            </a:r>
            <a:r>
              <a:rPr lang="ru-RU" dirty="0"/>
              <a:t>). </a:t>
            </a:r>
          </a:p>
          <a:p>
            <a:pPr algn="just"/>
            <a:r>
              <a:rPr lang="ru-RU" dirty="0"/>
              <a:t>Примеры связных структур: </a:t>
            </a:r>
            <a:r>
              <a:rPr lang="ru-RU" i="1" dirty="0"/>
              <a:t>связный список, дерево поиска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Примеры несвязных структур: </a:t>
            </a:r>
            <a:r>
              <a:rPr lang="ru-RU" i="1" dirty="0"/>
              <a:t>массивы, строки, стеки, векторы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07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Структуры данных — стандартные операции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6785"/>
            <a:ext cx="10515600" cy="5436524"/>
          </a:xfrm>
        </p:spPr>
        <p:txBody>
          <a:bodyPr/>
          <a:lstStyle/>
          <a:p>
            <a:r>
              <a:rPr lang="ru-RU" b="1" dirty="0"/>
              <a:t>Создание </a:t>
            </a:r>
            <a:r>
              <a:rPr lang="ru-RU" dirty="0"/>
              <a:t>структуры данных.</a:t>
            </a:r>
          </a:p>
          <a:p>
            <a:r>
              <a:rPr lang="ru-RU" b="1" dirty="0"/>
              <a:t>Вставка </a:t>
            </a:r>
            <a:r>
              <a:rPr lang="ru-RU" dirty="0"/>
              <a:t>данных в структуру. Существует три варианта вставки:</a:t>
            </a:r>
          </a:p>
          <a:p>
            <a:pPr lvl="1"/>
            <a:r>
              <a:rPr lang="ru-RU" dirty="0"/>
              <a:t>В начало</a:t>
            </a:r>
          </a:p>
          <a:p>
            <a:pPr lvl="1"/>
            <a:r>
              <a:rPr lang="ru-RU" dirty="0"/>
              <a:t>В конец</a:t>
            </a:r>
          </a:p>
          <a:p>
            <a:pPr lvl="1"/>
            <a:r>
              <a:rPr lang="ru-RU" dirty="0"/>
              <a:t>В нужное место</a:t>
            </a:r>
          </a:p>
          <a:p>
            <a:r>
              <a:rPr lang="ru-RU" b="1" dirty="0"/>
              <a:t>Обход </a:t>
            </a:r>
            <a:r>
              <a:rPr lang="ru-RU" dirty="0"/>
              <a:t>(</a:t>
            </a:r>
            <a:r>
              <a:rPr lang="ru-RU" i="1" dirty="0" err="1"/>
              <a:t>traversal</a:t>
            </a:r>
            <a:r>
              <a:rPr lang="ru-RU" dirty="0"/>
              <a:t>) каждого элемента как минимум один раз.</a:t>
            </a:r>
          </a:p>
          <a:p>
            <a:r>
              <a:rPr lang="ru-RU" b="1" dirty="0"/>
              <a:t>Поиск </a:t>
            </a:r>
            <a:r>
              <a:rPr lang="ru-RU" dirty="0"/>
              <a:t>элемента среди других. Варианты поиска:</a:t>
            </a:r>
          </a:p>
          <a:p>
            <a:pPr lvl="1"/>
            <a:r>
              <a:rPr lang="ru-RU" i="1" dirty="0"/>
              <a:t>Линейный </a:t>
            </a:r>
            <a:r>
              <a:rPr lang="ru-RU" dirty="0"/>
              <a:t>(последовательный) поиск; простой</a:t>
            </a:r>
          </a:p>
          <a:p>
            <a:pPr lvl="1"/>
            <a:r>
              <a:rPr lang="ru-RU" i="1" dirty="0"/>
              <a:t>Бинарный </a:t>
            </a:r>
            <a:r>
              <a:rPr lang="ru-RU" dirty="0"/>
              <a:t>(двоичный, </a:t>
            </a:r>
            <a:r>
              <a:rPr lang="ru-RU" dirty="0" err="1"/>
              <a:t>полуинтервальный</a:t>
            </a:r>
            <a:r>
              <a:rPr lang="ru-RU" dirty="0"/>
              <a:t>, логарифмический) поиск; он сложнее логически, но быстрее (производительнее)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33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6068291"/>
          </a:xfrm>
        </p:spPr>
        <p:txBody>
          <a:bodyPr>
            <a:normAutofit/>
          </a:bodyPr>
          <a:lstStyle/>
          <a:p>
            <a:r>
              <a:rPr lang="ru-RU" b="1" dirty="0"/>
              <a:t>Сортировка</a:t>
            </a:r>
            <a:r>
              <a:rPr lang="ru-RU" dirty="0"/>
              <a:t>, то есть упорядочивание элементов, выстраивание их в нужном порядке.</a:t>
            </a:r>
          </a:p>
          <a:p>
            <a:pPr lvl="1"/>
            <a:r>
              <a:rPr lang="ru-RU" dirty="0"/>
              <a:t>Сортировка пузырьком (</a:t>
            </a:r>
            <a:r>
              <a:rPr lang="ru-RU" i="1" dirty="0"/>
              <a:t>пузырьковая сортировка</a:t>
            </a:r>
            <a:r>
              <a:rPr lang="ru-RU" dirty="0"/>
              <a:t>)</a:t>
            </a:r>
          </a:p>
          <a:p>
            <a:pPr lvl="1"/>
            <a:r>
              <a:rPr lang="ru-RU" i="1" dirty="0"/>
              <a:t>Сортировка выбором</a:t>
            </a:r>
            <a:endParaRPr lang="ru-RU" dirty="0"/>
          </a:p>
          <a:p>
            <a:pPr lvl="1"/>
            <a:r>
              <a:rPr lang="ru-RU" i="1" dirty="0"/>
              <a:t>Быстрая </a:t>
            </a:r>
            <a:r>
              <a:rPr lang="ru-RU" dirty="0"/>
              <a:t>(</a:t>
            </a:r>
            <a:r>
              <a:rPr lang="ru-RU" i="1" dirty="0"/>
              <a:t>сортировка Хоара</a:t>
            </a:r>
            <a:r>
              <a:rPr lang="ru-RU" dirty="0"/>
              <a:t>)</a:t>
            </a:r>
          </a:p>
          <a:p>
            <a:pPr lvl="1"/>
            <a:r>
              <a:rPr lang="ru-RU" i="1" dirty="0"/>
              <a:t>Сортировка слиянием</a:t>
            </a:r>
            <a:endParaRPr lang="ru-RU" dirty="0"/>
          </a:p>
          <a:p>
            <a:pPr lvl="1"/>
            <a:r>
              <a:rPr lang="ru-RU" i="1" dirty="0"/>
              <a:t>Сортировка кучей</a:t>
            </a:r>
            <a:r>
              <a:rPr lang="ru-RU" dirty="0"/>
              <a:t> (</a:t>
            </a:r>
            <a:r>
              <a:rPr lang="ru-RU" i="1" dirty="0"/>
              <a:t>пирамидальная</a:t>
            </a:r>
            <a:r>
              <a:rPr lang="ru-RU" dirty="0"/>
              <a:t>)</a:t>
            </a:r>
          </a:p>
          <a:p>
            <a:r>
              <a:rPr lang="ru-RU" b="1" dirty="0"/>
              <a:t>Слияние</a:t>
            </a:r>
            <a:r>
              <a:rPr lang="ru-RU" dirty="0"/>
              <a:t>, то есть объединение элементов из двух сортированных структур</a:t>
            </a:r>
          </a:p>
          <a:p>
            <a:r>
              <a:rPr lang="ru-RU" b="1" dirty="0"/>
              <a:t>Обновление</a:t>
            </a:r>
            <a:r>
              <a:rPr lang="ru-RU" dirty="0"/>
              <a:t>, то есть замена значения элемента в структуре новым значением</a:t>
            </a:r>
          </a:p>
          <a:p>
            <a:r>
              <a:rPr lang="ru-RU" b="1" dirty="0"/>
              <a:t>Удаление </a:t>
            </a:r>
            <a:r>
              <a:rPr lang="ru-RU" dirty="0"/>
              <a:t>элемента из структуры; как и создание, удаление может быть из начала, конца, или из нужного места.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82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Применение структур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538664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Сохранение новых данных в структуру данных (базу данных, чаще всего)</a:t>
            </a:r>
          </a:p>
          <a:p>
            <a:r>
              <a:rPr lang="ru-RU" dirty="0"/>
              <a:t>Управление системными ресурсами: выделение памяти, манипуляции с файлами и папками, формирование очередей задач</a:t>
            </a:r>
          </a:p>
          <a:p>
            <a:r>
              <a:rPr lang="ru-RU" dirty="0"/>
              <a:t>Обмен данными по сети (например, через TCP-IP)</a:t>
            </a:r>
          </a:p>
          <a:p>
            <a:r>
              <a:rPr lang="ru-RU" dirty="0"/>
              <a:t>Упорядочивание (организация) данных и их сортировка </a:t>
            </a:r>
          </a:p>
          <a:p>
            <a:r>
              <a:rPr lang="ru-RU" dirty="0"/>
              <a:t>Индексация элементов в базе данных (присвоение условных номеров в нужном порядке)</a:t>
            </a:r>
          </a:p>
          <a:p>
            <a:r>
              <a:rPr lang="ru-RU" dirty="0"/>
              <a:t>Поиск нужных данных — самым быстрым и эффективным способом</a:t>
            </a:r>
          </a:p>
          <a:p>
            <a:r>
              <a:rPr lang="ru-RU" dirty="0"/>
              <a:t>Масштабирование (расширение или уменьшение) крупных объемов данных в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Data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47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выбрать структуру данных — подходящую для моей задачи в QA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Проанализировать задачу, учитывая:</a:t>
            </a:r>
          </a:p>
          <a:p>
            <a:r>
              <a:rPr lang="ru-RU" dirty="0"/>
              <a:t>Какие операции поддерживаются в структуре данных</a:t>
            </a:r>
          </a:p>
          <a:p>
            <a:r>
              <a:rPr lang="ru-RU" dirty="0"/>
              <a:t>Вычислительная сложность. Сколько времени требуется на операции, сколько памяти выделяется? Опытный программист/</a:t>
            </a:r>
            <a:r>
              <a:rPr lang="ru-RU" dirty="0" err="1"/>
              <a:t>тестировщик</a:t>
            </a:r>
            <a:r>
              <a:rPr lang="ru-RU" dirty="0"/>
              <a:t> “на лету” оценивает это, учитывая все нюансы, соблюдая баланс краткости и эффективности.</a:t>
            </a:r>
          </a:p>
          <a:p>
            <a:r>
              <a:rPr lang="ru-RU" dirty="0"/>
              <a:t>Элегантность решения (да!)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64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Структуры данных в языках программирования: блиц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[имеются в виду встроенные (</a:t>
            </a:r>
            <a:r>
              <a:rPr lang="ru-RU" i="1" dirty="0" err="1"/>
              <a:t>inbuilt</a:t>
            </a:r>
            <a:r>
              <a:rPr lang="ru-RU" i="1" dirty="0"/>
              <a:t>), они же — наиболее часто применяемые, по крайней мере </a:t>
            </a:r>
            <a:r>
              <a:rPr lang="ru-RU" i="1" dirty="0" err="1"/>
              <a:t>джуниором</a:t>
            </a:r>
            <a:r>
              <a:rPr lang="ru-RU" i="1" dirty="0"/>
              <a:t> QA]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7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Структуры данных в </a:t>
            </a:r>
            <a:r>
              <a:rPr lang="en-US" b="1" dirty="0"/>
              <a:t>Java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ArrayList</a:t>
            </a:r>
            <a:endParaRPr lang="en-US" dirty="0"/>
          </a:p>
          <a:p>
            <a:r>
              <a:rPr lang="en-US" i="1" dirty="0" err="1"/>
              <a:t>LinkedList</a:t>
            </a:r>
            <a:endParaRPr lang="en-US" dirty="0"/>
          </a:p>
          <a:p>
            <a:r>
              <a:rPr lang="en-US" i="1" dirty="0" err="1"/>
              <a:t>HashMap</a:t>
            </a:r>
            <a:endParaRPr lang="en-US" dirty="0"/>
          </a:p>
          <a:p>
            <a:r>
              <a:rPr lang="en-US" i="1" dirty="0"/>
              <a:t>Set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91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Чтобы понять, что такое структуры данных, сначала уточним, что такое данные: это информация, определенным образом оптимизированная (приспособленная, упорядоченная, организованная) для эффективной обработки и дальнейшей передачи.</a:t>
            </a:r>
          </a:p>
          <a:p>
            <a:pPr algn="just"/>
            <a:r>
              <a:rPr lang="ru-RU" dirty="0"/>
              <a:t>Структуры данных — это хранилища данных, упорядоченные особым образом и в определенном формате, что позволяет разработчику (и </a:t>
            </a:r>
            <a:r>
              <a:rPr lang="ru-RU" dirty="0" err="1"/>
              <a:t>тестировщику</a:t>
            </a:r>
            <a:r>
              <a:rPr lang="ru-RU" dirty="0"/>
              <a:t>!) эффективно обрабатывать, хранить, и передавать данные.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90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Структуры данных в </a:t>
            </a:r>
            <a:r>
              <a:rPr lang="en-US" b="1" dirty="0"/>
              <a:t>Python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существует 4 встроенных структуры данных: </a:t>
            </a:r>
          </a:p>
          <a:p>
            <a:r>
              <a:rPr lang="ru-RU" b="1" dirty="0"/>
              <a:t>списки 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</a:t>
            </a:r>
          </a:p>
          <a:p>
            <a:r>
              <a:rPr lang="ru-RU" b="1" dirty="0"/>
              <a:t>словари </a:t>
            </a:r>
            <a:r>
              <a:rPr lang="ru-RU" dirty="0"/>
              <a:t>(</a:t>
            </a:r>
            <a:r>
              <a:rPr lang="ru-RU" dirty="0" err="1"/>
              <a:t>Dictionary</a:t>
            </a:r>
            <a:r>
              <a:rPr lang="ru-RU" dirty="0"/>
              <a:t>)</a:t>
            </a:r>
          </a:p>
          <a:p>
            <a:r>
              <a:rPr lang="ru-RU" b="1" dirty="0"/>
              <a:t>кортежи </a:t>
            </a:r>
            <a:r>
              <a:rPr lang="ru-RU" dirty="0"/>
              <a:t>(или </a:t>
            </a:r>
            <a:r>
              <a:rPr lang="ru-RU" dirty="0" err="1"/>
              <a:t>тюплы</a:t>
            </a:r>
            <a:r>
              <a:rPr lang="ru-RU" dirty="0"/>
              <a:t>, </a:t>
            </a:r>
            <a:r>
              <a:rPr lang="ru-RU" dirty="0" err="1"/>
              <a:t>Tuple</a:t>
            </a:r>
            <a:r>
              <a:rPr lang="ru-RU" dirty="0"/>
              <a:t>)</a:t>
            </a:r>
          </a:p>
          <a:p>
            <a:r>
              <a:rPr lang="ru-RU" dirty="0"/>
              <a:t>и </a:t>
            </a:r>
            <a:r>
              <a:rPr lang="ru-RU" b="1" dirty="0"/>
              <a:t>множества </a:t>
            </a:r>
            <a:r>
              <a:rPr lang="ru-RU" dirty="0"/>
              <a:t>(или наборы, сеты, </a:t>
            </a:r>
            <a:r>
              <a:rPr lang="ru-RU" dirty="0" err="1"/>
              <a:t>Set</a:t>
            </a:r>
            <a:r>
              <a:rPr lang="ru-RU" dirty="0"/>
              <a:t>).</a:t>
            </a:r>
          </a:p>
          <a:p>
            <a:r>
              <a:rPr lang="ru-RU" dirty="0"/>
              <a:t>Для </a:t>
            </a:r>
            <a:r>
              <a:rPr lang="ru-RU" dirty="0" err="1"/>
              <a:t>Junior</a:t>
            </a:r>
            <a:r>
              <a:rPr lang="ru-RU" dirty="0"/>
              <a:t> QA с </a:t>
            </a:r>
            <a:r>
              <a:rPr lang="ru-RU" dirty="0" err="1"/>
              <a:t>Python</a:t>
            </a:r>
            <a:r>
              <a:rPr lang="ru-RU" dirty="0"/>
              <a:t> этих структур может быть достаточно, так как операции с этими структурами составляют примерно 80%  “от общей массы”.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76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Структуры данных в </a:t>
            </a:r>
            <a:r>
              <a:rPr lang="en-US" b="1" dirty="0"/>
              <a:t>JavaScript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94" y="1370315"/>
            <a:ext cx="5845839" cy="53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Продвинутые структуры данных: деревья и графы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Дерево</a:t>
            </a:r>
          </a:p>
          <a:p>
            <a:pPr marL="0" indent="0">
              <a:buNone/>
            </a:pPr>
            <a:r>
              <a:rPr lang="ru-RU" dirty="0"/>
              <a:t>Нелинейная структура данных, состоящая из </a:t>
            </a:r>
            <a:r>
              <a:rPr lang="ru-RU" i="1" dirty="0"/>
              <a:t>узлов </a:t>
            </a:r>
            <a:r>
              <a:rPr lang="ru-RU" dirty="0"/>
              <a:t>(</a:t>
            </a:r>
            <a:r>
              <a:rPr lang="ru-RU" i="1" dirty="0" err="1"/>
              <a:t>нодов</a:t>
            </a:r>
            <a:r>
              <a:rPr lang="ru-RU" dirty="0"/>
              <a:t>, </a:t>
            </a:r>
            <a:r>
              <a:rPr lang="ru-RU" i="1" dirty="0"/>
              <a:t>вершин</a:t>
            </a:r>
            <a:r>
              <a:rPr lang="ru-RU" dirty="0"/>
              <a:t>), соединенных </a:t>
            </a:r>
            <a:r>
              <a:rPr lang="ru-RU" i="1" dirty="0"/>
              <a:t>ребрами </a:t>
            </a:r>
            <a:r>
              <a:rPr lang="ru-RU" dirty="0"/>
              <a:t>(</a:t>
            </a:r>
            <a:r>
              <a:rPr lang="ru-RU" i="1" dirty="0" err="1"/>
              <a:t>edges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6" y="3432896"/>
            <a:ext cx="4381500" cy="24860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7185" y="3660245"/>
            <a:ext cx="64285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smtClean="0">
                <a:solidFill>
                  <a:srgbClr val="444444"/>
                </a:solidFill>
                <a:effectLst/>
                <a:latin typeface="Montserrat"/>
              </a:rPr>
              <a:t>Более простые структуры данных, перечисленные выше, типа массива, связного списка, стека или очереди, являются </a:t>
            </a:r>
            <a:r>
              <a:rPr lang="ru-RU" sz="2000" b="0" i="1" dirty="0" smtClean="0">
                <a:solidFill>
                  <a:srgbClr val="444444"/>
                </a:solidFill>
                <a:effectLst/>
                <a:latin typeface="Montserrat"/>
              </a:rPr>
              <a:t>линейными</a:t>
            </a:r>
            <a:r>
              <a:rPr lang="ru-RU" sz="2000" b="0" i="0" dirty="0" smtClean="0">
                <a:solidFill>
                  <a:srgbClr val="444444"/>
                </a:solidFill>
                <a:effectLst/>
                <a:latin typeface="Montserrat"/>
              </a:rPr>
              <a:t>, то есть хранят данные в </a:t>
            </a:r>
            <a:r>
              <a:rPr lang="ru-RU" sz="2000" b="0" i="1" dirty="0" smtClean="0">
                <a:solidFill>
                  <a:srgbClr val="444444"/>
                </a:solidFill>
                <a:effectLst/>
                <a:latin typeface="Montserrat"/>
              </a:rPr>
              <a:t>линейном</a:t>
            </a:r>
            <a:r>
              <a:rPr lang="ru-RU" sz="2000" b="0" i="0" dirty="0" smtClean="0">
                <a:solidFill>
                  <a:srgbClr val="444444"/>
                </a:solidFill>
                <a:effectLst/>
                <a:latin typeface="Montserrat"/>
              </a:rPr>
              <a:t>, “</a:t>
            </a:r>
            <a:r>
              <a:rPr lang="ru-RU" sz="2000" b="0" i="1" dirty="0" smtClean="0">
                <a:solidFill>
                  <a:srgbClr val="444444"/>
                </a:solidFill>
                <a:effectLst/>
                <a:latin typeface="Montserrat"/>
              </a:rPr>
              <a:t>последовательном” </a:t>
            </a:r>
            <a:r>
              <a:rPr lang="ru-RU" sz="2000" b="0" i="0" dirty="0" smtClean="0">
                <a:solidFill>
                  <a:srgbClr val="444444"/>
                </a:solidFill>
                <a:effectLst/>
                <a:latin typeface="Montserrat"/>
              </a:rPr>
              <a:t>порядке. Это не всегда удобно; чтобы быстрее </a:t>
            </a:r>
            <a:r>
              <a:rPr lang="ru-RU" sz="2000" b="0" i="1" dirty="0" smtClean="0">
                <a:solidFill>
                  <a:srgbClr val="444444"/>
                </a:solidFill>
                <a:effectLst/>
                <a:latin typeface="Montserrat"/>
              </a:rPr>
              <a:t>опрашивать </a:t>
            </a:r>
            <a:r>
              <a:rPr lang="ru-RU" sz="2000" b="0" i="0" dirty="0" smtClean="0">
                <a:solidFill>
                  <a:srgbClr val="444444"/>
                </a:solidFill>
                <a:effectLst/>
                <a:latin typeface="Montserrat"/>
              </a:rPr>
              <a:t>данные и изменять их, изобрели деревья — </a:t>
            </a:r>
            <a:r>
              <a:rPr lang="ru-RU" sz="2000" b="0" i="1" dirty="0" smtClean="0">
                <a:solidFill>
                  <a:srgbClr val="444444"/>
                </a:solidFill>
                <a:effectLst/>
                <a:latin typeface="Montserrat"/>
              </a:rPr>
              <a:t>нелинейные </a:t>
            </a:r>
            <a:r>
              <a:rPr lang="ru-RU" sz="2000" b="0" i="0" dirty="0" smtClean="0">
                <a:solidFill>
                  <a:srgbClr val="444444"/>
                </a:solidFill>
                <a:effectLst/>
                <a:latin typeface="Montserrat"/>
              </a:rPr>
              <a:t>структуры специфического вида.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453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Дерево является </a:t>
            </a:r>
            <a:r>
              <a:rPr lang="ru-RU" i="1" dirty="0"/>
              <a:t>иерархической </a:t>
            </a:r>
            <a:r>
              <a:rPr lang="ru-RU" dirty="0"/>
              <a:t>структурой данных. Пример иерархической структуры в ИТ: DOM-дерево HTML-документа, представляющее ее </a:t>
            </a:r>
            <a:r>
              <a:rPr lang="ru-RU" i="1" dirty="0"/>
              <a:t>объектную модель</a:t>
            </a:r>
            <a:r>
              <a:rPr lang="ru-RU" dirty="0"/>
              <a:t>. Пример иерархической структуры в жизни — генеалогическое дерево.</a:t>
            </a:r>
          </a:p>
        </p:txBody>
      </p:sp>
    </p:spTree>
    <p:extLst>
      <p:ext uri="{BB962C8B-B14F-4D97-AF65-F5344CB8AC3E}">
        <p14:creationId xmlns:p14="http://schemas.microsoft.com/office/powerpoint/2010/main" val="25308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48" y="788511"/>
            <a:ext cx="10515600" cy="5891889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Узел (</a:t>
            </a:r>
            <a:r>
              <a:rPr lang="ru-RU" b="1" dirty="0" err="1"/>
              <a:t>нод</a:t>
            </a:r>
            <a:r>
              <a:rPr lang="ru-RU" b="1" dirty="0"/>
              <a:t>) — </a:t>
            </a:r>
            <a:r>
              <a:rPr lang="ru-RU" dirty="0"/>
              <a:t>одна из “вершин” в древовидной структуре, здесь содержится ключ (значение), и указатель на нижестоящий, или </a:t>
            </a:r>
            <a:r>
              <a:rPr lang="ru-RU" i="1" dirty="0"/>
              <a:t>дочерний </a:t>
            </a:r>
            <a:r>
              <a:rPr lang="ru-RU" dirty="0"/>
              <a:t>узел (также </a:t>
            </a:r>
            <a:r>
              <a:rPr lang="ru-RU" i="1" dirty="0"/>
              <a:t>потомок</a:t>
            </a:r>
            <a:r>
              <a:rPr lang="ru-RU" dirty="0"/>
              <a:t>)</a:t>
            </a:r>
            <a:r>
              <a:rPr lang="ru-RU" i="1" dirty="0"/>
              <a:t>; </a:t>
            </a:r>
            <a:r>
              <a:rPr lang="ru-RU" dirty="0"/>
              <a:t>соответственно главный узел</a:t>
            </a:r>
            <a:r>
              <a:rPr lang="ru-RU" i="1" dirty="0"/>
              <a:t> </a:t>
            </a:r>
            <a:r>
              <a:rPr lang="ru-RU" dirty="0"/>
              <a:t>называется </a:t>
            </a:r>
            <a:r>
              <a:rPr lang="ru-RU" i="1" dirty="0"/>
              <a:t>родительским</a:t>
            </a:r>
            <a:r>
              <a:rPr lang="ru-RU" dirty="0"/>
              <a:t> по отношению к дочернему (</a:t>
            </a:r>
            <a:r>
              <a:rPr lang="ru-RU" i="1" dirty="0"/>
              <a:t>родитель</a:t>
            </a:r>
            <a:r>
              <a:rPr lang="ru-RU" dirty="0"/>
              <a:t>). </a:t>
            </a:r>
            <a:endParaRPr lang="ru-RU" dirty="0" smtClean="0"/>
          </a:p>
          <a:p>
            <a:r>
              <a:rPr lang="ru-RU" b="1" dirty="0"/>
              <a:t>Ребра —</a:t>
            </a:r>
            <a:r>
              <a:rPr lang="ru-RU" dirty="0"/>
              <a:t> связные линии, соединяющие узлы.</a:t>
            </a:r>
          </a:p>
          <a:p>
            <a:r>
              <a:rPr lang="ru-RU" b="1" dirty="0"/>
              <a:t>Корень — </a:t>
            </a:r>
            <a:r>
              <a:rPr lang="ru-RU" dirty="0"/>
              <a:t>первый узел в дереве</a:t>
            </a:r>
            <a:r>
              <a:rPr lang="ru-RU" dirty="0" smtClean="0"/>
              <a:t>:</a:t>
            </a:r>
          </a:p>
          <a:p>
            <a:r>
              <a:rPr lang="ru-RU" b="1" dirty="0"/>
              <a:t>Листья </a:t>
            </a:r>
            <a:r>
              <a:rPr lang="ru-RU" dirty="0"/>
              <a:t>— последние узлы в дереве (</a:t>
            </a:r>
            <a:r>
              <a:rPr lang="ru-RU" i="1" dirty="0"/>
              <a:t>терминальные</a:t>
            </a:r>
            <a:r>
              <a:rPr lang="ru-RU" dirty="0"/>
              <a:t>), то есть они не имеют дочерних узлов. Все другие узлы называются </a:t>
            </a:r>
            <a:r>
              <a:rPr lang="ru-RU" i="1" dirty="0"/>
              <a:t>внутренними</a:t>
            </a:r>
            <a:r>
              <a:rPr lang="ru-RU" dirty="0" smtClean="0"/>
              <a:t>.</a:t>
            </a:r>
          </a:p>
          <a:p>
            <a:r>
              <a:rPr lang="ru-RU" b="1" dirty="0"/>
              <a:t>Высота дерева</a:t>
            </a:r>
            <a:r>
              <a:rPr lang="ru-RU" dirty="0"/>
              <a:t> — длина самого продолжительного пути к листу.</a:t>
            </a:r>
          </a:p>
          <a:p>
            <a:r>
              <a:rPr lang="ru-RU" b="1" dirty="0"/>
              <a:t>Глубина узла</a:t>
            </a:r>
            <a:r>
              <a:rPr lang="ru-RU" dirty="0"/>
              <a:t> — длина пути к его корню.</a:t>
            </a:r>
          </a:p>
          <a:p>
            <a:endParaRPr lang="ru-RU" dirty="0" smtClean="0"/>
          </a:p>
          <a:p>
            <a:endParaRPr lang="ru-RU" dirty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807" y="3599300"/>
            <a:ext cx="3381895" cy="30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рисунке ниже показаны высота (h) и глубина (d) каждого узла: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065" y="4153189"/>
            <a:ext cx="10515600" cy="4351338"/>
          </a:xfrm>
        </p:spPr>
        <p:txBody>
          <a:bodyPr/>
          <a:lstStyle/>
          <a:p>
            <a:r>
              <a:rPr lang="ru-RU" b="1" dirty="0"/>
              <a:t>Лес</a:t>
            </a:r>
            <a:r>
              <a:rPr lang="ru-RU" dirty="0"/>
              <a:t> — совокупность не соединенных деревьев: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26" y="1272252"/>
            <a:ext cx="4597933" cy="28278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52" y="4839032"/>
            <a:ext cx="5909510" cy="17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6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Наиболее распространённые типы деревьев: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7108"/>
            <a:ext cx="10515600" cy="5630891"/>
          </a:xfrm>
        </p:spPr>
        <p:txBody>
          <a:bodyPr>
            <a:normAutofit/>
          </a:bodyPr>
          <a:lstStyle/>
          <a:p>
            <a:r>
              <a:rPr lang="ru-RU" dirty="0"/>
              <a:t>Бинарное дерево</a:t>
            </a:r>
          </a:p>
          <a:p>
            <a:r>
              <a:rPr lang="ru-RU" dirty="0"/>
              <a:t>Бинарное дерево поиска</a:t>
            </a:r>
          </a:p>
          <a:p>
            <a:r>
              <a:rPr lang="ru-RU" dirty="0"/>
              <a:t>AVL-дерево</a:t>
            </a:r>
          </a:p>
          <a:p>
            <a:r>
              <a:rPr lang="ru-RU" dirty="0"/>
              <a:t>B-дерево</a:t>
            </a:r>
          </a:p>
          <a:p>
            <a:r>
              <a:rPr lang="ru-RU" dirty="0"/>
              <a:t>T-дерев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385363"/>
            <a:ext cx="5372100" cy="18859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01833" y="433232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2400" dirty="0" smtClean="0"/>
          </a:p>
          <a:p>
            <a:r>
              <a:rPr lang="ru-RU" sz="2400" dirty="0" smtClean="0"/>
              <a:t>Часто применяется </a:t>
            </a:r>
            <a:r>
              <a:rPr lang="ru-RU" sz="2400" b="1" dirty="0" smtClean="0"/>
              <a:t>Бинарное дерево </a:t>
            </a:r>
            <a:r>
              <a:rPr lang="ru-RU" sz="2400" dirty="0" smtClean="0"/>
              <a:t>(двоичное) — в котором каждый </a:t>
            </a:r>
            <a:r>
              <a:rPr lang="ru-RU" sz="2400" i="1" dirty="0" smtClean="0"/>
              <a:t>узел</a:t>
            </a:r>
            <a:r>
              <a:rPr lang="ru-RU" sz="2400" dirty="0" smtClean="0"/>
              <a:t> имеет не более 2 </a:t>
            </a:r>
            <a:r>
              <a:rPr lang="ru-RU" sz="2400" i="1" dirty="0" smtClean="0"/>
              <a:t>потомков</a:t>
            </a:r>
            <a:r>
              <a:rPr lang="ru-RU" sz="2400" dirty="0" smtClean="0"/>
              <a:t>, </a:t>
            </a:r>
            <a:r>
              <a:rPr lang="ru-RU" sz="2400" i="1" dirty="0" smtClean="0"/>
              <a:t>левого</a:t>
            </a:r>
            <a:r>
              <a:rPr lang="ru-RU" sz="2400" dirty="0" smtClean="0"/>
              <a:t> и </a:t>
            </a:r>
            <a:r>
              <a:rPr lang="ru-RU" sz="2400" i="1" dirty="0" smtClean="0"/>
              <a:t>правого</a:t>
            </a:r>
            <a:r>
              <a:rPr lang="ru-RU" sz="2400" dirty="0" smtClean="0"/>
              <a:t>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71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Обход дерева</a:t>
            </a:r>
            <a:r>
              <a:rPr lang="ru-RU" dirty="0"/>
              <a:t> — алгоритм получения доступа к нужному узлу, путем «обхода» (</a:t>
            </a:r>
            <a:r>
              <a:rPr lang="ru-RU" i="1" dirty="0" err="1"/>
              <a:t>traversal</a:t>
            </a:r>
            <a:r>
              <a:rPr lang="ru-RU" dirty="0"/>
              <a:t>) всех его узлов, по одному разу.</a:t>
            </a:r>
          </a:p>
          <a:p>
            <a:r>
              <a:rPr lang="ru-RU" dirty="0"/>
              <a:t>Существует </a:t>
            </a:r>
            <a:r>
              <a:rPr lang="ru-RU" i="1" dirty="0"/>
              <a:t>поиск в глубину</a:t>
            </a:r>
            <a:r>
              <a:rPr lang="ru-RU" dirty="0"/>
              <a:t> (алгоритм «идёт вглубь дерева до упора») и </a:t>
            </a:r>
            <a:r>
              <a:rPr lang="ru-RU" i="1" dirty="0"/>
              <a:t>поиск по ширине</a:t>
            </a:r>
            <a:r>
              <a:rPr lang="ru-RU" dirty="0"/>
              <a:t> (последовательный просмотр по «уровням» дерева). </a:t>
            </a:r>
          </a:p>
          <a:p>
            <a:r>
              <a:rPr lang="ru-RU" i="1" dirty="0"/>
              <a:t>Поиск в глубину</a:t>
            </a:r>
            <a:r>
              <a:rPr lang="ru-RU" dirty="0"/>
              <a:t> имеет три основных способа: центрированный, прямой, обратный (</a:t>
            </a:r>
            <a:r>
              <a:rPr lang="ru-RU" i="1" dirty="0" err="1"/>
              <a:t>inorder</a:t>
            </a:r>
            <a:r>
              <a:rPr lang="ru-RU" dirty="0"/>
              <a:t>, </a:t>
            </a:r>
            <a:r>
              <a:rPr lang="ru-RU" i="1" dirty="0" err="1"/>
              <a:t>preorder</a:t>
            </a:r>
            <a:r>
              <a:rPr lang="ru-RU" dirty="0"/>
              <a:t>, </a:t>
            </a:r>
            <a:r>
              <a:rPr lang="ru-RU" i="1" dirty="0" err="1"/>
              <a:t>postorder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839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Применение деревьев: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Бинарные деревья поиска</a:t>
            </a:r>
            <a:r>
              <a:rPr lang="ru-RU" dirty="0"/>
              <a:t> (BST) — для очень быстрой проверки, есть ли элемент (в базе)</a:t>
            </a:r>
          </a:p>
          <a:p>
            <a:r>
              <a:rPr lang="ru-RU" dirty="0"/>
              <a:t>Специфический тип дерева, называемый </a:t>
            </a:r>
            <a:r>
              <a:rPr lang="ru-RU" i="1" dirty="0" err="1"/>
              <a:t>trie</a:t>
            </a:r>
            <a:r>
              <a:rPr lang="ru-RU" i="1" dirty="0"/>
              <a:t> </a:t>
            </a:r>
            <a:r>
              <a:rPr lang="ru-RU" dirty="0"/>
              <a:t>(префиксное дерево), в современных моделях роутеров для хранения данных</a:t>
            </a:r>
          </a:p>
          <a:p>
            <a:r>
              <a:rPr lang="ru-RU" dirty="0"/>
              <a:t>B (дерево поиска) и T (</a:t>
            </a:r>
            <a:r>
              <a:rPr lang="ru-RU" dirty="0" err="1"/>
              <a:t>trie</a:t>
            </a:r>
            <a:r>
              <a:rPr lang="ru-RU" dirty="0"/>
              <a:t>) типы деревьев — в крупных базах данных</a:t>
            </a:r>
          </a:p>
          <a:p>
            <a:r>
              <a:rPr lang="ru-RU" dirty="0"/>
              <a:t>В компиляторах языков программирования, для проверки синтаксиса написанного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53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ru-RU" dirty="0" smtClean="0"/>
              <a:t>Граф </a:t>
            </a:r>
            <a:r>
              <a:rPr lang="ru-RU" dirty="0"/>
              <a:t>— совокупность узлов (проще говоря, “контейнеров с данными”), соединенных с другими узлами в нужном порядке.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658" y="2460568"/>
            <a:ext cx="5107994" cy="167934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675" y="43385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0" i="0" dirty="0" smtClean="0">
                <a:solidFill>
                  <a:srgbClr val="444444"/>
                </a:solidFill>
                <a:effectLst/>
                <a:latin typeface="Montserrat"/>
              </a:rPr>
              <a:t>Граф математически описывается как структура вида</a:t>
            </a:r>
            <a:r>
              <a:rPr lang="ru-RU" sz="2400" b="0" i="1" dirty="0" smtClean="0">
                <a:solidFill>
                  <a:srgbClr val="444444"/>
                </a:solidFill>
                <a:effectLst/>
                <a:latin typeface="Montserrat"/>
              </a:rPr>
              <a:t> G (V, E)</a:t>
            </a:r>
            <a:r>
              <a:rPr lang="ru-RU" sz="2400" b="0" i="0" dirty="0" smtClean="0">
                <a:solidFill>
                  <a:srgbClr val="444444"/>
                </a:solidFill>
                <a:effectLst/>
                <a:latin typeface="Montserrat"/>
              </a:rPr>
              <a:t>, где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0" i="0" dirty="0" smtClean="0">
                <a:solidFill>
                  <a:srgbClr val="444444"/>
                </a:solidFill>
                <a:effectLst/>
                <a:latin typeface="Montserrat"/>
              </a:rPr>
              <a:t>V — совокупность (коллекция) вершин (англ. </a:t>
            </a:r>
            <a:r>
              <a:rPr lang="ru-RU" sz="2400" b="0" i="1" dirty="0" err="1" smtClean="0">
                <a:solidFill>
                  <a:srgbClr val="444444"/>
                </a:solidFill>
                <a:effectLst/>
                <a:latin typeface="Montserrat"/>
              </a:rPr>
              <a:t>vertices</a:t>
            </a:r>
            <a:r>
              <a:rPr lang="ru-RU" sz="2400" b="0" i="0" dirty="0" smtClean="0">
                <a:solidFill>
                  <a:srgbClr val="444444"/>
                </a:solidFill>
                <a:effectLst/>
                <a:latin typeface="Montserra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0" i="0" dirty="0" smtClean="0">
                <a:solidFill>
                  <a:srgbClr val="444444"/>
                </a:solidFill>
                <a:effectLst/>
                <a:latin typeface="Montserrat"/>
              </a:rPr>
              <a:t>E — коллекция ребер, представляемых как упорядоченные пары вершин (</a:t>
            </a:r>
            <a:r>
              <a:rPr lang="ru-RU" sz="2400" b="0" i="0" dirty="0" err="1" smtClean="0">
                <a:solidFill>
                  <a:srgbClr val="444444"/>
                </a:solidFill>
                <a:effectLst/>
                <a:latin typeface="Montserrat"/>
              </a:rPr>
              <a:t>u,v</a:t>
            </a:r>
            <a:r>
              <a:rPr lang="ru-RU" sz="2400" b="0" i="0" dirty="0" smtClean="0">
                <a:solidFill>
                  <a:srgbClr val="444444"/>
                </a:solidFill>
                <a:effectLst/>
                <a:latin typeface="Montserrat"/>
              </a:rPr>
              <a:t>)</a:t>
            </a:r>
            <a:endParaRPr lang="ru-RU" sz="2400" b="0" i="0" dirty="0">
              <a:solidFill>
                <a:srgbClr val="444444"/>
              </a:solidFill>
              <a:effectLst/>
              <a:latin typeface="Montserra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27" y="5178060"/>
            <a:ext cx="5080398" cy="12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Более простыми словами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Можно также сказать, что это хранилище данных, устроенное </a:t>
            </a:r>
            <a:r>
              <a:rPr lang="ru-RU" i="1" dirty="0"/>
              <a:t>самым удобным и эффективным</a:t>
            </a:r>
            <a:r>
              <a:rPr lang="ru-RU" dirty="0"/>
              <a:t> способом. Почему постоянно подчеркивается удобство и эффективность? Потому что неверно подобранная структура данных способна замедлить выполнение компьютерной программы в тысячи раз, а иногда и в миллионы.</a:t>
            </a:r>
          </a:p>
        </p:txBody>
      </p:sp>
    </p:spTree>
    <p:extLst>
      <p:ext uri="{BB962C8B-B14F-4D97-AF65-F5344CB8AC3E}">
        <p14:creationId xmlns:p14="http://schemas.microsoft.com/office/powerpoint/2010/main" val="2337886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835534"/>
          </a:xfrm>
        </p:spPr>
        <p:txBody>
          <a:bodyPr>
            <a:normAutofit/>
          </a:bodyPr>
          <a:lstStyle/>
          <a:p>
            <a:r>
              <a:rPr lang="ru-RU" b="1" dirty="0"/>
              <a:t>Смежность (</a:t>
            </a:r>
            <a:r>
              <a:rPr lang="ru-RU" dirty="0" err="1"/>
              <a:t>adjacency</a:t>
            </a:r>
            <a:r>
              <a:rPr lang="ru-RU" b="1" dirty="0"/>
              <a:t>)</a:t>
            </a:r>
            <a:r>
              <a:rPr lang="ru-RU" dirty="0"/>
              <a:t>. Вершина </a:t>
            </a:r>
            <a:r>
              <a:rPr lang="ru-RU" dirty="0" err="1"/>
              <a:t>смежна</a:t>
            </a:r>
            <a:r>
              <a:rPr lang="ru-RU" dirty="0"/>
              <a:t> другой вершине, если между ними есть соединяющее ребро. Также ребра считаются смежными (между собой), если соединяют одну вершину.</a:t>
            </a:r>
          </a:p>
          <a:p>
            <a:r>
              <a:rPr lang="ru-RU" b="1" dirty="0"/>
              <a:t>Петля </a:t>
            </a:r>
            <a:r>
              <a:rPr lang="ru-RU" dirty="0"/>
              <a:t>— ребро, имеющее только одну вершину (“тупиковое”).</a:t>
            </a:r>
          </a:p>
          <a:p>
            <a:r>
              <a:rPr lang="ru-RU" b="1" dirty="0"/>
              <a:t>Путь </a:t>
            </a:r>
            <a:r>
              <a:rPr lang="ru-RU" dirty="0"/>
              <a:t>— последовательность смежных ребер, через точки-вершины (указываются).</a:t>
            </a:r>
          </a:p>
          <a:p>
            <a:r>
              <a:rPr lang="ru-RU" b="1" dirty="0"/>
              <a:t>Длина пути </a:t>
            </a:r>
            <a:r>
              <a:rPr lang="ru-RU" dirty="0"/>
              <a:t>— количество ребер, которые “нужно пройти” в пути.</a:t>
            </a:r>
          </a:p>
          <a:p>
            <a:r>
              <a:rPr lang="ru-RU" b="1" dirty="0"/>
              <a:t>Цепь </a:t>
            </a:r>
            <a:r>
              <a:rPr lang="ru-RU" dirty="0"/>
              <a:t>— если ребра по пути не повторяются.</a:t>
            </a:r>
          </a:p>
          <a:p>
            <a:r>
              <a:rPr lang="ru-RU" b="1" dirty="0"/>
              <a:t>Связный граф </a:t>
            </a:r>
            <a:r>
              <a:rPr lang="ru-RU" dirty="0"/>
              <a:t>— в котором можно проложить путь между любыми двумя вершинами.</a:t>
            </a:r>
          </a:p>
          <a:p>
            <a:r>
              <a:rPr lang="ru-RU" b="1" dirty="0"/>
              <a:t>Дерево </a:t>
            </a:r>
            <a:r>
              <a:rPr lang="ru-RU" dirty="0"/>
              <a:t>представляет собой связный граф, не имеющий циклов.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245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Частые операции с графами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Проверка наличия элемента в графе</a:t>
            </a:r>
          </a:p>
          <a:p>
            <a:r>
              <a:rPr lang="ru-RU" dirty="0"/>
              <a:t>Обход графа</a:t>
            </a:r>
          </a:p>
          <a:p>
            <a:r>
              <a:rPr lang="ru-RU" dirty="0"/>
              <a:t>Добавление элементов (вершин или ребер)</a:t>
            </a:r>
          </a:p>
          <a:p>
            <a:r>
              <a:rPr lang="ru-RU" dirty="0"/>
              <a:t>Поиск пути из одной вершины к другой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824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 графа </a:t>
            </a:r>
            <a:r>
              <a:rPr lang="en-US" b="1" dirty="0"/>
              <a:t>IRL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Современные социальные сети типа </a:t>
            </a:r>
            <a:r>
              <a:rPr lang="ru-RU" dirty="0" err="1"/>
              <a:t>Facebook</a:t>
            </a:r>
            <a:r>
              <a:rPr lang="ru-RU" dirty="0"/>
              <a:t> представляют собой пример графа — каждая страница (</a:t>
            </a:r>
            <a:r>
              <a:rPr lang="ru-RU" i="1" dirty="0"/>
              <a:t>Профиль, Фотографии, События, Комментарии, </a:t>
            </a:r>
            <a:r>
              <a:rPr lang="ru-RU" i="1" dirty="0" err="1"/>
              <a:t>Сторис</a:t>
            </a:r>
            <a:r>
              <a:rPr lang="ru-RU" dirty="0"/>
              <a:t> и </a:t>
            </a:r>
            <a:r>
              <a:rPr lang="ru-RU" dirty="0" err="1"/>
              <a:t>д.т</a:t>
            </a:r>
            <a:r>
              <a:rPr lang="ru-RU" dirty="0"/>
              <a:t>.) является узлом в графе социальной сети, привязанным к другим узлам ссылками-”ребрами”: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26" y="3763674"/>
            <a:ext cx="3938674" cy="26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71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(</a:t>
            </a:r>
            <a:r>
              <a:rPr lang="ru-RU" b="1" dirty="0"/>
              <a:t>Массивы)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Конечно, </a:t>
            </a:r>
            <a:r>
              <a:rPr lang="ru-RU" dirty="0" err="1"/>
              <a:t>тестировищик-автоматизатор</a:t>
            </a:r>
            <a:r>
              <a:rPr lang="ru-RU" dirty="0"/>
              <a:t> знаком с этой структурой, с первых недель изучения языка. Массив — это </a:t>
            </a:r>
            <a:r>
              <a:rPr lang="ru-RU" i="1" dirty="0"/>
              <a:t>коллекция </a:t>
            </a:r>
            <a:r>
              <a:rPr lang="ru-RU" dirty="0"/>
              <a:t>(сбор, группа) </a:t>
            </a:r>
            <a:r>
              <a:rPr lang="ru-RU" i="1" dirty="0"/>
              <a:t>сходных </a:t>
            </a:r>
            <a:r>
              <a:rPr lang="ru-RU" dirty="0"/>
              <a:t>элементов (похожих, однородных, одного типа). Это основная характеристика массива: он состоит из данных одного типа (а тип задается в начале, при описании массива).</a:t>
            </a:r>
          </a:p>
        </p:txBody>
      </p:sp>
    </p:spTree>
    <p:extLst>
      <p:ext uri="{BB962C8B-B14F-4D97-AF65-F5344CB8AC3E}">
        <p14:creationId xmlns:p14="http://schemas.microsoft.com/office/powerpoint/2010/main" val="833716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Важные свойства массива:</a:t>
            </a:r>
          </a:p>
          <a:p>
            <a:r>
              <a:rPr lang="ru-RU" dirty="0"/>
              <a:t>Первый элемент в массиве, как правило, с индексом “0” (а не “1”). </a:t>
            </a:r>
          </a:p>
          <a:p>
            <a:r>
              <a:rPr lang="ru-RU" dirty="0"/>
              <a:t>Если понадобился второй элемент массива, к нему обращаются по индексу “1”, и так далее.</a:t>
            </a:r>
          </a:p>
          <a:p>
            <a:r>
              <a:rPr lang="ru-RU" dirty="0"/>
              <a:t>При создании массива задается его размер — далее не изменяемый.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024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 (</a:t>
            </a:r>
            <a:r>
              <a:rPr lang="ru-RU" b="1" dirty="0" err="1"/>
              <a:t>Дженерики</a:t>
            </a:r>
            <a:r>
              <a:rPr lang="ru-RU" b="1" dirty="0"/>
              <a:t>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Итак, что такое </a:t>
            </a:r>
            <a:r>
              <a:rPr lang="ru-RU" dirty="0" err="1"/>
              <a:t>дженерик</a:t>
            </a:r>
            <a:r>
              <a:rPr lang="ru-RU" dirty="0"/>
              <a:t>? С более “общей”, теоретической точки зрения, это класс с неким </a:t>
            </a:r>
            <a:r>
              <a:rPr lang="ru-RU" i="1" dirty="0" err="1"/>
              <a:t>плейсхолдером</a:t>
            </a:r>
            <a:r>
              <a:rPr lang="ru-RU" dirty="0"/>
              <a:t>, позволяющим описать его поля и методы. В </a:t>
            </a:r>
            <a:r>
              <a:rPr lang="ru-RU" dirty="0" err="1"/>
              <a:t>дженерике</a:t>
            </a:r>
            <a:r>
              <a:rPr lang="ru-RU" dirty="0"/>
              <a:t> во время компиляции подставляется нужный тип в </a:t>
            </a:r>
            <a:r>
              <a:rPr lang="ru-RU" dirty="0" err="1"/>
              <a:t>плейсхолдер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1384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09" y="478962"/>
            <a:ext cx="7989916" cy="5738957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и C# встроены </a:t>
            </a:r>
            <a:r>
              <a:rPr lang="ru-RU" dirty="0" err="1"/>
              <a:t>дженерики</a:t>
            </a:r>
            <a:r>
              <a:rPr lang="ru-RU" dirty="0"/>
              <a:t> </a:t>
            </a:r>
            <a:r>
              <a:rPr lang="ru-RU" i="1" dirty="0" err="1"/>
              <a:t>ArrayList</a:t>
            </a:r>
            <a:r>
              <a:rPr lang="ru-RU" i="1" dirty="0"/>
              <a:t> </a:t>
            </a:r>
            <a:r>
              <a:rPr lang="ru-RU" dirty="0"/>
              <a:t>и </a:t>
            </a:r>
            <a:r>
              <a:rPr lang="ru-RU" i="1" dirty="0" err="1"/>
              <a:t>List</a:t>
            </a:r>
            <a:r>
              <a:rPr lang="ru-RU" dirty="0"/>
              <a:t>, </a:t>
            </a:r>
            <a:r>
              <a:rPr lang="ru-RU" i="1" dirty="0" err="1"/>
              <a:t>Dictionary</a:t>
            </a:r>
            <a:r>
              <a:rPr lang="ru-RU" i="1" dirty="0"/>
              <a:t> </a:t>
            </a:r>
            <a:r>
              <a:rPr lang="ru-RU" dirty="0"/>
              <a:t>и так далее.</a:t>
            </a:r>
          </a:p>
          <a:p>
            <a:r>
              <a:rPr lang="ru-RU" dirty="0"/>
              <a:t>Можно задать ограничение в </a:t>
            </a:r>
            <a:r>
              <a:rPr lang="ru-RU" dirty="0" err="1"/>
              <a:t>плейсхолдере</a:t>
            </a:r>
            <a:r>
              <a:rPr lang="ru-RU" dirty="0"/>
              <a:t>, что присваиваемый тип должен соответствовать изначальному типу, или что не может быть “пустым” (</a:t>
            </a:r>
            <a:r>
              <a:rPr lang="ru-RU" i="1" dirty="0" err="1"/>
              <a:t>null</a:t>
            </a:r>
            <a:r>
              <a:rPr lang="ru-RU" dirty="0"/>
              <a:t>). Бывают и другие ограничения</a:t>
            </a:r>
          </a:p>
          <a:p>
            <a:r>
              <a:rPr lang="ru-RU" dirty="0"/>
              <a:t>Во многих </a:t>
            </a:r>
            <a:r>
              <a:rPr lang="ru-RU" dirty="0" err="1"/>
              <a:t>дженериках</a:t>
            </a:r>
            <a:r>
              <a:rPr lang="ru-RU" dirty="0"/>
              <a:t> предусмотрены удобные методы для манипулирования данными специфического типа</a:t>
            </a:r>
          </a:p>
          <a:p>
            <a:r>
              <a:rPr lang="ru-RU" dirty="0"/>
              <a:t>Можно даже создавать собственные </a:t>
            </a:r>
            <a:r>
              <a:rPr lang="ru-RU" dirty="0" err="1"/>
              <a:t>дженерики</a:t>
            </a:r>
            <a:r>
              <a:rPr lang="ru-RU" dirty="0"/>
              <a:t> (</a:t>
            </a:r>
            <a:r>
              <a:rPr lang="ru-RU" i="1" dirty="0" err="1"/>
              <a:t>кастомные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12" y="4790641"/>
            <a:ext cx="5893978" cy="19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02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Список (List). List (C#) / ArrayList (Java)</a:t>
            </a:r>
            <a:br>
              <a:rPr lang="sv-SE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— самый часто применяемый </a:t>
            </a:r>
            <a:r>
              <a:rPr lang="ru-RU" i="1" dirty="0" err="1"/>
              <a:t>wrapper</a:t>
            </a:r>
            <a:r>
              <a:rPr lang="ru-RU" i="1" dirty="0"/>
              <a:t> </a:t>
            </a:r>
            <a:r>
              <a:rPr lang="ru-RU" dirty="0"/>
              <a:t>(</a:t>
            </a:r>
            <a:r>
              <a:rPr lang="ru-RU" i="1" dirty="0"/>
              <a:t>обертка</a:t>
            </a:r>
            <a:r>
              <a:rPr lang="ru-RU" dirty="0"/>
              <a:t>) для массива. Это базовый класс </a:t>
            </a:r>
            <a:r>
              <a:rPr lang="ru-RU" dirty="0" err="1"/>
              <a:t>дженериков</a:t>
            </a:r>
            <a:r>
              <a:rPr lang="ru-RU" dirty="0"/>
              <a:t>, увеличивающийся/уменьшающийся в размере, в зависимости от поступающих в него данных.</a:t>
            </a:r>
          </a:p>
          <a:p>
            <a:r>
              <a:rPr lang="ru-RU" dirty="0"/>
              <a:t>Удобство такой обертки состоит в методах для манипулирования данными.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931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Взглянем на пример:</a:t>
            </a:r>
            <a:br>
              <a:rPr lang="ru-RU" dirty="0"/>
            </a:br>
            <a:r>
              <a:rPr lang="ru-RU" dirty="0">
                <a:hlinkClick r:id="rId2"/>
              </a:rPr>
              <a:t/>
            </a:r>
            <a:br>
              <a:rPr lang="ru-RU" dirty="0">
                <a:hlinkClick r:id="rId2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89" y="1562879"/>
            <a:ext cx="9054208" cy="22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7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Разумеется, существует намного больше методов, и надо их знать (для QA-</a:t>
            </a:r>
            <a:r>
              <a:rPr lang="ru-RU" dirty="0" err="1"/>
              <a:t>миддла</a:t>
            </a:r>
            <a:r>
              <a:rPr lang="ru-RU" dirty="0"/>
              <a:t> это наверное обязательно). </a:t>
            </a:r>
            <a:r>
              <a:rPr lang="ru-RU" i="1" dirty="0" err="1"/>
              <a:t>List</a:t>
            </a:r>
            <a:r>
              <a:rPr lang="ru-RU" dirty="0"/>
              <a:t> / </a:t>
            </a:r>
            <a:r>
              <a:rPr lang="ru-RU" i="1" dirty="0" err="1"/>
              <a:t>ArrayList</a:t>
            </a:r>
            <a:r>
              <a:rPr lang="ru-RU" dirty="0"/>
              <a:t> это базовая структура данных, исходя из ее очень частой применяемости в QA, и операции с ней нужно практиковать. Существуют специальные библиотеки, </a:t>
            </a:r>
            <a:r>
              <a:rPr lang="ru-RU" b="1" dirty="0"/>
              <a:t>LINQ </a:t>
            </a:r>
            <a:r>
              <a:rPr lang="ru-RU" dirty="0"/>
              <a:t>в C# и </a:t>
            </a:r>
            <a:r>
              <a:rPr lang="ru-RU" b="1" dirty="0" err="1"/>
              <a:t>Stream</a:t>
            </a:r>
            <a:r>
              <a:rPr lang="ru-RU" b="1" dirty="0"/>
              <a:t> API</a:t>
            </a:r>
            <a:r>
              <a:rPr lang="ru-RU" dirty="0"/>
              <a:t> в </a:t>
            </a:r>
            <a:r>
              <a:rPr lang="ru-RU" dirty="0" err="1"/>
              <a:t>Java</a:t>
            </a:r>
            <a:r>
              <a:rPr lang="ru-RU" dirty="0"/>
              <a:t> (об этом в конце практикума бонусный пункт</a:t>
            </a:r>
            <a:r>
              <a:rPr lang="ru-RU" dirty="0" smtClean="0"/>
              <a:t>).</a:t>
            </a:r>
          </a:p>
          <a:p>
            <a:r>
              <a:rPr lang="ru-RU" dirty="0"/>
              <a:t>В Сети много </a:t>
            </a:r>
            <a:r>
              <a:rPr lang="ru-RU" dirty="0" err="1"/>
              <a:t>туториалов</a:t>
            </a:r>
            <a:r>
              <a:rPr lang="ru-RU" dirty="0"/>
              <a:t> для практики со списками, в том числе и для QA-</a:t>
            </a:r>
            <a:r>
              <a:rPr lang="ru-RU" dirty="0" err="1"/>
              <a:t>автоматизаторов</a:t>
            </a:r>
            <a:r>
              <a:rPr lang="ru-RU" dirty="0"/>
              <a:t>. В них часто встречается задача поиска и сохранения </a:t>
            </a:r>
            <a:r>
              <a:rPr lang="ru-RU" i="1" dirty="0" err="1"/>
              <a:t>WebElements</a:t>
            </a:r>
            <a:r>
              <a:rPr lang="ru-RU" i="1" dirty="0"/>
              <a:t> </a:t>
            </a:r>
            <a:r>
              <a:rPr lang="ru-RU" dirty="0"/>
              <a:t>со страницы, для дальнейшей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9164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Алгоритмы и структуры данных — как это связано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Все приложения состоят из двух логических компонентов: алгоритмов и данных. Данные — это информация; алгоритмы — это правила, “инструкции”, которые обрабатывают эти данные. </a:t>
            </a:r>
          </a:p>
          <a:p>
            <a:pPr algn="just"/>
            <a:r>
              <a:rPr lang="ru-RU" dirty="0"/>
              <a:t>Поэтому структуры данных неразрывно связаны с алгоритмами. Изучая структуры данных, не обойтись без изучения алгоритмов.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832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 (</a:t>
            </a:r>
            <a:r>
              <a:rPr lang="ru-RU" b="1" dirty="0"/>
              <a:t>Связный список)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Эта структура данных применяется реже, но знать о ней нужно обязательно. Связный (еще называют связанный) список представляет собой последовательную (</a:t>
            </a:r>
            <a:r>
              <a:rPr lang="ru-RU" i="1" dirty="0"/>
              <a:t>линейную</a:t>
            </a:r>
            <a:r>
              <a:rPr lang="ru-RU" dirty="0"/>
              <a:t>) коллекцию элементов, порядок которых </a:t>
            </a:r>
            <a:r>
              <a:rPr lang="ru-RU" b="1" dirty="0"/>
              <a:t>не </a:t>
            </a:r>
            <a:r>
              <a:rPr lang="ru-RU" dirty="0"/>
              <a:t>соответствует их физическому расположению в памяти. В таком списке просто перечисляются элементы, каждый из которых связан со следующим (иногда связь </a:t>
            </a:r>
            <a:r>
              <a:rPr lang="ru-RU" i="1" dirty="0"/>
              <a:t>в обе стороны</a:t>
            </a:r>
            <a:r>
              <a:rPr lang="ru-RU" dirty="0"/>
              <a:t>). Индекс в связном списке не имеет смысла; запрашивают только текущий элемент, и элемент, связанный с ним. Поэтому такой элемент называется </a:t>
            </a:r>
            <a:r>
              <a:rPr lang="ru-RU" i="1" dirty="0"/>
              <a:t>узлом </a:t>
            </a:r>
            <a:r>
              <a:rPr lang="ru-RU" dirty="0"/>
              <a:t>(</a:t>
            </a:r>
            <a:r>
              <a:rPr lang="ru-RU" i="1" dirty="0" err="1"/>
              <a:t>нодом</a:t>
            </a:r>
            <a:r>
              <a:rPr lang="ru-RU" dirty="0"/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1919729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элемент содержит данные о себе, и может запрашивать следующий элемент. В связном списке нельзя “перепрыгнуть” от первого элемента сразу к последнему. Если нам нужен последний, надо “пройти по порядку” по всем элементам</a:t>
            </a:r>
            <a:r>
              <a:rPr lang="ru-RU" dirty="0" smtClean="0"/>
              <a:t>.</a:t>
            </a:r>
          </a:p>
          <a:p>
            <a:r>
              <a:rPr lang="ru-RU" dirty="0"/>
              <a:t>Так же у </a:t>
            </a:r>
            <a:r>
              <a:rPr lang="ru-RU" i="1" dirty="0"/>
              <a:t>двухстороннего связного списка</a:t>
            </a:r>
            <a:r>
              <a:rPr lang="ru-RU" dirty="0"/>
              <a:t> (иногда еще называется </a:t>
            </a:r>
            <a:r>
              <a:rPr lang="ru-RU" i="1" dirty="0"/>
              <a:t>двусвязным</a:t>
            </a:r>
            <a:r>
              <a:rPr lang="ru-RU" dirty="0"/>
              <a:t>). Элементы такого списка “знают” о (то есть имеют связь с) сразу с двумя элементами — предыдущим и следующим.</a:t>
            </a:r>
          </a:p>
        </p:txBody>
      </p:sp>
    </p:spTree>
    <p:extLst>
      <p:ext uri="{BB962C8B-B14F-4D97-AF65-F5344CB8AC3E}">
        <p14:creationId xmlns:p14="http://schemas.microsoft.com/office/powerpoint/2010/main" val="3514789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Set (</a:t>
            </a:r>
            <a:r>
              <a:rPr lang="ru-RU" b="1" dirty="0" err="1"/>
              <a:t>Хэш</a:t>
            </a:r>
            <a:r>
              <a:rPr lang="ru-RU" b="1" dirty="0"/>
              <a:t>-сет)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Разновидность </a:t>
            </a:r>
            <a:r>
              <a:rPr lang="ru-RU" i="1" dirty="0"/>
              <a:t>хэш-таблицы</a:t>
            </a:r>
            <a:r>
              <a:rPr lang="ru-RU" dirty="0"/>
              <a:t>. Это набор (сет) коллекций, в которых нет одинаковых элементов; и которые выстроены в каком-то нужном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3616712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Dictionary/</a:t>
            </a:r>
            <a:r>
              <a:rPr lang="en-US" b="1" dirty="0" err="1"/>
              <a:t>HashMap</a:t>
            </a:r>
            <a:r>
              <a:rPr lang="en-US" b="1" dirty="0"/>
              <a:t> (</a:t>
            </a:r>
            <a:r>
              <a:rPr lang="ru-RU" b="1" dirty="0"/>
              <a:t>Словарь/</a:t>
            </a:r>
            <a:r>
              <a:rPr lang="ru-RU" b="1" dirty="0" err="1"/>
              <a:t>Хэш</a:t>
            </a:r>
            <a:r>
              <a:rPr lang="ru-RU" b="1" dirty="0"/>
              <a:t>-карта)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 </a:t>
            </a:r>
            <a:r>
              <a:rPr lang="ru-RU" dirty="0" err="1"/>
              <a:t>хэш</a:t>
            </a:r>
            <a:r>
              <a:rPr lang="ru-RU" dirty="0"/>
              <a:t>-сет, это разновидность </a:t>
            </a:r>
            <a:r>
              <a:rPr lang="ru-RU" i="1" dirty="0"/>
              <a:t>Таблицы </a:t>
            </a:r>
            <a:r>
              <a:rPr lang="ru-RU" i="1" dirty="0" err="1"/>
              <a:t>хэшей</a:t>
            </a:r>
            <a:r>
              <a:rPr lang="ru-RU" dirty="0"/>
              <a:t> (</a:t>
            </a:r>
            <a:r>
              <a:rPr lang="ru-RU" dirty="0" err="1"/>
              <a:t>Hash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). </a:t>
            </a:r>
            <a:r>
              <a:rPr lang="ru-RU" i="1" dirty="0"/>
              <a:t>Словарь </a:t>
            </a:r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и C# это </a:t>
            </a:r>
            <a:r>
              <a:rPr lang="ru-RU" dirty="0" err="1"/>
              <a:t>дженерик</a:t>
            </a:r>
            <a:r>
              <a:rPr lang="ru-RU" dirty="0"/>
              <a:t>-класс с </a:t>
            </a:r>
            <a:r>
              <a:rPr lang="ru-RU" i="1" dirty="0" err="1"/>
              <a:t>маппингом</a:t>
            </a:r>
            <a:r>
              <a:rPr lang="ru-RU" i="1" dirty="0"/>
              <a:t> </a:t>
            </a:r>
            <a:r>
              <a:rPr lang="ru-RU" dirty="0"/>
              <a:t>(картой), состоящей из пар </a:t>
            </a:r>
            <a:r>
              <a:rPr lang="ru-RU" i="1" dirty="0"/>
              <a:t>ключ / значение.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4481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 (</a:t>
            </a:r>
            <a:r>
              <a:rPr lang="ru-RU" b="1" dirty="0"/>
              <a:t>Очередь)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Дженерик</a:t>
            </a:r>
            <a:r>
              <a:rPr lang="ru-RU" dirty="0"/>
              <a:t>, содержащий коллекцию, организованную по </a:t>
            </a:r>
            <a:r>
              <a:rPr lang="ru-RU" b="1" dirty="0"/>
              <a:t>принципу FIFO </a:t>
            </a:r>
            <a:r>
              <a:rPr lang="ru-RU" dirty="0"/>
              <a:t>(“первым вошел — первым вышел”). Как обычная очередь из людей в магазин. Первый элемент, поступивший в </a:t>
            </a:r>
            <a:r>
              <a:rPr lang="ru-RU" i="1" dirty="0"/>
              <a:t>Очередь</a:t>
            </a:r>
            <a:r>
              <a:rPr lang="ru-RU" dirty="0"/>
              <a:t>, первым же ее и покидает.</a:t>
            </a:r>
          </a:p>
        </p:txBody>
      </p:sp>
    </p:spTree>
    <p:extLst>
      <p:ext uri="{BB962C8B-B14F-4D97-AF65-F5344CB8AC3E}">
        <p14:creationId xmlns:p14="http://schemas.microsoft.com/office/powerpoint/2010/main" val="3377373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(</a:t>
            </a:r>
            <a:r>
              <a:rPr lang="ru-RU" b="1" dirty="0"/>
              <a:t>Стек)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Это </a:t>
            </a:r>
            <a:r>
              <a:rPr lang="ru-RU" dirty="0" err="1"/>
              <a:t>дженерик</a:t>
            </a:r>
            <a:r>
              <a:rPr lang="ru-RU" dirty="0"/>
              <a:t>-класс с коллекцией, организованной по </a:t>
            </a:r>
            <a:r>
              <a:rPr lang="ru-RU" b="1" dirty="0"/>
              <a:t>LIFO</a:t>
            </a:r>
            <a:r>
              <a:rPr lang="ru-RU" dirty="0"/>
              <a:t>—</a:t>
            </a:r>
            <a:r>
              <a:rPr lang="ru-RU" b="1" dirty="0"/>
              <a:t>принципу</a:t>
            </a:r>
            <a:r>
              <a:rPr lang="ru-RU" dirty="0"/>
              <a:t> (“последним пришел — первым вышел”). Проще всего визуализировать </a:t>
            </a:r>
            <a:r>
              <a:rPr lang="ru-RU" i="1" dirty="0"/>
              <a:t>Стек </a:t>
            </a:r>
            <a:r>
              <a:rPr lang="ru-RU" dirty="0"/>
              <a:t>в виде стопки тарелок: тарелка, положенная в стопку последней, снимается первой.</a:t>
            </a:r>
          </a:p>
        </p:txBody>
      </p:sp>
    </p:spTree>
    <p:extLst>
      <p:ext uri="{BB962C8B-B14F-4D97-AF65-F5344CB8AC3E}">
        <p14:creationId xmlns:p14="http://schemas.microsoft.com/office/powerpoint/2010/main" val="4116128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 (</a:t>
            </a:r>
            <a:r>
              <a:rPr lang="ru-RU" b="1" dirty="0"/>
              <a:t>Кортеж)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Упорядоченный список элементов. Применяется обычно для получения данных из методов.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056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LINQ/Stream API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целом, с самыми распространенными структурами данных в QA мы ознакомились. Но не лишним будет ознакомиться еще с такой вещью, как более удобная обработка списков в </a:t>
            </a:r>
            <a:r>
              <a:rPr lang="ru-RU" i="1" dirty="0"/>
              <a:t>LINQ </a:t>
            </a:r>
            <a:r>
              <a:rPr lang="ru-RU" dirty="0"/>
              <a:t>в C# (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Integrated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) и </a:t>
            </a:r>
            <a:r>
              <a:rPr lang="ru-RU" i="1" dirty="0" err="1"/>
              <a:t>Stream</a:t>
            </a:r>
            <a:r>
              <a:rPr lang="ru-RU" i="1" dirty="0"/>
              <a:t> API </a:t>
            </a:r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. Эти вещи помогают более эффективно (то есть быстрее и изящнее) обрабатывать данные, особенно что касается их фильтрации по условию, а также конвертации форматов.</a:t>
            </a:r>
          </a:p>
        </p:txBody>
      </p:sp>
    </p:spTree>
    <p:extLst>
      <p:ext uri="{BB962C8B-B14F-4D97-AF65-F5344CB8AC3E}">
        <p14:creationId xmlns:p14="http://schemas.microsoft.com/office/powerpoint/2010/main" val="1534152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Структуры данных — где применяются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ru-RU" b="1" dirty="0"/>
              <a:t>Массив</a:t>
            </a:r>
          </a:p>
          <a:p>
            <a:r>
              <a:rPr lang="ru-RU" dirty="0"/>
              <a:t>Контакты в смартфоне хранятся в массиве</a:t>
            </a:r>
          </a:p>
          <a:p>
            <a:r>
              <a:rPr lang="ru-RU" dirty="0"/>
              <a:t>Таблица результатов (или лучших игроков) в онлайн-игре хранится в массивах, сортируемых в ниспадающем порядке</a:t>
            </a:r>
          </a:p>
          <a:p>
            <a:r>
              <a:rPr lang="ru-RU" dirty="0"/>
              <a:t>Обработка изображений (двумерные массивы = матрицы)</a:t>
            </a:r>
          </a:p>
          <a:p>
            <a:r>
              <a:rPr lang="ru-RU" dirty="0"/>
              <a:t>Обработка речи (каждый звук сохраняется в виде массива)</a:t>
            </a:r>
          </a:p>
          <a:p>
            <a:r>
              <a:rPr lang="ru-RU" dirty="0"/>
              <a:t>Пиксели на экране — тоже массив</a:t>
            </a:r>
          </a:p>
          <a:p>
            <a:r>
              <a:rPr lang="ru-RU" dirty="0"/>
              <a:t>Названия книг в онлайн-библиотеке</a:t>
            </a:r>
          </a:p>
          <a:p>
            <a:r>
              <a:rPr lang="ru-RU" dirty="0"/>
              <a:t>Билеты при заказе в онлайн-</a:t>
            </a:r>
            <a:r>
              <a:rPr lang="ru-RU" dirty="0" err="1"/>
              <a:t>букинге</a:t>
            </a:r>
            <a:r>
              <a:rPr lang="ru-RU" dirty="0"/>
              <a:t> хранятся в массиве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249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Связный список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7033"/>
            <a:ext cx="10515600" cy="53035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Список выполненных действий в </a:t>
            </a:r>
            <a:r>
              <a:rPr lang="ru-RU" dirty="0" err="1"/>
              <a:t>Notepad</a:t>
            </a:r>
            <a:r>
              <a:rPr lang="ru-RU" dirty="0"/>
              <a:t> (или любом редакторе); благодаря связному списку, можно отменить, повторить, или удалить действие</a:t>
            </a:r>
          </a:p>
          <a:p>
            <a:r>
              <a:rPr lang="ru-RU" dirty="0"/>
              <a:t>И другие системы навигации, например переход Вперед/Назад по посещенным страницам в браузере (двунаправленный связный список)</a:t>
            </a:r>
          </a:p>
          <a:p>
            <a:r>
              <a:rPr lang="ru-RU" dirty="0"/>
              <a:t>Слайд-шоу, то есть последовательный просмотр фоток тоже через связный список</a:t>
            </a:r>
          </a:p>
          <a:p>
            <a:r>
              <a:rPr lang="ru-RU" dirty="0" err="1"/>
              <a:t>Мультитаскинг</a:t>
            </a:r>
            <a:r>
              <a:rPr lang="ru-RU" dirty="0"/>
              <a:t> в операционной системе с многими пользователями, работающими одновременно: каждому пользователю через связный список выделяется часть ресурсов системы</a:t>
            </a:r>
          </a:p>
          <a:p>
            <a:r>
              <a:rPr lang="ru-RU" dirty="0"/>
              <a:t>В </a:t>
            </a:r>
            <a:r>
              <a:rPr lang="ru-RU" dirty="0" err="1"/>
              <a:t>мультиплеере</a:t>
            </a:r>
            <a:r>
              <a:rPr lang="ru-RU" dirty="0"/>
              <a:t> во многих играх — циклический переход между пользователями</a:t>
            </a:r>
          </a:p>
          <a:p>
            <a:r>
              <a:rPr lang="ru-RU" dirty="0"/>
              <a:t>В музыкальном плеере — навигация в </a:t>
            </a:r>
            <a:r>
              <a:rPr lang="ru-RU" dirty="0" err="1"/>
              <a:t>плейлисте</a:t>
            </a:r>
            <a:endParaRPr lang="ru-RU" dirty="0"/>
          </a:p>
          <a:p>
            <a:r>
              <a:rPr lang="ru-RU" dirty="0"/>
              <a:t>Посты на твоей странице </a:t>
            </a:r>
            <a:r>
              <a:rPr lang="ru-RU" dirty="0" err="1"/>
              <a:t>Вконтакте</a:t>
            </a:r>
            <a:r>
              <a:rPr lang="ru-RU" dirty="0"/>
              <a:t> идут в связном списке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20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Простые структуры данных (типы данных)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Это </a:t>
            </a:r>
            <a:r>
              <a:rPr lang="ru-RU" dirty="0"/>
              <a:t>так называемые </a:t>
            </a:r>
            <a:r>
              <a:rPr lang="ru-RU" i="1" dirty="0"/>
              <a:t>примитивы</a:t>
            </a:r>
            <a:r>
              <a:rPr lang="ru-RU" dirty="0"/>
              <a:t> — базовые элементы в классификации структур данных. </a:t>
            </a:r>
            <a:r>
              <a:rPr lang="ru-RU" i="1" dirty="0"/>
              <a:t>Типы данных </a:t>
            </a:r>
            <a:r>
              <a:rPr lang="ru-RU" dirty="0"/>
              <a:t>это как бы кирпичики, из которых строятся сложные структуры данных. </a:t>
            </a:r>
            <a:r>
              <a:rPr lang="ru-RU" i="1" dirty="0"/>
              <a:t>Типы данных</a:t>
            </a:r>
            <a:r>
              <a:rPr lang="ru-RU" dirty="0"/>
              <a:t> в QA это, например: </a:t>
            </a:r>
            <a:r>
              <a:rPr lang="ru-RU" i="1" dirty="0"/>
              <a:t>булевы (логические), целые, с плавающей точкой, двоичные, символы, указатели, строки</a:t>
            </a:r>
            <a:r>
              <a:rPr lang="ru-RU" dirty="0"/>
              <a:t>, и подобные «неделимые». В языках программирования набор </a:t>
            </a:r>
            <a:r>
              <a:rPr lang="ru-RU" i="1" dirty="0"/>
              <a:t>простых типов </a:t>
            </a:r>
            <a:r>
              <a:rPr lang="ru-RU" dirty="0"/>
              <a:t>может отличаться.</a:t>
            </a:r>
          </a:p>
        </p:txBody>
      </p:sp>
    </p:spTree>
    <p:extLst>
      <p:ext uri="{BB962C8B-B14F-4D97-AF65-F5344CB8AC3E}">
        <p14:creationId xmlns:p14="http://schemas.microsoft.com/office/powerpoint/2010/main" val="415667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текстовых редакторах вместо связного списка делается стек выполненных операций, которые можно Отменить/Повторить</a:t>
            </a:r>
          </a:p>
          <a:p>
            <a:r>
              <a:rPr lang="ru-RU" dirty="0"/>
              <a:t>А также в браузерах, для навигации</a:t>
            </a:r>
          </a:p>
          <a:p>
            <a:r>
              <a:rPr lang="ru-RU" dirty="0"/>
              <a:t>Уведомления (</a:t>
            </a:r>
            <a:r>
              <a:rPr lang="ru-RU" dirty="0" err="1"/>
              <a:t>notifications</a:t>
            </a:r>
            <a:r>
              <a:rPr lang="ru-RU" dirty="0"/>
              <a:t>) в </a:t>
            </a:r>
            <a:r>
              <a:rPr lang="ru-RU" dirty="0" err="1"/>
              <a:t>Youtube</a:t>
            </a:r>
            <a:r>
              <a:rPr lang="ru-RU" dirty="0"/>
              <a:t> — стеки в LIFO-формате; последние просмотренные видео показываются сначала</a:t>
            </a:r>
          </a:p>
          <a:p>
            <a:r>
              <a:rPr lang="ru-RU" dirty="0"/>
              <a:t>Стеки управления памятью — важнейший компонент в операционной системе </a:t>
            </a:r>
            <a:r>
              <a:rPr lang="ru-RU" dirty="0" err="1"/>
              <a:t>Windows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254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Очередь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5087389"/>
          </a:xfrm>
        </p:spPr>
        <p:txBody>
          <a:bodyPr>
            <a:normAutofit/>
          </a:bodyPr>
          <a:lstStyle/>
          <a:p>
            <a:r>
              <a:rPr lang="ru-RU" dirty="0"/>
              <a:t>В операционной системе: </a:t>
            </a:r>
            <a:r>
              <a:rPr lang="ru-RU" i="1" dirty="0"/>
              <a:t>списки ожидания на выполнение</a:t>
            </a:r>
            <a:r>
              <a:rPr lang="ru-RU" dirty="0"/>
              <a:t> в устройствах типа принтера, жесткого диска, процессора</a:t>
            </a:r>
          </a:p>
          <a:p>
            <a:r>
              <a:rPr lang="ru-RU" dirty="0"/>
              <a:t>А также ожидание прерываний</a:t>
            </a:r>
          </a:p>
          <a:p>
            <a:r>
              <a:rPr lang="ru-RU" dirty="0"/>
              <a:t>В мессенджерах на смартфонах: когда пропадает мобильное покрытие у получателя, отправленные сообщения на сервере ждут в очереди на доставку</a:t>
            </a:r>
          </a:p>
          <a:p>
            <a:r>
              <a:rPr lang="ru-RU" dirty="0"/>
              <a:t>В планировщиках задач</a:t>
            </a:r>
          </a:p>
          <a:p>
            <a:r>
              <a:rPr lang="ru-RU" dirty="0"/>
              <a:t>Действия клавиатуры и мыши (что хорошо видно, когда система тормозит)</a:t>
            </a:r>
          </a:p>
          <a:p>
            <a:r>
              <a:rPr lang="ru-RU" dirty="0"/>
              <a:t>Управление трафиком на сайтах</a:t>
            </a:r>
          </a:p>
          <a:p>
            <a:r>
              <a:rPr lang="ru-RU" dirty="0"/>
              <a:t>Управление </a:t>
            </a:r>
            <a:r>
              <a:rPr lang="ru-RU" dirty="0" err="1"/>
              <a:t>shared</a:t>
            </a:r>
            <a:r>
              <a:rPr lang="ru-RU" dirty="0"/>
              <a:t>-ресурсами в локальных сетях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56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наглядном виде иерархия структур данных выглядит так: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2" y="1662938"/>
            <a:ext cx="9991896" cy="51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9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Сложные (интегрированные) структуры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Состоящие из других структур данных, простых или (тоже) интегрированных. Данный </a:t>
            </a:r>
            <a:r>
              <a:rPr lang="ru-RU" dirty="0" err="1"/>
              <a:t>гайд</a:t>
            </a:r>
            <a:r>
              <a:rPr lang="ru-RU" dirty="0"/>
              <a:t> описывает сложные структуры данных. Наиболее часто применяются в QA: </a:t>
            </a:r>
            <a:r>
              <a:rPr lang="ru-RU" i="1" dirty="0"/>
              <a:t>массивы</a:t>
            </a:r>
            <a:r>
              <a:rPr lang="ru-RU" dirty="0"/>
              <a:t>, </a:t>
            </a:r>
            <a:r>
              <a:rPr lang="ru-RU" i="1" dirty="0"/>
              <a:t>стеки</a:t>
            </a:r>
            <a:r>
              <a:rPr lang="ru-RU" dirty="0"/>
              <a:t>, </a:t>
            </a:r>
            <a:r>
              <a:rPr lang="ru-RU" i="1" dirty="0"/>
              <a:t>связные списки,</a:t>
            </a:r>
            <a:r>
              <a:rPr lang="ru-RU" dirty="0"/>
              <a:t> </a:t>
            </a:r>
            <a:r>
              <a:rPr lang="ru-RU" i="1" dirty="0"/>
              <a:t>очереди</a:t>
            </a:r>
            <a:r>
              <a:rPr lang="ru-RU" dirty="0"/>
              <a:t>, а также </a:t>
            </a:r>
            <a:r>
              <a:rPr lang="ru-RU" i="1" dirty="0"/>
              <a:t>деревья </a:t>
            </a:r>
            <a:r>
              <a:rPr lang="ru-RU" dirty="0"/>
              <a:t>(включая двоичные), и </a:t>
            </a:r>
            <a:r>
              <a:rPr lang="ru-RU" i="1" dirty="0"/>
              <a:t>графы </a:t>
            </a:r>
            <a:r>
              <a:rPr lang="ru-RU" dirty="0"/>
              <a:t>(“сложные деревья”).</a:t>
            </a:r>
          </a:p>
        </p:txBody>
      </p:sp>
    </p:spTree>
    <p:extLst>
      <p:ext uri="{BB962C8B-B14F-4D97-AF65-F5344CB8AC3E}">
        <p14:creationId xmlns:p14="http://schemas.microsoft.com/office/powerpoint/2010/main" val="130507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Статические структуры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Данные имеют фиксированный </a:t>
            </a:r>
            <a:r>
              <a:rPr lang="ru-RU" i="1" dirty="0"/>
              <a:t>формат, размер и расположение</a:t>
            </a:r>
            <a:r>
              <a:rPr lang="ru-RU" dirty="0"/>
              <a:t> в памяти. Примеры: </a:t>
            </a:r>
            <a:r>
              <a:rPr lang="ru-RU" i="1" dirty="0"/>
              <a:t>векторы, массивы, множества, записи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73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Динамические структуры данных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Нефиксированный </a:t>
            </a:r>
            <a:r>
              <a:rPr lang="ru-RU" i="1" dirty="0"/>
              <a:t>формат, размер и расположение</a:t>
            </a:r>
            <a:r>
              <a:rPr lang="ru-RU" dirty="0"/>
              <a:t>; это изменяется в зависимости от задачи. Примеры: </a:t>
            </a:r>
            <a:r>
              <a:rPr lang="ru-RU" i="1" dirty="0"/>
              <a:t>стеки, очереди, строки, списки, графы, деревья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497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2798</Words>
  <Application>Microsoft Office PowerPoint</Application>
  <PresentationFormat>Широкоэкранный</PresentationFormat>
  <Paragraphs>190</Paragraphs>
  <Slides>51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Montserrat</vt:lpstr>
      <vt:lpstr>Тема Office</vt:lpstr>
      <vt:lpstr>Структуры данных</vt:lpstr>
      <vt:lpstr>Презентация PowerPoint</vt:lpstr>
      <vt:lpstr>Более простыми словами </vt:lpstr>
      <vt:lpstr>Алгоритмы и структуры данных — как это связано </vt:lpstr>
      <vt:lpstr>Простые структуры данных (типы данных) </vt:lpstr>
      <vt:lpstr>В наглядном виде иерархия структур данных выглядит так:</vt:lpstr>
      <vt:lpstr>Сложные (интегрированные) структуры данных </vt:lpstr>
      <vt:lpstr>Статические структуры данных </vt:lpstr>
      <vt:lpstr>Динамические структуры данных </vt:lpstr>
      <vt:lpstr>Полустатические структуры данных </vt:lpstr>
      <vt:lpstr>Линейные структуры данных </vt:lpstr>
      <vt:lpstr>Нелинейные структуры данных </vt:lpstr>
      <vt:lpstr>Связные и несвязные структуры данных </vt:lpstr>
      <vt:lpstr>Структуры данных — стандартные операции </vt:lpstr>
      <vt:lpstr>Презентация PowerPoint</vt:lpstr>
      <vt:lpstr>Применение структур данных </vt:lpstr>
      <vt:lpstr>Как выбрать структуру данных — подходящую для моей задачи в QA </vt:lpstr>
      <vt:lpstr>Структуры данных в языках программирования: блиц </vt:lpstr>
      <vt:lpstr>Структуры данных в Java </vt:lpstr>
      <vt:lpstr>Структуры данных в Python </vt:lpstr>
      <vt:lpstr>Структуры данных в JavaScript </vt:lpstr>
      <vt:lpstr>Продвинутые структуры данных: деревья и графы </vt:lpstr>
      <vt:lpstr>Презентация PowerPoint</vt:lpstr>
      <vt:lpstr>Презентация PowerPoint</vt:lpstr>
      <vt:lpstr>На рисунке ниже показаны высота (h) и глубина (d) каждого узла:</vt:lpstr>
      <vt:lpstr>Наиболее распространённые типы деревьев: </vt:lpstr>
      <vt:lpstr>Презентация PowerPoint</vt:lpstr>
      <vt:lpstr>Применение деревьев: </vt:lpstr>
      <vt:lpstr>Граф </vt:lpstr>
      <vt:lpstr>Презентация PowerPoint</vt:lpstr>
      <vt:lpstr>Частые операции с графами </vt:lpstr>
      <vt:lpstr>Пример графа IRL </vt:lpstr>
      <vt:lpstr>Arrays (Массивы) </vt:lpstr>
      <vt:lpstr>Презентация PowerPoint</vt:lpstr>
      <vt:lpstr>Generics (Дженерики) </vt:lpstr>
      <vt:lpstr>Презентация PowerPoint</vt:lpstr>
      <vt:lpstr>Список (List). List (C#) / ArrayList (Java) </vt:lpstr>
      <vt:lpstr>Взглянем на пример:  </vt:lpstr>
      <vt:lpstr>Презентация PowerPoint</vt:lpstr>
      <vt:lpstr>Linked List (Связный список) </vt:lpstr>
      <vt:lpstr>Презентация PowerPoint</vt:lpstr>
      <vt:lpstr>Hash Set (Хэш-сет) </vt:lpstr>
      <vt:lpstr>Dictionary/HashMap (Словарь/Хэш-карта) </vt:lpstr>
      <vt:lpstr>Queue (Очередь) </vt:lpstr>
      <vt:lpstr>Stack (Стек) </vt:lpstr>
      <vt:lpstr>Tuple (Кортеж) </vt:lpstr>
      <vt:lpstr>LINQ/Stream API </vt:lpstr>
      <vt:lpstr>Структуры данных — где применяются </vt:lpstr>
      <vt:lpstr>Связный список </vt:lpstr>
      <vt:lpstr>Стек</vt:lpstr>
      <vt:lpstr>Очередь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</dc:title>
  <dc:creator>Anastasia</dc:creator>
  <cp:lastModifiedBy>Anastasia</cp:lastModifiedBy>
  <cp:revision>3</cp:revision>
  <dcterms:created xsi:type="dcterms:W3CDTF">2023-05-17T00:00:42Z</dcterms:created>
  <dcterms:modified xsi:type="dcterms:W3CDTF">2023-05-17T00:25:50Z</dcterms:modified>
</cp:coreProperties>
</file>