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2" r:id="rId35"/>
    <p:sldId id="293" r:id="rId36"/>
    <p:sldId id="294" r:id="rId37"/>
    <p:sldId id="295" r:id="rId38"/>
    <p:sldId id="296" r:id="rId39"/>
    <p:sldId id="297" r:id="rId40"/>
    <p:sldId id="298" r:id="rId4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1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E365CD8-FFE1-45B3-99C2-AB6B10EB0C4F}" type="datetimeFigureOut">
              <a:rPr lang="ru-RU" smtClean="0"/>
              <a:t>22.05.2023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8C1179F-26DA-4B37-8EF3-B8E9CBFDD165}" type="slidenum">
              <a:rPr lang="ru-RU" smtClean="0"/>
              <a:t>‹#›</a:t>
            </a:fld>
            <a:endParaRPr lang="ru-RU"/>
          </a:p>
        </p:txBody>
      </p:sp>
    </p:spTree>
    <p:extLst>
      <p:ext uri="{BB962C8B-B14F-4D97-AF65-F5344CB8AC3E}">
        <p14:creationId xmlns:p14="http://schemas.microsoft.com/office/powerpoint/2010/main" val="148099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E365CD8-FFE1-45B3-99C2-AB6B10EB0C4F}" type="datetimeFigureOut">
              <a:rPr lang="ru-RU" smtClean="0"/>
              <a:t>22.05.2023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8C1179F-26DA-4B37-8EF3-B8E9CBFDD165}" type="slidenum">
              <a:rPr lang="ru-RU" smtClean="0"/>
              <a:t>‹#›</a:t>
            </a:fld>
            <a:endParaRPr lang="ru-RU"/>
          </a:p>
        </p:txBody>
      </p:sp>
    </p:spTree>
    <p:extLst>
      <p:ext uri="{BB962C8B-B14F-4D97-AF65-F5344CB8AC3E}">
        <p14:creationId xmlns:p14="http://schemas.microsoft.com/office/powerpoint/2010/main" val="18058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E365CD8-FFE1-45B3-99C2-AB6B10EB0C4F}" type="datetimeFigureOut">
              <a:rPr lang="ru-RU" smtClean="0"/>
              <a:t>22.05.2023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8C1179F-26DA-4B37-8EF3-B8E9CBFDD165}" type="slidenum">
              <a:rPr lang="ru-RU" smtClean="0"/>
              <a:t>‹#›</a:t>
            </a:fld>
            <a:endParaRPr lang="ru-RU"/>
          </a:p>
        </p:txBody>
      </p:sp>
    </p:spTree>
    <p:extLst>
      <p:ext uri="{BB962C8B-B14F-4D97-AF65-F5344CB8AC3E}">
        <p14:creationId xmlns:p14="http://schemas.microsoft.com/office/powerpoint/2010/main" val="3968854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E365CD8-FFE1-45B3-99C2-AB6B10EB0C4F}" type="datetimeFigureOut">
              <a:rPr lang="ru-RU" smtClean="0"/>
              <a:t>22.05.2023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8C1179F-26DA-4B37-8EF3-B8E9CBFDD165}" type="slidenum">
              <a:rPr lang="ru-RU" smtClean="0"/>
              <a:t>‹#›</a:t>
            </a:fld>
            <a:endParaRPr lang="ru-RU"/>
          </a:p>
        </p:txBody>
      </p:sp>
    </p:spTree>
    <p:extLst>
      <p:ext uri="{BB962C8B-B14F-4D97-AF65-F5344CB8AC3E}">
        <p14:creationId xmlns:p14="http://schemas.microsoft.com/office/powerpoint/2010/main" val="15521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E365CD8-FFE1-45B3-99C2-AB6B10EB0C4F}" type="datetimeFigureOut">
              <a:rPr lang="ru-RU" smtClean="0"/>
              <a:t>22.05.2023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8C1179F-26DA-4B37-8EF3-B8E9CBFDD165}" type="slidenum">
              <a:rPr lang="ru-RU" smtClean="0"/>
              <a:t>‹#›</a:t>
            </a:fld>
            <a:endParaRPr lang="ru-RU"/>
          </a:p>
        </p:txBody>
      </p:sp>
    </p:spTree>
    <p:extLst>
      <p:ext uri="{BB962C8B-B14F-4D97-AF65-F5344CB8AC3E}">
        <p14:creationId xmlns:p14="http://schemas.microsoft.com/office/powerpoint/2010/main" val="96701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E365CD8-FFE1-45B3-99C2-AB6B10EB0C4F}" type="datetimeFigureOut">
              <a:rPr lang="ru-RU" smtClean="0"/>
              <a:t>22.05.2023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8C1179F-26DA-4B37-8EF3-B8E9CBFDD165}" type="slidenum">
              <a:rPr lang="ru-RU" smtClean="0"/>
              <a:t>‹#›</a:t>
            </a:fld>
            <a:endParaRPr lang="ru-RU"/>
          </a:p>
        </p:txBody>
      </p:sp>
    </p:spTree>
    <p:extLst>
      <p:ext uri="{BB962C8B-B14F-4D97-AF65-F5344CB8AC3E}">
        <p14:creationId xmlns:p14="http://schemas.microsoft.com/office/powerpoint/2010/main" val="383812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E365CD8-FFE1-45B3-99C2-AB6B10EB0C4F}" type="datetimeFigureOut">
              <a:rPr lang="ru-RU" smtClean="0"/>
              <a:t>22.05.2023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8C1179F-26DA-4B37-8EF3-B8E9CBFDD165}" type="slidenum">
              <a:rPr lang="ru-RU" smtClean="0"/>
              <a:t>‹#›</a:t>
            </a:fld>
            <a:endParaRPr lang="ru-RU"/>
          </a:p>
        </p:txBody>
      </p:sp>
    </p:spTree>
    <p:extLst>
      <p:ext uri="{BB962C8B-B14F-4D97-AF65-F5344CB8AC3E}">
        <p14:creationId xmlns:p14="http://schemas.microsoft.com/office/powerpoint/2010/main" val="253722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E365CD8-FFE1-45B3-99C2-AB6B10EB0C4F}" type="datetimeFigureOut">
              <a:rPr lang="ru-RU" smtClean="0"/>
              <a:t>22.05.2023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8C1179F-26DA-4B37-8EF3-B8E9CBFDD165}" type="slidenum">
              <a:rPr lang="ru-RU" smtClean="0"/>
              <a:t>‹#›</a:t>
            </a:fld>
            <a:endParaRPr lang="ru-RU"/>
          </a:p>
        </p:txBody>
      </p:sp>
    </p:spTree>
    <p:extLst>
      <p:ext uri="{BB962C8B-B14F-4D97-AF65-F5344CB8AC3E}">
        <p14:creationId xmlns:p14="http://schemas.microsoft.com/office/powerpoint/2010/main" val="283705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E365CD8-FFE1-45B3-99C2-AB6B10EB0C4F}" type="datetimeFigureOut">
              <a:rPr lang="ru-RU" smtClean="0"/>
              <a:t>22.05.2023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8C1179F-26DA-4B37-8EF3-B8E9CBFDD165}" type="slidenum">
              <a:rPr lang="ru-RU" smtClean="0"/>
              <a:t>‹#›</a:t>
            </a:fld>
            <a:endParaRPr lang="ru-RU"/>
          </a:p>
        </p:txBody>
      </p:sp>
    </p:spTree>
    <p:extLst>
      <p:ext uri="{BB962C8B-B14F-4D97-AF65-F5344CB8AC3E}">
        <p14:creationId xmlns:p14="http://schemas.microsoft.com/office/powerpoint/2010/main" val="100378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E365CD8-FFE1-45B3-99C2-AB6B10EB0C4F}" type="datetimeFigureOut">
              <a:rPr lang="ru-RU" smtClean="0"/>
              <a:t>22.05.2023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8C1179F-26DA-4B37-8EF3-B8E9CBFDD165}" type="slidenum">
              <a:rPr lang="ru-RU" smtClean="0"/>
              <a:t>‹#›</a:t>
            </a:fld>
            <a:endParaRPr lang="ru-RU"/>
          </a:p>
        </p:txBody>
      </p:sp>
    </p:spTree>
    <p:extLst>
      <p:ext uri="{BB962C8B-B14F-4D97-AF65-F5344CB8AC3E}">
        <p14:creationId xmlns:p14="http://schemas.microsoft.com/office/powerpoint/2010/main" val="396165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E365CD8-FFE1-45B3-99C2-AB6B10EB0C4F}" type="datetimeFigureOut">
              <a:rPr lang="ru-RU" smtClean="0"/>
              <a:t>22.05.2023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8C1179F-26DA-4B37-8EF3-B8E9CBFDD165}" type="slidenum">
              <a:rPr lang="ru-RU" smtClean="0"/>
              <a:t>‹#›</a:t>
            </a:fld>
            <a:endParaRPr lang="ru-RU"/>
          </a:p>
        </p:txBody>
      </p:sp>
    </p:spTree>
    <p:extLst>
      <p:ext uri="{BB962C8B-B14F-4D97-AF65-F5344CB8AC3E}">
        <p14:creationId xmlns:p14="http://schemas.microsoft.com/office/powerpoint/2010/main" val="106983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65CD8-FFE1-45B3-99C2-AB6B10EB0C4F}" type="datetimeFigureOut">
              <a:rPr lang="ru-RU" smtClean="0"/>
              <a:t>22.05.2023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C1179F-26DA-4B37-8EF3-B8E9CBFDD165}" type="slidenum">
              <a:rPr lang="ru-RU" smtClean="0"/>
              <a:t>‹#›</a:t>
            </a:fld>
            <a:endParaRPr lang="ru-RU"/>
          </a:p>
        </p:txBody>
      </p:sp>
    </p:spTree>
    <p:extLst>
      <p:ext uri="{BB962C8B-B14F-4D97-AF65-F5344CB8AC3E}">
        <p14:creationId xmlns:p14="http://schemas.microsoft.com/office/powerpoint/2010/main" val="2708519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a:t>Доступ к БД из программы на </a:t>
            </a:r>
            <a:r>
              <a:rPr lang="ru-RU" dirty="0" err="1"/>
              <a:t>Java</a:t>
            </a:r>
            <a:r>
              <a:rPr lang="ru-RU" dirty="0"/>
              <a:t>. Работа с базами данных </a:t>
            </a:r>
            <a:r>
              <a:rPr lang="ru-RU" dirty="0" err="1" smtClean="0"/>
              <a:t>java</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8954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130531"/>
            <a:ext cx="10515600" cy="5046432"/>
          </a:xfrm>
        </p:spPr>
        <p:txBody>
          <a:bodyPr>
            <a:normAutofit/>
          </a:bodyPr>
          <a:lstStyle/>
          <a:p>
            <a:r>
              <a:rPr lang="ru-RU" sz="3000" dirty="0"/>
              <a:t>Для взаимодействия с базой данных через JDBC используются запросы SQL. В то же время возможности SQL для работы с каждой конкретной СУБД могут отличаться. Например, в MS SQL </a:t>
            </a:r>
            <a:r>
              <a:rPr lang="ru-RU" sz="3000" dirty="0" err="1"/>
              <a:t>Server</a:t>
            </a:r>
            <a:r>
              <a:rPr lang="ru-RU" sz="3000" dirty="0"/>
              <a:t> это T-SQL, в </a:t>
            </a:r>
            <a:r>
              <a:rPr lang="ru-RU" sz="3000" dirty="0" err="1"/>
              <a:t>Oracle</a:t>
            </a:r>
            <a:r>
              <a:rPr lang="ru-RU" sz="3000" dirty="0"/>
              <a:t> - это PL/SQL. Но в целом эти разновидности языка SQL не сильно отличаются.</a:t>
            </a:r>
          </a:p>
          <a:p>
            <a:r>
              <a:rPr lang="ru-RU" sz="3000" dirty="0"/>
              <a:t>DBC (</a:t>
            </a:r>
            <a:r>
              <a:rPr lang="ru-RU" sz="3000" dirty="0" err="1"/>
              <a:t>Java</a:t>
            </a:r>
            <a:r>
              <a:rPr lang="ru-RU" sz="3000" dirty="0"/>
              <a:t> </a:t>
            </a:r>
            <a:r>
              <a:rPr lang="ru-RU" sz="3000" dirty="0" err="1"/>
              <a:t>Database</a:t>
            </a:r>
            <a:r>
              <a:rPr lang="ru-RU" sz="3000" dirty="0"/>
              <a:t> </a:t>
            </a:r>
            <a:r>
              <a:rPr lang="ru-RU" sz="3000" dirty="0" err="1"/>
              <a:t>Connectivity</a:t>
            </a:r>
            <a:r>
              <a:rPr lang="ru-RU" sz="3000" dirty="0"/>
              <a:t>) - это стандартный интерфейс программирования, который позволяет взаимодействовать с различными типами баз данных из приложений, написанных на языке </a:t>
            </a:r>
            <a:r>
              <a:rPr lang="ru-RU" sz="3000" dirty="0" err="1"/>
              <a:t>Java</a:t>
            </a:r>
            <a:r>
              <a:rPr lang="ru-RU" sz="3000" dirty="0"/>
              <a:t>. Он обеспечивает унифицированный способ доступа к базам данных, независимо от используемого типа базы данных.</a:t>
            </a:r>
          </a:p>
          <a:p>
            <a:endParaRPr lang="ru-RU" dirty="0"/>
          </a:p>
        </p:txBody>
      </p:sp>
    </p:spTree>
    <p:extLst>
      <p:ext uri="{BB962C8B-B14F-4D97-AF65-F5344CB8AC3E}">
        <p14:creationId xmlns:p14="http://schemas.microsoft.com/office/powerpoint/2010/main" val="260487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Интерфейс JDBC включает в себя следующие ключевые компоненты:</a:t>
            </a:r>
            <a:r>
              <a:rPr lang="ru-RU" dirty="0" smtClean="0"/>
              <a:t/>
            </a:r>
            <a:br>
              <a:rPr lang="ru-RU" dirty="0" smtClean="0"/>
            </a:br>
            <a:endParaRPr lang="ru-RU" dirty="0"/>
          </a:p>
        </p:txBody>
      </p:sp>
      <p:sp>
        <p:nvSpPr>
          <p:cNvPr id="3" name="Объект 2"/>
          <p:cNvSpPr>
            <a:spLocks noGrp="1"/>
          </p:cNvSpPr>
          <p:nvPr>
            <p:ph idx="1"/>
          </p:nvPr>
        </p:nvSpPr>
        <p:spPr>
          <a:xfrm>
            <a:off x="838200" y="1496291"/>
            <a:ext cx="10515600" cy="5104013"/>
          </a:xfrm>
        </p:spPr>
        <p:txBody>
          <a:bodyPr>
            <a:normAutofit fontScale="62500" lnSpcReduction="20000"/>
          </a:bodyPr>
          <a:lstStyle/>
          <a:p>
            <a:r>
              <a:rPr lang="ru-RU" sz="3600" dirty="0" err="1" smtClean="0"/>
              <a:t>DriverManager</a:t>
            </a:r>
            <a:r>
              <a:rPr lang="ru-RU" sz="3600" dirty="0" smtClean="0"/>
              <a:t> - класс, который управляет списком зарегистрированных драйверов JDBC.</a:t>
            </a:r>
          </a:p>
          <a:p>
            <a:r>
              <a:rPr lang="ru-RU" sz="3600" dirty="0" err="1" smtClean="0"/>
              <a:t>Driver</a:t>
            </a:r>
            <a:r>
              <a:rPr lang="ru-RU" sz="3600" dirty="0" smtClean="0"/>
              <a:t> - интерфейс, который определяет методы, необходимые для взаимодействия с конкретной базой данных.</a:t>
            </a:r>
          </a:p>
          <a:p>
            <a:r>
              <a:rPr lang="ru-RU" sz="3600" dirty="0" err="1" smtClean="0"/>
              <a:t>Connection</a:t>
            </a:r>
            <a:r>
              <a:rPr lang="ru-RU" sz="3600" dirty="0" smtClean="0"/>
              <a:t> - интерфейс, который представляет собой соединение с базой данных. Он позволяет выполнять SQL-запросы и получать результаты.</a:t>
            </a:r>
          </a:p>
          <a:p>
            <a:r>
              <a:rPr lang="ru-RU" sz="3600" dirty="0" err="1" smtClean="0"/>
              <a:t>Statement</a:t>
            </a:r>
            <a:r>
              <a:rPr lang="ru-RU" sz="3600" dirty="0" smtClean="0"/>
              <a:t> - интерфейс, который позволяет выполнить SQL-запрос и получить результаты в виде объекта </a:t>
            </a:r>
            <a:r>
              <a:rPr lang="ru-RU" sz="3600" dirty="0" err="1" smtClean="0"/>
              <a:t>ResultSet</a:t>
            </a:r>
            <a:r>
              <a:rPr lang="ru-RU" sz="3600" dirty="0" smtClean="0"/>
              <a:t>.</a:t>
            </a:r>
          </a:p>
          <a:p>
            <a:r>
              <a:rPr lang="ru-RU" sz="3600" dirty="0" err="1" smtClean="0"/>
              <a:t>ResultSet</a:t>
            </a:r>
            <a:r>
              <a:rPr lang="ru-RU" sz="3600" dirty="0" smtClean="0"/>
              <a:t> - интерфейс, который представляет собой набор строк, возвращенных SQL-запросом. Он позволяет итерироваться по результатам запроса и получать значения полей.</a:t>
            </a:r>
          </a:p>
          <a:p>
            <a:r>
              <a:rPr lang="ru-RU" sz="3600" dirty="0" err="1" smtClean="0"/>
              <a:t>PreparedStatement</a:t>
            </a:r>
            <a:r>
              <a:rPr lang="ru-RU" sz="3600" dirty="0" smtClean="0"/>
              <a:t> - интерфейс, который представляет собой предварительно скомпилированный SQL-запрос. Он позволяет многократно использовать один и тот же запрос с разными параметрами.</a:t>
            </a:r>
          </a:p>
          <a:p>
            <a:r>
              <a:rPr lang="ru-RU" sz="3600" dirty="0" err="1" smtClean="0"/>
              <a:t>CallableStatement</a:t>
            </a:r>
            <a:r>
              <a:rPr lang="ru-RU" sz="3600" dirty="0" smtClean="0"/>
              <a:t> - интерфейс, который представляет собой вызываемую процедуру или функцию базы данных. Он позволяет передавать параметры в вызываемую процедуру и получать результаты.</a:t>
            </a:r>
          </a:p>
          <a:p>
            <a:endParaRPr lang="ru-RU" dirty="0" smtClean="0"/>
          </a:p>
          <a:p>
            <a:endParaRPr lang="ru-RU" dirty="0" smtClean="0"/>
          </a:p>
        </p:txBody>
      </p:sp>
    </p:spTree>
    <p:extLst>
      <p:ext uri="{BB962C8B-B14F-4D97-AF65-F5344CB8AC3E}">
        <p14:creationId xmlns:p14="http://schemas.microsoft.com/office/powerpoint/2010/main" val="2629896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15142"/>
            <a:ext cx="10515600" cy="5561821"/>
          </a:xfrm>
        </p:spPr>
        <p:txBody>
          <a:bodyPr>
            <a:normAutofit lnSpcReduction="10000"/>
          </a:bodyPr>
          <a:lstStyle/>
          <a:p>
            <a:pPr algn="just"/>
            <a:r>
              <a:rPr lang="ru-RU" dirty="0"/>
              <a:t>Некоторые приложения обрабатывают данные, которые пользователь должен ввести после запуска программы. Например, калькулятор, прежде чем посчитать сумму двух чисел, ждет, когда получит их от пользователя. И слагаемые, и сумма впоследствии нигде не сохраняются, и когда калькулятор будет запущен снова, пользователю понадобится ввести новые данные для обработки.</a:t>
            </a:r>
          </a:p>
          <a:p>
            <a:pPr algn="just"/>
            <a:r>
              <a:rPr lang="ru-RU" dirty="0"/>
              <a:t>Другие программы запоминают какие-то небольшие сведения о предыдущих сеансах работы. Например, игра «Сапер» (и многие другие) поддерживают список игроков, набравших наибольшее число очков в предыдущих играх. Эта информация чаще всего хранится в небольшом файле произвольного формата и извлекается из него при запуске программы или при выборе пользователем соответствующего пункта меню</a:t>
            </a:r>
            <a:r>
              <a:rPr lang="ru-RU" dirty="0" smtClean="0"/>
              <a:t>.</a:t>
            </a:r>
            <a:endParaRPr lang="ru-RU" dirty="0"/>
          </a:p>
        </p:txBody>
      </p:sp>
    </p:spTree>
    <p:extLst>
      <p:ext uri="{BB962C8B-B14F-4D97-AF65-F5344CB8AC3E}">
        <p14:creationId xmlns:p14="http://schemas.microsoft.com/office/powerpoint/2010/main" val="402228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10000"/>
          </a:bodyPr>
          <a:lstStyle/>
          <a:p>
            <a:pPr algn="just"/>
            <a:r>
              <a:rPr lang="ru-RU" dirty="0"/>
              <a:t>Некоторые приложения обрабатывают данные, которые пользователь должен ввести после запуска программы. Например, калькулятор, прежде чем посчитать сумму двух чисел, ждет, когда получит их от пользователя. И слагаемые, и сумма впоследствии нигде не сохраняются, и когда калькулятор будет запущен снова, пользователю понадобится ввести новые данные для обработки.</a:t>
            </a:r>
          </a:p>
          <a:p>
            <a:pPr algn="just"/>
            <a:r>
              <a:rPr lang="ru-RU" dirty="0"/>
              <a:t>Другие программы запоминают какие-то небольшие сведения о предыдущих сеансах работы. Например, игра «Сапер» (и многие другие) поддерживают список игроков, набравших наибольшее число очков в предыдущих играх. Эта информация чаще всего хранится в небольшом файле произвольного формата и извлекается из него при запуске программы или при выборе пользователем соответствующего пункта меню</a:t>
            </a:r>
            <a:r>
              <a:rPr lang="ru-RU" dirty="0" smtClean="0"/>
              <a:t>.</a:t>
            </a:r>
            <a:endParaRPr lang="ru-RU" dirty="0"/>
          </a:p>
        </p:txBody>
      </p:sp>
    </p:spTree>
    <p:extLst>
      <p:ext uri="{BB962C8B-B14F-4D97-AF65-F5344CB8AC3E}">
        <p14:creationId xmlns:p14="http://schemas.microsoft.com/office/powerpoint/2010/main" val="1799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r>
              <a:rPr lang="ru-RU" dirty="0"/>
              <a:t>Все реляционные СУБД поддерживают стандартизированный язык запросов SQL. С его помощью можно создавать таблицы (т.е. задавать структуру БД), заполнять их данными, осуществлять выборку нужных данных по запросу.</a:t>
            </a:r>
          </a:p>
          <a:p>
            <a:r>
              <a:rPr lang="ru-RU" dirty="0"/>
              <a:t>Разработчики, знакомые с SQL, могут использовать для хранения данных своего приложения любую реляционную СУБД, не тратя много времени на то, чтобы разобраться с особенностями ее функционирования</a:t>
            </a:r>
            <a:r>
              <a:rPr lang="ru-RU" dirty="0" smtClean="0"/>
              <a:t>.</a:t>
            </a:r>
            <a:endParaRPr lang="ru-RU" dirty="0"/>
          </a:p>
        </p:txBody>
      </p:sp>
    </p:spTree>
    <p:extLst>
      <p:ext uri="{BB962C8B-B14F-4D97-AF65-F5344CB8AC3E}">
        <p14:creationId xmlns:p14="http://schemas.microsoft.com/office/powerpoint/2010/main" val="3999690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ODBC и </a:t>
            </a:r>
            <a:r>
              <a:rPr lang="ru-RU" dirty="0" smtClean="0"/>
              <a:t>JDBC</a:t>
            </a:r>
            <a:endParaRPr lang="ru-RU" dirty="0"/>
          </a:p>
        </p:txBody>
      </p:sp>
      <p:sp>
        <p:nvSpPr>
          <p:cNvPr id="3" name="Объект 2"/>
          <p:cNvSpPr>
            <a:spLocks noGrp="1"/>
          </p:cNvSpPr>
          <p:nvPr>
            <p:ph idx="1"/>
          </p:nvPr>
        </p:nvSpPr>
        <p:spPr/>
        <p:txBody>
          <a:bodyPr>
            <a:normAutofit fontScale="92500"/>
          </a:bodyPr>
          <a:lstStyle/>
          <a:p>
            <a:pPr algn="just"/>
            <a:r>
              <a:rPr lang="ru-RU" dirty="0"/>
              <a:t>Программа, использующая для хранения данных реляционную СУБД, должна каким-то образом соединяться с конкретной базой данных, посылать ей SQL-запросы и анализировать полученный результат.</a:t>
            </a:r>
          </a:p>
          <a:p>
            <a:pPr algn="just"/>
            <a:r>
              <a:rPr lang="ru-RU" dirty="0"/>
              <a:t>Существует универсальный, не зависящий от языка программирования, механизм взаимодействия программ с СУБД – </a:t>
            </a:r>
            <a:r>
              <a:rPr lang="ru-RU" i="1" dirty="0"/>
              <a:t>интерфейс открытого доступа к данным ODBC</a:t>
            </a:r>
            <a:r>
              <a:rPr lang="ru-RU" dirty="0"/>
              <a:t>. Это низкоуровневый API, который можно использовать для работы с любой реляционной БД, обращаясь к базе данных через системные вызовы. Единственное требование: в системе должен быть установлен нужный ODBC-драйвер (иногда он может не входить в дистрибутив СУБД, поэтому понадобится найти его и установить отдельно</a:t>
            </a:r>
            <a:r>
              <a:rPr lang="ru-RU" dirty="0" smtClean="0"/>
              <a:t>).</a:t>
            </a:r>
            <a:endParaRPr lang="ru-RU" dirty="0"/>
          </a:p>
        </p:txBody>
      </p:sp>
    </p:spTree>
    <p:extLst>
      <p:ext uri="{BB962C8B-B14F-4D97-AF65-F5344CB8AC3E}">
        <p14:creationId xmlns:p14="http://schemas.microsoft.com/office/powerpoint/2010/main" val="678290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65265"/>
            <a:ext cx="10515600" cy="5611698"/>
          </a:xfrm>
        </p:spPr>
        <p:txBody>
          <a:bodyPr>
            <a:normAutofit/>
          </a:bodyPr>
          <a:lstStyle/>
          <a:p>
            <a:r>
              <a:rPr lang="ru-RU" dirty="0"/>
              <a:t>Пользоваться низкоуровневым API достаточно трудоемко. Гораздо удобнее работать с библиотекой того языка, на котором разрабатывается вся программа – в нашем случае </a:t>
            </a:r>
            <a:r>
              <a:rPr lang="ru-RU" dirty="0" err="1"/>
              <a:t>Java</a:t>
            </a:r>
            <a:r>
              <a:rPr lang="ru-RU" dirty="0"/>
              <a:t>.</a:t>
            </a:r>
          </a:p>
          <a:p>
            <a:r>
              <a:rPr lang="ru-RU" dirty="0"/>
              <a:t>Язык </a:t>
            </a:r>
            <a:r>
              <a:rPr lang="ru-RU" dirty="0" err="1"/>
              <a:t>Java</a:t>
            </a:r>
            <a:r>
              <a:rPr lang="ru-RU" dirty="0"/>
              <a:t> предоставляет собственный интерфейс для взаимодействия с реляционными БД. Он называется JDBC (</a:t>
            </a:r>
            <a:r>
              <a:rPr lang="ru-RU" dirty="0" err="1"/>
              <a:t>Java</a:t>
            </a:r>
            <a:r>
              <a:rPr lang="ru-RU" dirty="0"/>
              <a:t> </a:t>
            </a:r>
            <a:r>
              <a:rPr lang="ru-RU" dirty="0" err="1"/>
              <a:t>Database</a:t>
            </a:r>
            <a:r>
              <a:rPr lang="ru-RU" dirty="0"/>
              <a:t> </a:t>
            </a:r>
            <a:r>
              <a:rPr lang="ru-RU" dirty="0" err="1"/>
              <a:t>Connectivity</a:t>
            </a:r>
            <a:r>
              <a:rPr lang="ru-RU" dirty="0"/>
              <a:t>). С точки зрения программирования можно рассматривать JDBC просто как набор классов, позволяющих легко осуществлять такие действия как:</a:t>
            </a:r>
          </a:p>
          <a:p>
            <a:r>
              <a:rPr lang="ru-RU" dirty="0"/>
              <a:t>Соединение с базой данных.</a:t>
            </a:r>
          </a:p>
          <a:p>
            <a:r>
              <a:rPr lang="ru-RU" dirty="0"/>
              <a:t>Отправка SQL-запроса.</a:t>
            </a:r>
          </a:p>
          <a:p>
            <a:r>
              <a:rPr lang="ru-RU" dirty="0"/>
              <a:t>Обработка полученных результатов</a:t>
            </a:r>
            <a:r>
              <a:rPr lang="ru-RU" dirty="0" smtClean="0"/>
              <a:t>.</a:t>
            </a:r>
            <a:endParaRPr lang="ru-RU" dirty="0"/>
          </a:p>
        </p:txBody>
      </p:sp>
    </p:spTree>
    <p:extLst>
      <p:ext uri="{BB962C8B-B14F-4D97-AF65-F5344CB8AC3E}">
        <p14:creationId xmlns:p14="http://schemas.microsoft.com/office/powerpoint/2010/main" val="2347220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JDBC-</a:t>
            </a:r>
            <a:r>
              <a:rPr lang="ru-RU" dirty="0" smtClean="0"/>
              <a:t>драйвер</a:t>
            </a:r>
            <a:endParaRPr lang="ru-RU" dirty="0"/>
          </a:p>
        </p:txBody>
      </p:sp>
      <p:sp>
        <p:nvSpPr>
          <p:cNvPr id="3" name="Объект 2"/>
          <p:cNvSpPr>
            <a:spLocks noGrp="1"/>
          </p:cNvSpPr>
          <p:nvPr>
            <p:ph idx="1"/>
          </p:nvPr>
        </p:nvSpPr>
        <p:spPr/>
        <p:txBody>
          <a:bodyPr>
            <a:normAutofit/>
          </a:bodyPr>
          <a:lstStyle/>
          <a:p>
            <a:pPr algn="just"/>
            <a:r>
              <a:rPr lang="ru-RU" dirty="0" err="1"/>
              <a:t>Java</a:t>
            </a:r>
            <a:r>
              <a:rPr lang="ru-RU" dirty="0"/>
              <a:t>-классы, используемые для работы с реляционной БД, взаимодействуют с этой БД посредством так называемого JDBC-драйвера. Это посредник между библиотеками </a:t>
            </a:r>
            <a:r>
              <a:rPr lang="ru-RU" dirty="0" err="1"/>
              <a:t>Java</a:t>
            </a:r>
            <a:r>
              <a:rPr lang="ru-RU" dirty="0"/>
              <a:t> и внутренним механизмом СУБД. JDBC-драйверы бывают нескольких видов.</a:t>
            </a:r>
          </a:p>
          <a:p>
            <a:pPr algn="just"/>
            <a:r>
              <a:rPr lang="ru-RU" dirty="0"/>
              <a:t>Самый доступный вариант – </a:t>
            </a:r>
            <a:r>
              <a:rPr lang="ru-RU" i="1" dirty="0"/>
              <a:t>драйвер моста JDBC-ODBC</a:t>
            </a:r>
            <a:r>
              <a:rPr lang="ru-RU" dirty="0"/>
              <a:t>. Он присутствует в дистрибутиве </a:t>
            </a:r>
            <a:r>
              <a:rPr lang="ru-RU" dirty="0" err="1"/>
              <a:t>Java</a:t>
            </a:r>
            <a:r>
              <a:rPr lang="ru-RU" dirty="0"/>
              <a:t> SDK по умолчанию, так что его поиск и установка в систему не требуется. Этот драйвер преобразует все обращения к интерфейсу JDBC в обращения к интерфейсу ODBC</a:t>
            </a:r>
            <a:r>
              <a:rPr lang="ru-RU" dirty="0" smtClean="0"/>
              <a:t>.</a:t>
            </a:r>
            <a:endParaRPr lang="ru-RU" dirty="0"/>
          </a:p>
        </p:txBody>
      </p:sp>
    </p:spTree>
    <p:extLst>
      <p:ext uri="{BB962C8B-B14F-4D97-AF65-F5344CB8AC3E}">
        <p14:creationId xmlns:p14="http://schemas.microsoft.com/office/powerpoint/2010/main" val="1580282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r>
              <a:rPr lang="ru-RU" dirty="0"/>
              <a:t>Другой вариант – драйвер, полностью написанный на </a:t>
            </a:r>
            <a:r>
              <a:rPr lang="ru-RU" dirty="0" err="1"/>
              <a:t>Java</a:t>
            </a:r>
            <a:r>
              <a:rPr lang="ru-RU" dirty="0"/>
              <a:t>. Такой драйвер преобразует запросы JDBC непосредственно в запросы, специфичные для конкретной базы данных. Такие драйвера разработаны практически для всех популярных СУБД, однако необходимо нужный драйвер найти и интегрировать его с собственной программой.</a:t>
            </a:r>
            <a:r>
              <a:rPr lang="ru-RU" dirty="0" smtClean="0"/>
              <a:t/>
            </a:r>
            <a:br>
              <a:rPr lang="ru-RU" dirty="0" smtClean="0"/>
            </a:br>
            <a:r>
              <a:rPr lang="ru-RU" dirty="0" smtClean="0"/>
              <a:t/>
            </a:r>
            <a:br>
              <a:rPr lang="ru-RU" dirty="0" smtClean="0"/>
            </a:br>
            <a:endParaRPr lang="ru-RU" dirty="0"/>
          </a:p>
        </p:txBody>
      </p:sp>
    </p:spTree>
    <p:extLst>
      <p:ext uri="{BB962C8B-B14F-4D97-AF65-F5344CB8AC3E}">
        <p14:creationId xmlns:p14="http://schemas.microsoft.com/office/powerpoint/2010/main" val="3711140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algn="just"/>
            <a:r>
              <a:rPr lang="ru-RU" dirty="0"/>
              <a:t>И в том и в другом случае программный код одинаков, за исключением команды, загружающей нужный драйвер. Но второй вариант предпочтительнее по двум причинам.</a:t>
            </a:r>
          </a:p>
          <a:p>
            <a:pPr algn="just"/>
            <a:r>
              <a:rPr lang="ru-RU" dirty="0"/>
              <a:t>Он выигрывает в производительности, поскольку программа обращается напрямую к СУБД без лишнего посредника (в виде ODBC-драйвера).</a:t>
            </a:r>
          </a:p>
          <a:p>
            <a:pPr algn="just"/>
            <a:r>
              <a:rPr lang="ru-RU" dirty="0"/>
              <a:t>ODBC-драйвер с программой не интегрируется, поэтому должен быть установлен и настроен отдельно, т.е. в первом случае усложняется процесс инсталляции</a:t>
            </a:r>
            <a:r>
              <a:rPr lang="ru-RU" dirty="0" smtClean="0"/>
              <a:t>.</a:t>
            </a:r>
            <a:endParaRPr lang="ru-RU" dirty="0"/>
          </a:p>
        </p:txBody>
      </p:sp>
    </p:spTree>
    <p:extLst>
      <p:ext uri="{BB962C8B-B14F-4D97-AF65-F5344CB8AC3E}">
        <p14:creationId xmlns:p14="http://schemas.microsoft.com/office/powerpoint/2010/main" val="844380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Для хранения данных мы можем использовать различные базы данных - </a:t>
            </a:r>
            <a:r>
              <a:rPr lang="ru-RU" dirty="0" err="1"/>
              <a:t>Oracle</a:t>
            </a:r>
            <a:r>
              <a:rPr lang="ru-RU" dirty="0"/>
              <a:t>, MS SQL </a:t>
            </a:r>
            <a:r>
              <a:rPr lang="ru-RU" dirty="0" err="1"/>
              <a:t>Server</a:t>
            </a:r>
            <a:r>
              <a:rPr lang="ru-RU" dirty="0"/>
              <a:t>, </a:t>
            </a:r>
            <a:r>
              <a:rPr lang="ru-RU" dirty="0" err="1"/>
              <a:t>MySQL</a:t>
            </a:r>
            <a:r>
              <a:rPr lang="ru-RU" dirty="0"/>
              <a:t>, </a:t>
            </a:r>
            <a:r>
              <a:rPr lang="ru-RU" dirty="0" err="1"/>
              <a:t>Postgres</a:t>
            </a:r>
            <a:r>
              <a:rPr lang="ru-RU" dirty="0"/>
              <a:t> и т.д. Все эти системы управления базами данных имеют свои особенности. Главное, что их объединяет это взаимодействие с хранилищем данных посредством команд SQL. И чтобы определить единый механизм взаимодействия с этими СУБД в </a:t>
            </a:r>
            <a:r>
              <a:rPr lang="ru-RU" dirty="0" err="1"/>
              <a:t>Java</a:t>
            </a:r>
            <a:r>
              <a:rPr lang="ru-RU" dirty="0"/>
              <a:t> еще начиная с 1996 был введен специальный прикладной интерфейс API, который называется </a:t>
            </a:r>
            <a:r>
              <a:rPr lang="ru-RU" b="1" dirty="0"/>
              <a:t>JDBC.</a:t>
            </a:r>
            <a:r>
              <a:rPr lang="ru-RU" dirty="0" smtClean="0"/>
              <a:t/>
            </a:r>
            <a:br>
              <a:rPr lang="ru-RU" dirty="0" smtClean="0"/>
            </a:br>
            <a:r>
              <a:rPr lang="ru-RU" dirty="0" smtClean="0"/>
              <a:t/>
            </a:r>
            <a:br>
              <a:rPr lang="ru-RU" dirty="0" smtClean="0"/>
            </a:br>
            <a:endParaRPr lang="ru-RU" dirty="0"/>
          </a:p>
        </p:txBody>
      </p:sp>
    </p:spTree>
    <p:extLst>
      <p:ext uri="{BB962C8B-B14F-4D97-AF65-F5344CB8AC3E}">
        <p14:creationId xmlns:p14="http://schemas.microsoft.com/office/powerpoint/2010/main" val="3013119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СУБД </a:t>
            </a:r>
            <a:r>
              <a:rPr lang="ru-RU" dirty="0" err="1" smtClean="0"/>
              <a:t>Firebird</a:t>
            </a:r>
            <a:endParaRPr lang="ru-RU" dirty="0"/>
          </a:p>
        </p:txBody>
      </p:sp>
      <p:sp>
        <p:nvSpPr>
          <p:cNvPr id="3" name="Объект 2"/>
          <p:cNvSpPr>
            <a:spLocks noGrp="1"/>
          </p:cNvSpPr>
          <p:nvPr>
            <p:ph idx="1"/>
          </p:nvPr>
        </p:nvSpPr>
        <p:spPr/>
        <p:txBody>
          <a:bodyPr/>
          <a:lstStyle/>
          <a:p>
            <a:r>
              <a:rPr lang="ru-RU" dirty="0"/>
              <a:t>Чтобы приступить к организации хранения данных программы в БД (посредством механизма JDBC), необходимо выбрать СУБД, с которой будет работать программа, установить ее и настроить и после этого создать собственно базу данных. База данных обычно не создается во время работы приложения, а поставляется в его составе уже в готовом виде (хотя, возможно, незаполненная). Это логично, поскольку структура БД (описание ее таблиц), как правило, остается неизменной.</a:t>
            </a:r>
            <a:r>
              <a:rPr lang="ru-RU" dirty="0" smtClean="0"/>
              <a:t/>
            </a:r>
            <a:br>
              <a:rPr lang="ru-RU" dirty="0" smtClean="0"/>
            </a:br>
            <a:r>
              <a:rPr lang="ru-RU" dirty="0" smtClean="0"/>
              <a:t/>
            </a:r>
            <a:br>
              <a:rPr lang="ru-RU" dirty="0" smtClean="0"/>
            </a:br>
            <a:endParaRPr lang="ru-RU" dirty="0"/>
          </a:p>
        </p:txBody>
      </p:sp>
    </p:spTree>
    <p:extLst>
      <p:ext uri="{BB962C8B-B14F-4D97-AF65-F5344CB8AC3E}">
        <p14:creationId xmlns:p14="http://schemas.microsoft.com/office/powerpoint/2010/main" val="2636790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a:bodyPr>
          <a:lstStyle/>
          <a:p>
            <a:pPr algn="just"/>
            <a:r>
              <a:rPr lang="ru-RU" dirty="0" err="1"/>
              <a:t>Firebird</a:t>
            </a:r>
            <a:r>
              <a:rPr lang="ru-RU" dirty="0"/>
              <a:t> – это мощная компактная реляционная СУБД с архитектурой клиент-сервер. Она может выполняться на разнообразных клиентских и серверных платформах, включая </a:t>
            </a:r>
            <a:r>
              <a:rPr lang="ru-RU" dirty="0" err="1"/>
              <a:t>Windows</a:t>
            </a:r>
            <a:r>
              <a:rPr lang="ru-RU" dirty="0"/>
              <a:t>, </a:t>
            </a:r>
            <a:r>
              <a:rPr lang="ru-RU" dirty="0" err="1"/>
              <a:t>Linux</a:t>
            </a:r>
            <a:r>
              <a:rPr lang="ru-RU" dirty="0"/>
              <a:t>, </a:t>
            </a:r>
            <a:r>
              <a:rPr lang="ru-RU" dirty="0" err="1"/>
              <a:t>MacOS</a:t>
            </a:r>
            <a:r>
              <a:rPr lang="ru-RU" dirty="0"/>
              <a:t>.</a:t>
            </a:r>
          </a:p>
          <a:p>
            <a:pPr algn="just"/>
            <a:r>
              <a:rPr lang="ru-RU" dirty="0"/>
              <a:t>Ядро </a:t>
            </a:r>
            <a:r>
              <a:rPr lang="ru-RU" dirty="0" err="1"/>
              <a:t>Firebird</a:t>
            </a:r>
            <a:r>
              <a:rPr lang="ru-RU" dirty="0"/>
              <a:t> состоит из двух основных программ: </a:t>
            </a:r>
            <a:r>
              <a:rPr lang="ru-RU" i="1" dirty="0"/>
              <a:t>сервер баз данных</a:t>
            </a:r>
            <a:r>
              <a:rPr lang="ru-RU" dirty="0"/>
              <a:t> и </a:t>
            </a:r>
            <a:r>
              <a:rPr lang="ru-RU" i="1" dirty="0"/>
              <a:t>клиентская библиотека</a:t>
            </a:r>
            <a:r>
              <a:rPr lang="ru-RU" dirty="0"/>
              <a:t> (их также называют </a:t>
            </a:r>
            <a:r>
              <a:rPr lang="ru-RU" i="1" dirty="0"/>
              <a:t>сервер </a:t>
            </a:r>
            <a:r>
              <a:rPr lang="ru-RU" i="1" dirty="0" err="1"/>
              <a:t>Firebird</a:t>
            </a:r>
            <a:r>
              <a:rPr lang="ru-RU" dirty="0"/>
              <a:t> и </a:t>
            </a:r>
            <a:r>
              <a:rPr lang="ru-RU" i="1" dirty="0"/>
              <a:t>клиент </a:t>
            </a:r>
            <a:r>
              <a:rPr lang="ru-RU" i="1" dirty="0" err="1"/>
              <a:t>Firebird</a:t>
            </a:r>
            <a:r>
              <a:rPr lang="ru-RU" dirty="0"/>
              <a:t>). Взаимодействие с БД осуществляется через сервер, который должен быть установлен и запущен на компьютере, где физически располагаются и сами БД. Клиентская библиотека используется для связи с сервером баз данных с удаленных рабочих станций. Поэтому она должна быть установлена на компьютере, где функционирует приложение, обращающееся к БД</a:t>
            </a:r>
            <a:r>
              <a:rPr lang="ru-RU" dirty="0" smtClean="0"/>
              <a:t>.</a:t>
            </a:r>
            <a:endParaRPr lang="ru-RU" dirty="0"/>
          </a:p>
        </p:txBody>
      </p:sp>
    </p:spTree>
    <p:extLst>
      <p:ext uri="{BB962C8B-B14F-4D97-AF65-F5344CB8AC3E}">
        <p14:creationId xmlns:p14="http://schemas.microsoft.com/office/powerpoint/2010/main" val="1633141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Заметим, что</a:t>
            </a:r>
            <a:r>
              <a:rPr lang="ru-RU" dirty="0" smtClean="0"/>
              <a:t>:</a:t>
            </a:r>
            <a:endParaRPr lang="ru-RU" dirty="0"/>
          </a:p>
        </p:txBody>
      </p:sp>
      <p:sp>
        <p:nvSpPr>
          <p:cNvPr id="5" name="Объект 4"/>
          <p:cNvSpPr>
            <a:spLocks noGrp="1"/>
          </p:cNvSpPr>
          <p:nvPr>
            <p:ph idx="1"/>
          </p:nvPr>
        </p:nvSpPr>
        <p:spPr/>
        <p:txBody>
          <a:bodyPr>
            <a:normAutofit/>
          </a:bodyPr>
          <a:lstStyle/>
          <a:p>
            <a:pPr algn="just"/>
            <a:r>
              <a:rPr lang="ru-RU" dirty="0" smtClean="0"/>
              <a:t>Если разрабатывается локальное приложение, которое будет работать с базой данных, находящемся на том же компьютере, клиентскую библиотеку устанавливать не обязательно, поскольку приложение будет взаимодействовать непосредственно с сервером баз данных.</a:t>
            </a:r>
          </a:p>
          <a:p>
            <a:pPr algn="just"/>
            <a:r>
              <a:rPr lang="ru-RU" dirty="0" smtClean="0"/>
              <a:t>Если приложение разрабатывается на языке </a:t>
            </a:r>
            <a:r>
              <a:rPr lang="ru-RU" dirty="0" err="1" smtClean="0"/>
              <a:t>Java</a:t>
            </a:r>
            <a:r>
              <a:rPr lang="ru-RU" dirty="0" smtClean="0"/>
              <a:t> и используется JDBC-драйвер </a:t>
            </a:r>
            <a:r>
              <a:rPr lang="ru-RU" dirty="0" err="1" smtClean="0"/>
              <a:t>Jaybird</a:t>
            </a:r>
            <a:r>
              <a:rPr lang="ru-RU" dirty="0" smtClean="0"/>
              <a:t>, устанавливать клиентскую библиотеку так же нет необходимости (</a:t>
            </a:r>
            <a:r>
              <a:rPr lang="ru-RU" dirty="0" err="1" smtClean="0"/>
              <a:t>Jaybird</a:t>
            </a:r>
            <a:r>
              <a:rPr lang="ru-RU" dirty="0" smtClean="0"/>
              <a:t> содержит все необходимые средства для связи с сервером баз данных).</a:t>
            </a:r>
          </a:p>
          <a:p>
            <a:endParaRPr lang="ru-RU" dirty="0" smtClean="0"/>
          </a:p>
        </p:txBody>
      </p:sp>
    </p:spTree>
    <p:extLst>
      <p:ext uri="{BB962C8B-B14F-4D97-AF65-F5344CB8AC3E}">
        <p14:creationId xmlns:p14="http://schemas.microsoft.com/office/powerpoint/2010/main" val="3476520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10000"/>
          </a:bodyPr>
          <a:lstStyle/>
          <a:p>
            <a:pPr algn="just"/>
            <a:r>
              <a:rPr lang="ru-RU" dirty="0" smtClean="0"/>
              <a:t>В качестве примера локального приложения будем рассматривать программу, предназначенную для учета домашних расходов. Эта программа хранит в БД информацию о сделанных покупках и генерирует на основе этой информации различные отчеты. Очевидно, что каждый пользователь, устанавливающий ее на свой компьютер, должен работать только с собственной базой данных.</a:t>
            </a:r>
          </a:p>
          <a:p>
            <a:pPr algn="just"/>
            <a:r>
              <a:rPr lang="ru-RU" dirty="0" smtClean="0"/>
              <a:t>Примером распределенного приложения будет задача №1 – электронное голосование. Пользователи могут устанавливать программу голосования на разных компьютерах (подключенных к общей сети). Но БД, в которой хранятся сведения о поданных голосах, одна на всех, и расположена она на компьютере, где установлен сервер </a:t>
            </a:r>
            <a:r>
              <a:rPr lang="ru-RU" dirty="0" err="1" smtClean="0"/>
              <a:t>Firebird</a:t>
            </a:r>
            <a:r>
              <a:rPr lang="ru-RU" dirty="0" smtClean="0"/>
              <a:t>.</a:t>
            </a:r>
          </a:p>
        </p:txBody>
      </p:sp>
    </p:spTree>
    <p:extLst>
      <p:ext uri="{BB962C8B-B14F-4D97-AF65-F5344CB8AC3E}">
        <p14:creationId xmlns:p14="http://schemas.microsoft.com/office/powerpoint/2010/main" val="649471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Создание новой БД</a:t>
            </a:r>
            <a:endParaRPr lang="ru-RU" dirty="0"/>
          </a:p>
        </p:txBody>
      </p:sp>
      <p:sp>
        <p:nvSpPr>
          <p:cNvPr id="3" name="Объект 2"/>
          <p:cNvSpPr>
            <a:spLocks noGrp="1"/>
          </p:cNvSpPr>
          <p:nvPr>
            <p:ph idx="1"/>
          </p:nvPr>
        </p:nvSpPr>
        <p:spPr/>
        <p:txBody>
          <a:bodyPr/>
          <a:lstStyle/>
          <a:p>
            <a:r>
              <a:rPr lang="ru-RU" dirty="0" err="1" smtClean="0"/>
              <a:t>Firebird</a:t>
            </a:r>
            <a:r>
              <a:rPr lang="ru-RU" dirty="0" smtClean="0"/>
              <a:t>, как и ряд других СУБД (например, </a:t>
            </a:r>
            <a:r>
              <a:rPr lang="ru-RU" dirty="0" err="1" smtClean="0"/>
              <a:t>MySQL</a:t>
            </a:r>
            <a:r>
              <a:rPr lang="ru-RU" dirty="0" smtClean="0"/>
              <a:t>) по умолчанию не имеет графического интерфейса (такого, как в </a:t>
            </a:r>
            <a:r>
              <a:rPr lang="ru-RU" dirty="0" err="1" smtClean="0"/>
              <a:t>Microsoft</a:t>
            </a:r>
            <a:r>
              <a:rPr lang="ru-RU" dirty="0" smtClean="0"/>
              <a:t> </a:t>
            </a:r>
            <a:r>
              <a:rPr lang="ru-RU" dirty="0" err="1" smtClean="0"/>
              <a:t>Access</a:t>
            </a:r>
            <a:r>
              <a:rPr lang="ru-RU" dirty="0" smtClean="0"/>
              <a:t>). Все действия, начиная от создания базы данных, придется выполнять через утилиты командной строки посредством SQL-запросов.</a:t>
            </a:r>
          </a:p>
        </p:txBody>
      </p:sp>
    </p:spTree>
    <p:extLst>
      <p:ext uri="{BB962C8B-B14F-4D97-AF65-F5344CB8AC3E}">
        <p14:creationId xmlns:p14="http://schemas.microsoft.com/office/powerpoint/2010/main" val="1371928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05938" y="695094"/>
            <a:ext cx="5762105" cy="5639204"/>
          </a:xfrm>
        </p:spPr>
        <p:txBody>
          <a:bodyPr>
            <a:normAutofit/>
          </a:bodyPr>
          <a:lstStyle/>
          <a:p>
            <a:r>
              <a:rPr lang="ru-RU" dirty="0"/>
              <a:t>Однако можно воспользоваться графическим средством администрирования баз данных </a:t>
            </a:r>
            <a:r>
              <a:rPr lang="ru-RU" dirty="0" err="1"/>
              <a:t>Firebird</a:t>
            </a:r>
            <a:r>
              <a:rPr lang="ru-RU" dirty="0"/>
              <a:t>, предлагаемым сторонним разработчиком. В частности, существуют две хороших бесплатных программы: IB </a:t>
            </a:r>
            <a:r>
              <a:rPr lang="ru-RU" dirty="0" err="1"/>
              <a:t>Expert</a:t>
            </a:r>
            <a:r>
              <a:rPr lang="ru-RU" dirty="0"/>
              <a:t> (установить) и </a:t>
            </a:r>
            <a:r>
              <a:rPr lang="ru-RU" dirty="0" err="1"/>
              <a:t>FlameRobin</a:t>
            </a:r>
            <a:r>
              <a:rPr lang="ru-RU" dirty="0"/>
              <a:t> (установить). Далее мы будем ссылаться только на IB </a:t>
            </a:r>
            <a:r>
              <a:rPr lang="ru-RU" dirty="0" err="1"/>
              <a:t>Expert</a:t>
            </a:r>
            <a:r>
              <a:rPr lang="ru-RU" dirty="0"/>
              <a:t>, обладающую большими возможностями и более простым интерфейсом.</a:t>
            </a:r>
            <a:r>
              <a:rPr lang="ru-RU" dirty="0" smtClean="0"/>
              <a:t/>
            </a:r>
            <a:br>
              <a:rPr lang="ru-RU" dirty="0" smtClean="0"/>
            </a:br>
            <a:endParaRPr lang="ru-RU" dirty="0"/>
          </a:p>
        </p:txBody>
      </p:sp>
      <p:pic>
        <p:nvPicPr>
          <p:cNvPr id="4" name="Рисунок 3"/>
          <p:cNvPicPr>
            <a:picLocks noChangeAspect="1"/>
          </p:cNvPicPr>
          <p:nvPr/>
        </p:nvPicPr>
        <p:blipFill>
          <a:blip r:embed="rId2"/>
          <a:stretch>
            <a:fillRect/>
          </a:stretch>
        </p:blipFill>
        <p:spPr>
          <a:xfrm>
            <a:off x="6666807" y="3514696"/>
            <a:ext cx="4876800" cy="2867025"/>
          </a:xfrm>
          <a:prstGeom prst="rect">
            <a:avLst/>
          </a:prstGeom>
        </p:spPr>
      </p:pic>
    </p:spTree>
    <p:extLst>
      <p:ext uri="{BB962C8B-B14F-4D97-AF65-F5344CB8AC3E}">
        <p14:creationId xmlns:p14="http://schemas.microsoft.com/office/powerpoint/2010/main" val="1732351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База данных создается оператором CREATE DATABASE, которому необходимо указать:</a:t>
            </a:r>
            <a:br>
              <a:rPr lang="ru-RU" dirty="0" smtClean="0"/>
            </a:br>
            <a:endParaRPr lang="ru-RU" dirty="0"/>
          </a:p>
        </p:txBody>
      </p:sp>
      <p:sp>
        <p:nvSpPr>
          <p:cNvPr id="3" name="Объект 2"/>
          <p:cNvSpPr>
            <a:spLocks noGrp="1"/>
          </p:cNvSpPr>
          <p:nvPr>
            <p:ph idx="1"/>
          </p:nvPr>
        </p:nvSpPr>
        <p:spPr>
          <a:xfrm>
            <a:off x="838200" y="1825625"/>
            <a:ext cx="10515600" cy="4857808"/>
          </a:xfrm>
        </p:spPr>
        <p:txBody>
          <a:bodyPr>
            <a:normAutofit/>
          </a:bodyPr>
          <a:lstStyle/>
          <a:p>
            <a:r>
              <a:rPr lang="ru-RU" dirty="0" smtClean="0"/>
              <a:t>Имя файла БД (файл базы данных </a:t>
            </a:r>
            <a:r>
              <a:rPr lang="ru-RU" dirty="0" err="1" smtClean="0"/>
              <a:t>Firebird</a:t>
            </a:r>
            <a:r>
              <a:rPr lang="ru-RU" dirty="0" smtClean="0"/>
              <a:t> имеет расширение .</a:t>
            </a:r>
            <a:r>
              <a:rPr lang="ru-RU" dirty="0" err="1" smtClean="0"/>
              <a:t>fdb</a:t>
            </a:r>
            <a:r>
              <a:rPr lang="ru-RU" dirty="0" smtClean="0"/>
              <a:t>)</a:t>
            </a:r>
          </a:p>
          <a:p>
            <a:r>
              <a:rPr lang="ru-RU" dirty="0" smtClean="0"/>
              <a:t>Имя пользователя и пароль, которые будут использоваться при дальнейшей работе с БД.</a:t>
            </a:r>
            <a:endParaRPr lang="en-US" dirty="0"/>
          </a:p>
          <a:p>
            <a:r>
              <a:rPr lang="ru-RU" dirty="0"/>
              <a:t>Например, следующая команда создает базу данных </a:t>
            </a:r>
            <a:r>
              <a:rPr lang="ru-RU" dirty="0" err="1"/>
              <a:t>shopping.fdb</a:t>
            </a:r>
            <a:r>
              <a:rPr lang="ru-RU" dirty="0" smtClean="0"/>
              <a:t>:</a:t>
            </a:r>
            <a:endParaRPr lang="en-US" dirty="0" smtClean="0"/>
          </a:p>
          <a:p>
            <a:endParaRPr lang="en-US" dirty="0"/>
          </a:p>
          <a:p>
            <a:endParaRPr lang="en-US" dirty="0" smtClean="0"/>
          </a:p>
          <a:p>
            <a:r>
              <a:rPr lang="ru-RU" dirty="0"/>
              <a:t>Разумеется, путь к файлу БД следует заменить на тот, который нужен вам.</a:t>
            </a:r>
            <a:r>
              <a:rPr lang="ru-RU" dirty="0" smtClean="0"/>
              <a:t/>
            </a:r>
            <a:br>
              <a:rPr lang="ru-RU" dirty="0" smtClean="0"/>
            </a:br>
            <a:endParaRPr lang="ru-RU" dirty="0" smtClean="0"/>
          </a:p>
        </p:txBody>
      </p:sp>
      <p:pic>
        <p:nvPicPr>
          <p:cNvPr id="4" name="Рисунок 3"/>
          <p:cNvPicPr>
            <a:picLocks noChangeAspect="1"/>
          </p:cNvPicPr>
          <p:nvPr/>
        </p:nvPicPr>
        <p:blipFill>
          <a:blip r:embed="rId2"/>
          <a:stretch>
            <a:fillRect/>
          </a:stretch>
        </p:blipFill>
        <p:spPr>
          <a:xfrm>
            <a:off x="1936432" y="4387735"/>
            <a:ext cx="7953375" cy="609600"/>
          </a:xfrm>
          <a:prstGeom prst="rect">
            <a:avLst/>
          </a:prstGeom>
        </p:spPr>
      </p:pic>
    </p:spTree>
    <p:extLst>
      <p:ext uri="{BB962C8B-B14F-4D97-AF65-F5344CB8AC3E}">
        <p14:creationId xmlns:p14="http://schemas.microsoft.com/office/powerpoint/2010/main" val="3501093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algn="just"/>
            <a:r>
              <a:rPr lang="ru-RU" dirty="0"/>
              <a:t>Имя пользователя и пароль в этой команде взяты не произвольно. Пользователь SYSDBA — это администратор СУБД </a:t>
            </a:r>
            <a:r>
              <a:rPr lang="ru-RU" dirty="0" err="1"/>
              <a:t>Firebird</a:t>
            </a:r>
            <a:r>
              <a:rPr lang="ru-RU" dirty="0"/>
              <a:t>, обладающий всевозможными привилегиями. Он </a:t>
            </a:r>
            <a:r>
              <a:rPr lang="ru-RU" dirty="0" err="1"/>
              <a:t>региструруется</a:t>
            </a:r>
            <a:r>
              <a:rPr lang="ru-RU" dirty="0"/>
              <a:t> в системе при установке сервера </a:t>
            </a:r>
            <a:r>
              <a:rPr lang="ru-RU" dirty="0" err="1"/>
              <a:t>Firebird</a:t>
            </a:r>
            <a:r>
              <a:rPr lang="ru-RU" dirty="0"/>
              <a:t> и в операционной системе </a:t>
            </a:r>
            <a:r>
              <a:rPr lang="ru-RU" dirty="0" err="1"/>
              <a:t>Windows</a:t>
            </a:r>
            <a:r>
              <a:rPr lang="ru-RU" dirty="0"/>
              <a:t> имеет по умолчанию пароль </a:t>
            </a:r>
            <a:r>
              <a:rPr lang="ru-RU" dirty="0" err="1"/>
              <a:t>masterkey</a:t>
            </a:r>
            <a:r>
              <a:rPr lang="ru-RU" dirty="0"/>
              <a:t> (точнее, </a:t>
            </a:r>
            <a:r>
              <a:rPr lang="ru-RU" dirty="0" err="1"/>
              <a:t>masterke</a:t>
            </a:r>
            <a:r>
              <a:rPr lang="ru-RU" dirty="0"/>
              <a:t>, поскольку </a:t>
            </a:r>
            <a:r>
              <a:rPr lang="ru-RU" dirty="0" err="1"/>
              <a:t>Firebird</a:t>
            </a:r>
            <a:r>
              <a:rPr lang="ru-RU" dirty="0"/>
              <a:t> считает значимыми только первые 8 символов пароля). В OC </a:t>
            </a:r>
            <a:r>
              <a:rPr lang="ru-RU" dirty="0" err="1"/>
              <a:t>Linux</a:t>
            </a:r>
            <a:r>
              <a:rPr lang="ru-RU" dirty="0"/>
              <a:t> при установке генерируется случайный пароль, который записывается в файл /</a:t>
            </a:r>
            <a:r>
              <a:rPr lang="ru-RU" dirty="0" err="1"/>
              <a:t>opt</a:t>
            </a:r>
            <a:r>
              <a:rPr lang="ru-RU" dirty="0"/>
              <a:t>/</a:t>
            </a:r>
            <a:r>
              <a:rPr lang="ru-RU" dirty="0" err="1"/>
              <a:t>firebird</a:t>
            </a:r>
            <a:r>
              <a:rPr lang="ru-RU" dirty="0"/>
              <a:t>/</a:t>
            </a:r>
            <a:r>
              <a:rPr lang="ru-RU" dirty="0" err="1"/>
              <a:t>SYSDBA.password</a:t>
            </a:r>
            <a:r>
              <a:rPr lang="ru-RU" dirty="0"/>
              <a:t>.</a:t>
            </a:r>
            <a:r>
              <a:rPr lang="ru-RU" dirty="0" smtClean="0"/>
              <a:t/>
            </a:r>
            <a:br>
              <a:rPr lang="ru-RU" dirty="0" smtClean="0"/>
            </a:br>
            <a:endParaRPr lang="ru-RU" dirty="0"/>
          </a:p>
        </p:txBody>
      </p:sp>
    </p:spTree>
    <p:extLst>
      <p:ext uri="{BB962C8B-B14F-4D97-AF65-F5344CB8AC3E}">
        <p14:creationId xmlns:p14="http://schemas.microsoft.com/office/powerpoint/2010/main" val="4033008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r>
              <a:rPr lang="ru-RU" dirty="0"/>
              <a:t>Атрибут </a:t>
            </a:r>
            <a:r>
              <a:rPr lang="ru-RU" dirty="0" err="1"/>
              <a:t>page_size</a:t>
            </a:r>
            <a:r>
              <a:rPr lang="ru-RU" dirty="0"/>
              <a:t> означает размер внутренней страницы базы данных. Дополнительную информацию можно найти в литературе по </a:t>
            </a:r>
            <a:r>
              <a:rPr lang="ru-RU" dirty="0" err="1"/>
              <a:t>Firebird</a:t>
            </a:r>
            <a:r>
              <a:rPr lang="ru-RU" dirty="0"/>
              <a:t>.</a:t>
            </a:r>
          </a:p>
          <a:p>
            <a:r>
              <a:rPr lang="ru-RU" dirty="0"/>
              <a:t>Для того, чтобы выполнить команду CREATE DATABASE (а также осуществить любые другие SQL-запросы к базе данных), предназначена утилита командной строки </a:t>
            </a:r>
            <a:r>
              <a:rPr lang="ru-RU" dirty="0" err="1"/>
              <a:t>isql</a:t>
            </a:r>
            <a:r>
              <a:rPr lang="ru-RU" dirty="0"/>
              <a:t>, которую можно найти в каталоге </a:t>
            </a:r>
            <a:r>
              <a:rPr lang="ru-RU" dirty="0" err="1"/>
              <a:t>bin</a:t>
            </a:r>
            <a:r>
              <a:rPr lang="ru-RU" dirty="0"/>
              <a:t>.</a:t>
            </a:r>
          </a:p>
          <a:p>
            <a:r>
              <a:rPr lang="ru-RU" dirty="0"/>
              <a:t>При запуске появляется следующее приглашение:</a:t>
            </a:r>
          </a:p>
          <a:p>
            <a:endParaRPr lang="ru-RU" dirty="0"/>
          </a:p>
        </p:txBody>
      </p:sp>
      <p:pic>
        <p:nvPicPr>
          <p:cNvPr id="4" name="Рисунок 3"/>
          <p:cNvPicPr>
            <a:picLocks noChangeAspect="1"/>
          </p:cNvPicPr>
          <p:nvPr/>
        </p:nvPicPr>
        <p:blipFill>
          <a:blip r:embed="rId2"/>
          <a:stretch>
            <a:fillRect/>
          </a:stretch>
        </p:blipFill>
        <p:spPr>
          <a:xfrm>
            <a:off x="8873837" y="4613564"/>
            <a:ext cx="1400694" cy="840416"/>
          </a:xfrm>
          <a:prstGeom prst="rect">
            <a:avLst/>
          </a:prstGeom>
        </p:spPr>
      </p:pic>
    </p:spTree>
    <p:extLst>
      <p:ext uri="{BB962C8B-B14F-4D97-AF65-F5344CB8AC3E}">
        <p14:creationId xmlns:p14="http://schemas.microsoft.com/office/powerpoint/2010/main" val="644752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Теперь можно выполнить нашу команду. Будет создана база данных и снова появится приглашение, показывающее, что мы соединены с нею и можем обращаться с SQL-запросами (например, создавать таблицы</a:t>
            </a:r>
            <a:r>
              <a:rPr lang="ru-RU" dirty="0" smtClean="0"/>
              <a:t>).</a:t>
            </a:r>
            <a:endParaRPr lang="ru-RU" dirty="0"/>
          </a:p>
        </p:txBody>
      </p:sp>
      <p:pic>
        <p:nvPicPr>
          <p:cNvPr id="4" name="Рисунок 3"/>
          <p:cNvPicPr>
            <a:picLocks noChangeAspect="1"/>
          </p:cNvPicPr>
          <p:nvPr/>
        </p:nvPicPr>
        <p:blipFill>
          <a:blip r:embed="rId2"/>
          <a:stretch>
            <a:fillRect/>
          </a:stretch>
        </p:blipFill>
        <p:spPr>
          <a:xfrm>
            <a:off x="2349385" y="3863772"/>
            <a:ext cx="7807920" cy="2115619"/>
          </a:xfrm>
          <a:prstGeom prst="rect">
            <a:avLst/>
          </a:prstGeom>
        </p:spPr>
      </p:pic>
    </p:spTree>
    <p:extLst>
      <p:ext uri="{BB962C8B-B14F-4D97-AF65-F5344CB8AC3E}">
        <p14:creationId xmlns:p14="http://schemas.microsoft.com/office/powerpoint/2010/main" val="98331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То есть если мы хотим в приложении на языке </a:t>
            </a:r>
            <a:r>
              <a:rPr lang="ru-RU" dirty="0" err="1"/>
              <a:t>Java</a:t>
            </a:r>
            <a:r>
              <a:rPr lang="ru-RU" dirty="0"/>
              <a:t> взаимодействовать с базой данных, то необходимо использовать функциональные возможности JDBC. Данный API входит в состав </a:t>
            </a:r>
            <a:r>
              <a:rPr lang="ru-RU" dirty="0" err="1"/>
              <a:t>Java</a:t>
            </a:r>
            <a:r>
              <a:rPr lang="ru-RU" dirty="0"/>
              <a:t> , в частности, для работы с JDBC в программе </a:t>
            </a:r>
            <a:r>
              <a:rPr lang="ru-RU" dirty="0" err="1"/>
              <a:t>Java</a:t>
            </a:r>
            <a:r>
              <a:rPr lang="ru-RU" dirty="0"/>
              <a:t> достаточно подключить пакет </a:t>
            </a:r>
            <a:r>
              <a:rPr lang="ru-RU" b="1" dirty="0" err="1"/>
              <a:t>java.sql</a:t>
            </a:r>
            <a:r>
              <a:rPr lang="ru-RU" dirty="0"/>
              <a:t>. Для работы в </a:t>
            </a:r>
            <a:r>
              <a:rPr lang="ru-RU" dirty="0" err="1"/>
              <a:t>Java</a:t>
            </a:r>
            <a:r>
              <a:rPr lang="ru-RU" dirty="0"/>
              <a:t> EE есть аналогичный пакет </a:t>
            </a:r>
            <a:r>
              <a:rPr lang="ru-RU" b="1" dirty="0" err="1"/>
              <a:t>javax.sql</a:t>
            </a:r>
            <a:r>
              <a:rPr lang="ru-RU" dirty="0"/>
              <a:t>, который расширяет возможности JDBC.</a:t>
            </a:r>
            <a:r>
              <a:rPr lang="ru-RU" dirty="0" smtClean="0"/>
              <a:t/>
            </a:r>
            <a:br>
              <a:rPr lang="ru-RU" dirty="0" smtClean="0"/>
            </a:br>
            <a:r>
              <a:rPr lang="ru-RU" dirty="0" smtClean="0"/>
              <a:t/>
            </a:r>
            <a:br>
              <a:rPr lang="ru-RU" dirty="0" smtClean="0"/>
            </a:br>
            <a:endParaRPr lang="ru-RU" dirty="0"/>
          </a:p>
        </p:txBody>
      </p:sp>
    </p:spTree>
    <p:extLst>
      <p:ext uri="{BB962C8B-B14F-4D97-AF65-F5344CB8AC3E}">
        <p14:creationId xmlns:p14="http://schemas.microsoft.com/office/powerpoint/2010/main" val="306010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r>
              <a:rPr lang="ru-RU" dirty="0"/>
              <a:t>Кроме того, при создании БД автоматически конструируется несколько служебных таблиц, и мы можем обратиться к одной из них, чтобы убедиться, что БД действительно создана. Например, выполнить </a:t>
            </a:r>
            <a:r>
              <a:rPr lang="ru-RU" dirty="0" smtClean="0"/>
              <a:t>запрос</a:t>
            </a:r>
            <a:endParaRPr lang="en-US" dirty="0" smtClean="0"/>
          </a:p>
          <a:p>
            <a:endParaRPr lang="en-US" dirty="0"/>
          </a:p>
          <a:p>
            <a:r>
              <a:rPr lang="ru-RU" dirty="0"/>
              <a:t>Если БД создалась корректно, на экран будет выдано достаточно большое количество данных. «Пустая» БД на самом деле хранит метаданные о своих характеристиках, которых по мере создания новых таблиц будет становиться все больше. Чтобы закончить работу с </a:t>
            </a:r>
            <a:r>
              <a:rPr lang="ru-RU" dirty="0" err="1"/>
              <a:t>isql</a:t>
            </a:r>
            <a:r>
              <a:rPr lang="ru-RU" dirty="0"/>
              <a:t>, выполните </a:t>
            </a:r>
            <a:r>
              <a:rPr lang="ru-RU" dirty="0" smtClean="0"/>
              <a:t>команду</a:t>
            </a:r>
            <a:endParaRPr lang="ru-RU" dirty="0"/>
          </a:p>
        </p:txBody>
      </p:sp>
      <p:pic>
        <p:nvPicPr>
          <p:cNvPr id="4" name="Рисунок 3"/>
          <p:cNvPicPr>
            <a:picLocks noChangeAspect="1"/>
          </p:cNvPicPr>
          <p:nvPr/>
        </p:nvPicPr>
        <p:blipFill>
          <a:blip r:embed="rId2"/>
          <a:stretch>
            <a:fillRect/>
          </a:stretch>
        </p:blipFill>
        <p:spPr>
          <a:xfrm>
            <a:off x="4168053" y="3121547"/>
            <a:ext cx="4826318" cy="619498"/>
          </a:xfrm>
          <a:prstGeom prst="rect">
            <a:avLst/>
          </a:prstGeom>
        </p:spPr>
      </p:pic>
      <p:pic>
        <p:nvPicPr>
          <p:cNvPr id="5" name="Рисунок 4"/>
          <p:cNvPicPr>
            <a:picLocks noChangeAspect="1"/>
          </p:cNvPicPr>
          <p:nvPr/>
        </p:nvPicPr>
        <p:blipFill>
          <a:blip r:embed="rId3"/>
          <a:stretch>
            <a:fillRect/>
          </a:stretch>
        </p:blipFill>
        <p:spPr>
          <a:xfrm>
            <a:off x="6458296" y="5656464"/>
            <a:ext cx="1089660" cy="346710"/>
          </a:xfrm>
          <a:prstGeom prst="rect">
            <a:avLst/>
          </a:prstGeom>
        </p:spPr>
      </p:pic>
    </p:spTree>
    <p:extLst>
      <p:ext uri="{BB962C8B-B14F-4D97-AF65-F5344CB8AC3E}">
        <p14:creationId xmlns:p14="http://schemas.microsoft.com/office/powerpoint/2010/main" val="1680767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С помощью графического средства администрирования создать новую БД значительно проще. Например, в IB </a:t>
            </a:r>
            <a:r>
              <a:rPr lang="ru-RU" dirty="0" err="1"/>
              <a:t>Expert</a:t>
            </a:r>
            <a:r>
              <a:rPr lang="ru-RU" dirty="0"/>
              <a:t> можно выполнить команду База данных --&gt; Создать базу..., после чего в появившемся диалоговом окне заполнить соответствующие поля. Однако графического средства под рукой может не быть, в то время, как утилиты командной строки являются частью </a:t>
            </a:r>
            <a:r>
              <a:rPr lang="ru-RU" dirty="0" err="1"/>
              <a:t>Firebird</a:t>
            </a:r>
            <a:r>
              <a:rPr lang="ru-RU" dirty="0"/>
              <a:t>.</a:t>
            </a:r>
            <a:r>
              <a:rPr lang="ru-RU" dirty="0" smtClean="0"/>
              <a:t/>
            </a:r>
            <a:br>
              <a:rPr lang="ru-RU" dirty="0" smtClean="0"/>
            </a:br>
            <a:endParaRPr lang="ru-RU" dirty="0"/>
          </a:p>
        </p:txBody>
      </p:sp>
    </p:spTree>
    <p:extLst>
      <p:ext uri="{BB962C8B-B14F-4D97-AF65-F5344CB8AC3E}">
        <p14:creationId xmlns:p14="http://schemas.microsoft.com/office/powerpoint/2010/main" val="4251861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Структура базы </a:t>
            </a:r>
            <a:r>
              <a:rPr lang="ru-RU" dirty="0" smtClean="0"/>
              <a:t>данных</a:t>
            </a:r>
            <a:endParaRPr lang="ru-RU" dirty="0"/>
          </a:p>
        </p:txBody>
      </p:sp>
      <p:sp>
        <p:nvSpPr>
          <p:cNvPr id="3" name="Объект 2"/>
          <p:cNvSpPr>
            <a:spLocks noGrp="1"/>
          </p:cNvSpPr>
          <p:nvPr>
            <p:ph idx="1"/>
          </p:nvPr>
        </p:nvSpPr>
        <p:spPr/>
        <p:txBody>
          <a:bodyPr/>
          <a:lstStyle/>
          <a:p>
            <a:r>
              <a:rPr lang="ru-RU" dirty="0"/>
              <a:t>Разработка любой БД начинается с определения ее структуры (схемы). Необходимо решить, из каких таблиц будет состоять база данных, из каких полей (столбцов) они будут состоять, каким образом будут связаны друг с другом. Бессмысленно начинать строить базу данных когда ее структура не определена и не зарисована на бумаге либо, что гораздо предпочтительнее, в специализированной программе, такой как ERWIN, </a:t>
            </a:r>
            <a:r>
              <a:rPr lang="ru-RU" dirty="0" err="1"/>
              <a:t>Rational</a:t>
            </a:r>
            <a:r>
              <a:rPr lang="ru-RU" dirty="0"/>
              <a:t> </a:t>
            </a:r>
            <a:r>
              <a:rPr lang="ru-RU" dirty="0" err="1"/>
              <a:t>Rose</a:t>
            </a:r>
            <a:r>
              <a:rPr lang="ru-RU" dirty="0"/>
              <a:t> </a:t>
            </a:r>
            <a:r>
              <a:rPr lang="ru-RU" dirty="0" err="1"/>
              <a:t>Data</a:t>
            </a:r>
            <a:r>
              <a:rPr lang="ru-RU" dirty="0"/>
              <a:t> </a:t>
            </a:r>
            <a:r>
              <a:rPr lang="ru-RU" dirty="0" err="1"/>
              <a:t>Modeler</a:t>
            </a:r>
            <a:r>
              <a:rPr lang="ru-RU" dirty="0"/>
              <a:t> или </a:t>
            </a:r>
            <a:r>
              <a:rPr lang="ru-RU" dirty="0" err="1"/>
              <a:t>DBDesigner</a:t>
            </a:r>
            <a:r>
              <a:rPr lang="ru-RU" dirty="0"/>
              <a:t> </a:t>
            </a:r>
            <a:r>
              <a:rPr lang="ru-RU" dirty="0" smtClean="0"/>
              <a:t>.</a:t>
            </a:r>
            <a:endParaRPr lang="ru-RU" dirty="0"/>
          </a:p>
        </p:txBody>
      </p:sp>
    </p:spTree>
    <p:extLst>
      <p:ext uri="{BB962C8B-B14F-4D97-AF65-F5344CB8AC3E}">
        <p14:creationId xmlns:p14="http://schemas.microsoft.com/office/powerpoint/2010/main" val="3913574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39683" y="448582"/>
            <a:ext cx="4731327" cy="5861079"/>
          </a:xfrm>
        </p:spPr>
        <p:txBody>
          <a:bodyPr>
            <a:normAutofit/>
          </a:bodyPr>
          <a:lstStyle/>
          <a:p>
            <a:pPr algn="just"/>
            <a:r>
              <a:rPr lang="ru-RU" dirty="0"/>
              <a:t>Профессиональные разработчики начинают с разработки модели «сущность-связь» (ER-модели). Они определяют сущности (информация о которых должна храниться в БД), их атрибуты (какая именно информация), и связи между ними. После этого достаточно легко преобразовать ER-модель в </a:t>
            </a:r>
            <a:r>
              <a:rPr lang="ru-RU" dirty="0" smtClean="0"/>
              <a:t>реляционную</a:t>
            </a:r>
            <a:r>
              <a:rPr lang="en-US" dirty="0" smtClean="0"/>
              <a:t> </a:t>
            </a:r>
            <a:r>
              <a:rPr lang="ru-RU" dirty="0" smtClean="0"/>
              <a:t>модель</a:t>
            </a:r>
            <a:r>
              <a:rPr lang="ru-RU" dirty="0"/>
              <a:t>.</a:t>
            </a:r>
            <a:r>
              <a:rPr lang="ru-RU" dirty="0" smtClean="0"/>
              <a:t/>
            </a:r>
            <a:br>
              <a:rPr lang="ru-RU" dirty="0" smtClean="0"/>
            </a:br>
            <a:endParaRPr lang="ru-RU" dirty="0"/>
          </a:p>
        </p:txBody>
      </p:sp>
      <p:pic>
        <p:nvPicPr>
          <p:cNvPr id="4" name="Рисунок 3"/>
          <p:cNvPicPr>
            <a:picLocks noChangeAspect="1"/>
          </p:cNvPicPr>
          <p:nvPr/>
        </p:nvPicPr>
        <p:blipFill>
          <a:blip r:embed="rId2"/>
          <a:stretch>
            <a:fillRect/>
          </a:stretch>
        </p:blipFill>
        <p:spPr>
          <a:xfrm>
            <a:off x="5139344" y="1240760"/>
            <a:ext cx="6934200" cy="4276725"/>
          </a:xfrm>
          <a:prstGeom prst="rect">
            <a:avLst/>
          </a:prstGeom>
        </p:spPr>
      </p:pic>
    </p:spTree>
    <p:extLst>
      <p:ext uri="{BB962C8B-B14F-4D97-AF65-F5344CB8AC3E}">
        <p14:creationId xmlns:p14="http://schemas.microsoft.com/office/powerpoint/2010/main" val="3720227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Основы обработки исключений</a:t>
            </a:r>
            <a:r>
              <a:rPr lang="ru-RU" dirty="0" smtClean="0"/>
              <a:t/>
            </a:r>
            <a:br>
              <a:rPr lang="ru-RU" dirty="0" smtClean="0"/>
            </a:br>
            <a:endParaRPr lang="ru-RU" dirty="0"/>
          </a:p>
        </p:txBody>
      </p:sp>
      <p:sp>
        <p:nvSpPr>
          <p:cNvPr id="3" name="Объект 2"/>
          <p:cNvSpPr>
            <a:spLocks noGrp="1"/>
          </p:cNvSpPr>
          <p:nvPr>
            <p:ph idx="1"/>
          </p:nvPr>
        </p:nvSpPr>
        <p:spPr/>
        <p:txBody>
          <a:bodyPr/>
          <a:lstStyle/>
          <a:p>
            <a:r>
              <a:rPr lang="ru-RU" dirty="0" smtClean="0"/>
              <a:t>Прежде </a:t>
            </a:r>
            <a:r>
              <a:rPr lang="ru-RU" dirty="0"/>
              <a:t>чем приступить к работе с интерфейсом JDBC, необходимо ознакомиться с механизмом обработки исключений языка </a:t>
            </a:r>
            <a:r>
              <a:rPr lang="ru-RU" dirty="0" err="1"/>
              <a:t>Java</a:t>
            </a:r>
            <a:r>
              <a:rPr lang="ru-RU" dirty="0"/>
              <a:t>. </a:t>
            </a:r>
          </a:p>
        </p:txBody>
      </p:sp>
    </p:spTree>
    <p:extLst>
      <p:ext uri="{BB962C8B-B14F-4D97-AF65-F5344CB8AC3E}">
        <p14:creationId xmlns:p14="http://schemas.microsoft.com/office/powerpoint/2010/main" val="1289772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Понятие и виды исключений</a:t>
            </a:r>
            <a:r>
              <a:rPr lang="ru-RU" dirty="0" smtClean="0"/>
              <a:t/>
            </a:r>
            <a:br>
              <a:rPr lang="ru-RU" dirty="0" smtClean="0"/>
            </a:br>
            <a:endParaRPr lang="ru-RU" dirty="0"/>
          </a:p>
        </p:txBody>
      </p:sp>
      <p:sp>
        <p:nvSpPr>
          <p:cNvPr id="3" name="Объект 2"/>
          <p:cNvSpPr>
            <a:spLocks noGrp="1"/>
          </p:cNvSpPr>
          <p:nvPr>
            <p:ph idx="1"/>
          </p:nvPr>
        </p:nvSpPr>
        <p:spPr/>
        <p:txBody>
          <a:bodyPr>
            <a:normAutofit/>
          </a:bodyPr>
          <a:lstStyle/>
          <a:p>
            <a:r>
              <a:rPr lang="ru-RU" dirty="0"/>
              <a:t>Во время выполнения программы может возникнуть аварийная ситуация. Такое случается при попытке деления на нуль, выходе индекса за границы массива, отсутствии файла, который необходимо загрузить и т.д.</a:t>
            </a:r>
          </a:p>
          <a:p>
            <a:r>
              <a:rPr lang="ru-RU" i="1" dirty="0"/>
              <a:t>Исключение</a:t>
            </a:r>
            <a:r>
              <a:rPr lang="ru-RU" dirty="0"/>
              <a:t> — это </a:t>
            </a:r>
            <a:r>
              <a:rPr lang="ru-RU" i="1" dirty="0"/>
              <a:t>объект</a:t>
            </a:r>
            <a:r>
              <a:rPr lang="ru-RU" dirty="0"/>
              <a:t>, который описывает аварийную ситуацию, произошедшую в некотором фрагменте кода. Оно создается в тот момент, когда возникает аварийная ситуация и </a:t>
            </a:r>
            <a:r>
              <a:rPr lang="ru-RU" i="1" dirty="0"/>
              <a:t>вбрасывается</a:t>
            </a:r>
            <a:r>
              <a:rPr lang="ru-RU" dirty="0"/>
              <a:t> в метод, вызвавший ошибку.</a:t>
            </a:r>
          </a:p>
          <a:p>
            <a:r>
              <a:rPr lang="ru-RU" dirty="0"/>
              <a:t>Аварийные ситуации бывают двух видов: проверяемые и непроверяемые</a:t>
            </a:r>
            <a:r>
              <a:rPr lang="ru-RU" dirty="0" smtClean="0"/>
              <a:t>.</a:t>
            </a:r>
            <a:endParaRPr lang="ru-RU" dirty="0"/>
          </a:p>
        </p:txBody>
      </p:sp>
    </p:spTree>
    <p:extLst>
      <p:ext uri="{BB962C8B-B14F-4D97-AF65-F5344CB8AC3E}">
        <p14:creationId xmlns:p14="http://schemas.microsoft.com/office/powerpoint/2010/main" val="2636951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98516"/>
            <a:ext cx="10515600" cy="5578447"/>
          </a:xfrm>
        </p:spPr>
        <p:txBody>
          <a:bodyPr>
            <a:normAutofit/>
          </a:bodyPr>
          <a:lstStyle/>
          <a:p>
            <a:pPr marL="0" indent="0">
              <a:buNone/>
            </a:pPr>
            <a:r>
              <a:rPr lang="ru-RU" i="1" dirty="0"/>
              <a:t>Непроверяемые</a:t>
            </a:r>
            <a:r>
              <a:rPr lang="ru-RU" dirty="0"/>
              <a:t> исключения не требуют от программиста специальных действий по их отслеживанию (хотя программист и может предпринять их по собственной инициативе). К таким исключениям относятся:</a:t>
            </a:r>
          </a:p>
          <a:p>
            <a:r>
              <a:rPr lang="ru-RU" dirty="0"/>
              <a:t>попытка деления на нуль;</a:t>
            </a:r>
          </a:p>
          <a:p>
            <a:r>
              <a:rPr lang="ru-RU" dirty="0"/>
              <a:t>попытка обратиться к элементу массива с несуществующим индексом (например, когда массив создается командой </a:t>
            </a:r>
            <a:r>
              <a:rPr lang="ru-RU" dirty="0" err="1"/>
              <a:t>int</a:t>
            </a:r>
            <a:r>
              <a:rPr lang="ru-RU" dirty="0"/>
              <a:t>[] a = </a:t>
            </a:r>
            <a:r>
              <a:rPr lang="ru-RU" dirty="0" err="1"/>
              <a:t>new</a:t>
            </a:r>
            <a:r>
              <a:rPr lang="ru-RU" dirty="0"/>
              <a:t> </a:t>
            </a:r>
            <a:r>
              <a:rPr lang="ru-RU" dirty="0" err="1"/>
              <a:t>int</a:t>
            </a:r>
            <a:r>
              <a:rPr lang="ru-RU" dirty="0"/>
              <a:t> , а затем следует команда a = 0);</a:t>
            </a:r>
          </a:p>
          <a:p>
            <a:r>
              <a:rPr lang="ru-RU" dirty="0"/>
              <a:t>попытка </a:t>
            </a:r>
            <a:r>
              <a:rPr lang="ru-RU" dirty="0" err="1"/>
              <a:t>разыменовать</a:t>
            </a:r>
            <a:r>
              <a:rPr lang="ru-RU" dirty="0"/>
              <a:t> нулевой указатель (столь сложный оборот описывает простую ситуацию, когда следует обращение к методу через переменную объектного типа, но эта переменная в настоящий момент имеет значение </a:t>
            </a:r>
            <a:r>
              <a:rPr lang="ru-RU" dirty="0" err="1"/>
              <a:t>null</a:t>
            </a:r>
            <a:r>
              <a:rPr lang="ru-RU" dirty="0"/>
              <a:t> — например, </a:t>
            </a:r>
            <a:r>
              <a:rPr lang="ru-RU" dirty="0" err="1"/>
              <a:t>List</a:t>
            </a:r>
            <a:r>
              <a:rPr lang="ru-RU" dirty="0"/>
              <a:t> </a:t>
            </a:r>
            <a:r>
              <a:rPr lang="ru-RU" dirty="0" err="1"/>
              <a:t>myList</a:t>
            </a:r>
            <a:r>
              <a:rPr lang="ru-RU" dirty="0"/>
              <a:t> = </a:t>
            </a:r>
            <a:r>
              <a:rPr lang="ru-RU" dirty="0" err="1"/>
              <a:t>null</a:t>
            </a:r>
            <a:r>
              <a:rPr lang="ru-RU" dirty="0"/>
              <a:t>; </a:t>
            </a:r>
            <a:r>
              <a:rPr lang="ru-RU" dirty="0" err="1"/>
              <a:t>myList.clear</a:t>
            </a:r>
            <a:r>
              <a:rPr lang="ru-RU" dirty="0" smtClean="0"/>
              <a:t>()).</a:t>
            </a:r>
            <a:endParaRPr lang="ru-RU" dirty="0"/>
          </a:p>
        </p:txBody>
      </p:sp>
    </p:spTree>
    <p:extLst>
      <p:ext uri="{BB962C8B-B14F-4D97-AF65-F5344CB8AC3E}">
        <p14:creationId xmlns:p14="http://schemas.microsoft.com/office/powerpoint/2010/main" val="2140472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Возникновение такой ситуации означает, что в программе, скорее всего, допущена грубая ошибка и наилучший выход — исправить ее, переписав программный код. Поэтому </a:t>
            </a:r>
            <a:r>
              <a:rPr lang="ru-RU" dirty="0" err="1"/>
              <a:t>Java</a:t>
            </a:r>
            <a:r>
              <a:rPr lang="ru-RU" dirty="0"/>
              <a:t> просто выводит в консоль диагностическое сообщение и прекращает выполнение программы.</a:t>
            </a:r>
            <a:r>
              <a:rPr lang="ru-RU" dirty="0" smtClean="0"/>
              <a:t/>
            </a:r>
            <a:br>
              <a:rPr lang="ru-RU" dirty="0" smtClean="0"/>
            </a:br>
            <a:endParaRPr lang="ru-RU" dirty="0"/>
          </a:p>
        </p:txBody>
      </p:sp>
    </p:spTree>
    <p:extLst>
      <p:ext uri="{BB962C8B-B14F-4D97-AF65-F5344CB8AC3E}">
        <p14:creationId xmlns:p14="http://schemas.microsoft.com/office/powerpoint/2010/main" val="430628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99011"/>
            <a:ext cx="10515600" cy="5777952"/>
          </a:xfrm>
        </p:spPr>
        <p:txBody>
          <a:bodyPr>
            <a:normAutofit lnSpcReduction="10000"/>
          </a:bodyPr>
          <a:lstStyle/>
          <a:p>
            <a:r>
              <a:rPr lang="ru-RU" dirty="0"/>
              <a:t>Однако есть множество потенциальных ошибок, которые не означают неизгладимой порочности программы, но препятствуют ее дальнейшему выполнению. Например, программа не может открыть требуемый файл (он заблокирован или отсутствует), установить сетевое соединение или отправить запрос к базе данных. Безусловно, если файл открыть не удалось, бессмысленно выполнять следующие команды (скажем, читающие или записывающие данные в этот файл). Но «вылетать» программе вовсе не обязательно. Достаточно вывести сообщение об ошибке и предоставить пользователю возможность решить самому, закрывать или не закрывать программу.</a:t>
            </a:r>
          </a:p>
          <a:p>
            <a:r>
              <a:rPr lang="ru-RU" dirty="0"/>
              <a:t>Такие аварийные ситуации называются </a:t>
            </a:r>
            <a:r>
              <a:rPr lang="ru-RU" i="1" dirty="0"/>
              <a:t>проверяемыми</a:t>
            </a:r>
            <a:r>
              <a:rPr lang="ru-RU" dirty="0"/>
              <a:t>. </a:t>
            </a:r>
            <a:r>
              <a:rPr lang="ru-RU" dirty="0" err="1"/>
              <a:t>Java</a:t>
            </a:r>
            <a:r>
              <a:rPr lang="ru-RU" dirty="0"/>
              <a:t> обязывает программиста в обязательном порядке предусмотреть реакцию программы на эти ситуации</a:t>
            </a:r>
            <a:r>
              <a:rPr lang="ru-RU" dirty="0" smtClean="0"/>
              <a:t>.</a:t>
            </a:r>
            <a:endParaRPr lang="ru-RU" dirty="0"/>
          </a:p>
        </p:txBody>
      </p:sp>
    </p:spTree>
    <p:extLst>
      <p:ext uri="{BB962C8B-B14F-4D97-AF65-F5344CB8AC3E}">
        <p14:creationId xmlns:p14="http://schemas.microsoft.com/office/powerpoint/2010/main" val="3385048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Для этого те методы, выполнение которых может вызвать аварийную ситуацию, содержат в своем объявлении перечень таких ситуаций (в виде классов соответствующих объектов-исключений). А те методы, которые их вызывают, должны предусматривать реакцию на все эти ситуации. Реакция может быть, в принципе, нулевой — т.е. программа спокойно игнорирует ошибку и продолжает работать дальше, — но и она должна быть указана явным образом.</a:t>
            </a:r>
            <a:r>
              <a:rPr lang="ru-RU" dirty="0" smtClean="0"/>
              <a:t/>
            </a:r>
            <a:br>
              <a:rPr lang="ru-RU" dirty="0" smtClean="0"/>
            </a:br>
            <a:endParaRPr lang="ru-RU" dirty="0"/>
          </a:p>
        </p:txBody>
      </p:sp>
    </p:spTree>
    <p:extLst>
      <p:ext uri="{BB962C8B-B14F-4D97-AF65-F5344CB8AC3E}">
        <p14:creationId xmlns:p14="http://schemas.microsoft.com/office/powerpoint/2010/main" val="295448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Работа с базами данных в </a:t>
            </a:r>
            <a:r>
              <a:rPr lang="ru-RU" dirty="0" err="1"/>
              <a:t>Java</a:t>
            </a:r>
            <a:r>
              <a:rPr lang="ru-RU" dirty="0"/>
              <a:t> выполняется с помощью JDBC (</a:t>
            </a:r>
            <a:r>
              <a:rPr lang="ru-RU" dirty="0" err="1"/>
              <a:t>Java</a:t>
            </a:r>
            <a:r>
              <a:rPr lang="ru-RU" dirty="0"/>
              <a:t> </a:t>
            </a:r>
            <a:r>
              <a:rPr lang="ru-RU" dirty="0" err="1"/>
              <a:t>Database</a:t>
            </a:r>
            <a:r>
              <a:rPr lang="ru-RU" dirty="0"/>
              <a:t> </a:t>
            </a:r>
            <a:r>
              <a:rPr lang="ru-RU" dirty="0" err="1"/>
              <a:t>Connectivity</a:t>
            </a:r>
            <a:r>
              <a:rPr lang="ru-RU" dirty="0"/>
              <a:t>) - стандартного интерфейса программирования, который позволяет взаимодействовать с различными типами баз данных.</a:t>
            </a:r>
            <a:r>
              <a:rPr lang="ru-RU" dirty="0" smtClean="0"/>
              <a:t/>
            </a:r>
            <a:br>
              <a:rPr lang="ru-RU" dirty="0" smtClean="0"/>
            </a:br>
            <a:r>
              <a:rPr lang="ru-RU" dirty="0" smtClean="0"/>
              <a:t/>
            </a:r>
            <a:br>
              <a:rPr lang="ru-RU" dirty="0" smtClean="0"/>
            </a:br>
            <a:endParaRPr lang="ru-RU" dirty="0"/>
          </a:p>
        </p:txBody>
      </p:sp>
    </p:spTree>
    <p:extLst>
      <p:ext uri="{BB962C8B-B14F-4D97-AF65-F5344CB8AC3E}">
        <p14:creationId xmlns:p14="http://schemas.microsoft.com/office/powerpoint/2010/main" val="606721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356688" y="1559920"/>
            <a:ext cx="11835312" cy="2662945"/>
          </a:xfrm>
          <a:prstGeom prst="rect">
            <a:avLst/>
          </a:prstGeom>
        </p:spPr>
      </p:pic>
    </p:spTree>
    <p:extLst>
      <p:ext uri="{BB962C8B-B14F-4D97-AF65-F5344CB8AC3E}">
        <p14:creationId xmlns:p14="http://schemas.microsoft.com/office/powerpoint/2010/main" val="79653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Вот пример шагов для работы с базой данных в </a:t>
            </a:r>
            <a:r>
              <a:rPr lang="ru-RU" dirty="0" err="1"/>
              <a:t>Java</a:t>
            </a:r>
            <a:r>
              <a:rPr lang="ru-RU" dirty="0" smtClean="0"/>
              <a:t>:</a:t>
            </a:r>
            <a:endParaRPr lang="ru-RU" dirty="0"/>
          </a:p>
        </p:txBody>
      </p:sp>
      <p:sp>
        <p:nvSpPr>
          <p:cNvPr id="3" name="Объект 2"/>
          <p:cNvSpPr>
            <a:spLocks noGrp="1"/>
          </p:cNvSpPr>
          <p:nvPr>
            <p:ph idx="1"/>
          </p:nvPr>
        </p:nvSpPr>
        <p:spPr>
          <a:xfrm>
            <a:off x="838200" y="1825625"/>
            <a:ext cx="10515600" cy="4907684"/>
          </a:xfrm>
        </p:spPr>
        <p:txBody>
          <a:bodyPr>
            <a:normAutofit fontScale="85000" lnSpcReduction="10000"/>
          </a:bodyPr>
          <a:lstStyle/>
          <a:p>
            <a:pPr algn="just"/>
            <a:r>
              <a:rPr lang="ru-RU" dirty="0" smtClean="0"/>
              <a:t>Загрузите драйвер базы данных: Для каждой базы данных существует соответствующий драйвер JDBC, который нужно загрузить в свой проект. Обычно это делается с помощью оператора </a:t>
            </a:r>
            <a:r>
              <a:rPr lang="ru-RU" dirty="0" err="1" smtClean="0"/>
              <a:t>Class.forName</a:t>
            </a:r>
            <a:r>
              <a:rPr lang="ru-RU" dirty="0" smtClean="0"/>
              <a:t>().</a:t>
            </a:r>
          </a:p>
          <a:p>
            <a:pPr algn="just"/>
            <a:r>
              <a:rPr lang="ru-RU" dirty="0" smtClean="0"/>
              <a:t>Установите соединение с базой данных: Для установки соединения с базой данных используйте класс </a:t>
            </a:r>
            <a:r>
              <a:rPr lang="ru-RU" dirty="0" err="1" smtClean="0"/>
              <a:t>Connection</a:t>
            </a:r>
            <a:r>
              <a:rPr lang="ru-RU" dirty="0" smtClean="0"/>
              <a:t>. Вы можете указать параметры подключения, такие как имя пользователя и пароль.</a:t>
            </a:r>
          </a:p>
          <a:p>
            <a:pPr algn="just"/>
            <a:r>
              <a:rPr lang="ru-RU" dirty="0" smtClean="0"/>
              <a:t>Создайте запрос: Для выполнения запросов к базе данных в </a:t>
            </a:r>
            <a:r>
              <a:rPr lang="ru-RU" dirty="0" err="1" smtClean="0"/>
              <a:t>Java</a:t>
            </a:r>
            <a:r>
              <a:rPr lang="ru-RU" dirty="0" smtClean="0"/>
              <a:t> используйте интерфейс </a:t>
            </a:r>
            <a:r>
              <a:rPr lang="ru-RU" dirty="0" err="1" smtClean="0"/>
              <a:t>Statement</a:t>
            </a:r>
            <a:r>
              <a:rPr lang="ru-RU" dirty="0" smtClean="0"/>
              <a:t>. Вы можете выполнить любой SQL-запрос, включая запросы на добавление, обновление и удаление данных.</a:t>
            </a:r>
          </a:p>
          <a:p>
            <a:pPr algn="just"/>
            <a:r>
              <a:rPr lang="ru-RU" dirty="0" smtClean="0"/>
              <a:t>Получите результаты: Результаты запроса можно получить с помощью интерфейса </a:t>
            </a:r>
            <a:r>
              <a:rPr lang="ru-RU" dirty="0" err="1" smtClean="0"/>
              <a:t>ResultSet</a:t>
            </a:r>
            <a:r>
              <a:rPr lang="ru-RU" dirty="0" smtClean="0"/>
              <a:t>. Вы можете использовать </a:t>
            </a:r>
            <a:r>
              <a:rPr lang="ru-RU" dirty="0" err="1" smtClean="0"/>
              <a:t>ResultSet</a:t>
            </a:r>
            <a:r>
              <a:rPr lang="ru-RU" dirty="0" smtClean="0"/>
              <a:t> для получения отдельных значений или для итерации по результатам запроса.</a:t>
            </a:r>
          </a:p>
          <a:p>
            <a:pPr algn="just"/>
            <a:r>
              <a:rPr lang="ru-RU" dirty="0" smtClean="0"/>
              <a:t>Закройте соединение: После того, как вы закончили работу с базой данных, закройте соединение с помощью метода </a:t>
            </a:r>
            <a:r>
              <a:rPr lang="ru-RU" dirty="0" err="1" smtClean="0"/>
              <a:t>Connection.close</a:t>
            </a:r>
            <a:r>
              <a:rPr lang="ru-RU" dirty="0" smtClean="0"/>
              <a:t>().</a:t>
            </a:r>
          </a:p>
          <a:p>
            <a:endParaRPr lang="ru-RU" dirty="0" smtClean="0"/>
          </a:p>
          <a:p>
            <a:endParaRPr lang="ru-RU" dirty="0" smtClean="0"/>
          </a:p>
          <a:p>
            <a:endParaRPr lang="ru-RU" dirty="0" smtClean="0"/>
          </a:p>
        </p:txBody>
      </p:sp>
    </p:spTree>
    <p:extLst>
      <p:ext uri="{BB962C8B-B14F-4D97-AF65-F5344CB8AC3E}">
        <p14:creationId xmlns:p14="http://schemas.microsoft.com/office/powerpoint/2010/main" val="209835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Пример кода:</a:t>
            </a:r>
            <a:r>
              <a:rPr lang="ru-RU" dirty="0" smtClean="0"/>
              <a:t/>
            </a:r>
            <a:br>
              <a:rPr lang="ru-RU" dirty="0" smtClean="0"/>
            </a:br>
            <a:r>
              <a:rPr lang="ru-RU" dirty="0" smtClean="0"/>
              <a:t/>
            </a:r>
            <a:br>
              <a:rPr lang="ru-RU" dirty="0" smtClean="0"/>
            </a:br>
            <a:endParaRPr lang="ru-RU" dirty="0"/>
          </a:p>
        </p:txBody>
      </p:sp>
      <p:pic>
        <p:nvPicPr>
          <p:cNvPr id="4" name="Рисунок 3"/>
          <p:cNvPicPr>
            <a:picLocks noChangeAspect="1"/>
          </p:cNvPicPr>
          <p:nvPr/>
        </p:nvPicPr>
        <p:blipFill>
          <a:blip r:embed="rId2"/>
          <a:stretch>
            <a:fillRect/>
          </a:stretch>
        </p:blipFill>
        <p:spPr>
          <a:xfrm>
            <a:off x="3524250" y="492442"/>
            <a:ext cx="7829550" cy="6238875"/>
          </a:xfrm>
          <a:prstGeom prst="rect">
            <a:avLst/>
          </a:prstGeom>
        </p:spPr>
      </p:pic>
    </p:spTree>
    <p:extLst>
      <p:ext uri="{BB962C8B-B14F-4D97-AF65-F5344CB8AC3E}">
        <p14:creationId xmlns:p14="http://schemas.microsoft.com/office/powerpoint/2010/main" val="3913730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r>
              <a:rPr lang="ru-RU" dirty="0"/>
              <a:t>Это пример простого приложения, которое устанавливает соединение с базой данных </a:t>
            </a:r>
            <a:r>
              <a:rPr lang="ru-RU" dirty="0" err="1"/>
              <a:t>MySQL</a:t>
            </a:r>
            <a:r>
              <a:rPr lang="ru-RU" dirty="0"/>
              <a:t>, выполняет запрос на выборку данных из таблицы и выводит результаты в консоль. Однако, обычно для работы с базами данных в </a:t>
            </a:r>
            <a:r>
              <a:rPr lang="ru-RU" dirty="0" err="1"/>
              <a:t>Java</a:t>
            </a:r>
            <a:r>
              <a:rPr lang="ru-RU" dirty="0"/>
              <a:t> используются библиотеки ORM, такие как </a:t>
            </a:r>
            <a:r>
              <a:rPr lang="ru-RU" dirty="0" err="1"/>
              <a:t>Hibernate</a:t>
            </a:r>
            <a:r>
              <a:rPr lang="ru-RU" dirty="0"/>
              <a:t> или JPA.</a:t>
            </a:r>
            <a:r>
              <a:rPr lang="ru-RU" dirty="0" smtClean="0"/>
              <a:t/>
            </a:r>
            <a:br>
              <a:rPr lang="ru-RU" dirty="0" smtClean="0"/>
            </a:br>
            <a:r>
              <a:rPr lang="ru-RU" dirty="0" smtClean="0"/>
              <a:t/>
            </a:r>
            <a:br>
              <a:rPr lang="ru-RU" dirty="0" smtClean="0"/>
            </a:br>
            <a:endParaRPr lang="ru-RU" dirty="0"/>
          </a:p>
        </p:txBody>
      </p:sp>
    </p:spTree>
    <p:extLst>
      <p:ext uri="{BB962C8B-B14F-4D97-AF65-F5344CB8AC3E}">
        <p14:creationId xmlns:p14="http://schemas.microsoft.com/office/powerpoint/2010/main" val="206287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88077" y="961101"/>
            <a:ext cx="10515600" cy="4351338"/>
          </a:xfrm>
        </p:spPr>
        <p:txBody>
          <a:bodyPr>
            <a:noAutofit/>
          </a:bodyPr>
          <a:lstStyle/>
          <a:p>
            <a:pPr algn="just"/>
            <a:r>
              <a:rPr lang="ru-RU" sz="3000" dirty="0"/>
              <a:t>Однако не все базы данных могут поддерживаться через JDBC. Для работы с определенной СУБД также необходим специальный драйвер. Каждый разработчик определенной СУБД обычно предоставляет свой драйвер для работы с JDBC. То есть если мы хотим работать с </a:t>
            </a:r>
            <a:r>
              <a:rPr lang="ru-RU" sz="3000" dirty="0" err="1"/>
              <a:t>MySQL</a:t>
            </a:r>
            <a:r>
              <a:rPr lang="ru-RU" sz="3000" dirty="0"/>
              <a:t>, то нам потребуется специальный драйвер для работы именно </a:t>
            </a:r>
            <a:r>
              <a:rPr lang="ru-RU" sz="3000" dirty="0" err="1"/>
              <a:t>MySQL</a:t>
            </a:r>
            <a:r>
              <a:rPr lang="ru-RU" sz="3000" dirty="0"/>
              <a:t>. Как правило, большинство драйверов доступны в свободном доступе на сайтах соответствующих СУБД. Обычно они представляют JAR-файлы. И преимущество JDBC как раз и состоит в том, что мы абстрагируемся от строения конкретной базы данных, а используем унифицированный интерфейс, который един для всех.</a:t>
            </a:r>
            <a:r>
              <a:rPr lang="ru-RU" sz="3000" dirty="0" smtClean="0"/>
              <a:t/>
            </a:r>
            <a:br>
              <a:rPr lang="ru-RU" sz="3000" dirty="0" smtClean="0"/>
            </a:br>
            <a:r>
              <a:rPr lang="ru-RU" sz="3000" dirty="0" smtClean="0"/>
              <a:t/>
            </a:r>
            <a:br>
              <a:rPr lang="ru-RU" sz="3000" dirty="0" smtClean="0"/>
            </a:br>
            <a:endParaRPr lang="ru-RU" sz="3000" dirty="0"/>
          </a:p>
        </p:txBody>
      </p:sp>
    </p:spTree>
    <p:extLst>
      <p:ext uri="{BB962C8B-B14F-4D97-AF65-F5344CB8AC3E}">
        <p14:creationId xmlns:p14="http://schemas.microsoft.com/office/powerpoint/2010/main" val="292043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1965700" y="1517246"/>
            <a:ext cx="8049176" cy="3852775"/>
          </a:xfrm>
          <a:prstGeom prst="rect">
            <a:avLst/>
          </a:prstGeom>
        </p:spPr>
      </p:pic>
    </p:spTree>
    <p:extLst>
      <p:ext uri="{BB962C8B-B14F-4D97-AF65-F5344CB8AC3E}">
        <p14:creationId xmlns:p14="http://schemas.microsoft.com/office/powerpoint/2010/main" val="274593400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2786</Words>
  <Application>Microsoft Office PowerPoint</Application>
  <PresentationFormat>Широкоэкранный</PresentationFormat>
  <Paragraphs>90</Paragraphs>
  <Slides>40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40</vt:i4>
      </vt:variant>
    </vt:vector>
  </HeadingPairs>
  <TitlesOfParts>
    <vt:vector size="44" baseType="lpstr">
      <vt:lpstr>Arial</vt:lpstr>
      <vt:lpstr>Calibri</vt:lpstr>
      <vt:lpstr>Calibri Light</vt:lpstr>
      <vt:lpstr>Тема Office</vt:lpstr>
      <vt:lpstr>Доступ к БД из программы на Java. Работа с базами данных java</vt:lpstr>
      <vt:lpstr>Презентация PowerPoint</vt:lpstr>
      <vt:lpstr>Презентация PowerPoint</vt:lpstr>
      <vt:lpstr>Презентация PowerPoint</vt:lpstr>
      <vt:lpstr>Вот пример шагов для работы с базой данных в Java:</vt:lpstr>
      <vt:lpstr>Презентация PowerPoint</vt:lpstr>
      <vt:lpstr>Презентация PowerPoint</vt:lpstr>
      <vt:lpstr>Презентация PowerPoint</vt:lpstr>
      <vt:lpstr>Презентация PowerPoint</vt:lpstr>
      <vt:lpstr>Презентация PowerPoint</vt:lpstr>
      <vt:lpstr>Интерфейс JDBC включает в себя следующие ключевые компоненты: </vt:lpstr>
      <vt:lpstr>Презентация PowerPoint</vt:lpstr>
      <vt:lpstr>Презентация PowerPoint</vt:lpstr>
      <vt:lpstr>Презентация PowerPoint</vt:lpstr>
      <vt:lpstr>ODBC и JDBC</vt:lpstr>
      <vt:lpstr>Презентация PowerPoint</vt:lpstr>
      <vt:lpstr>JDBC-драйвер</vt:lpstr>
      <vt:lpstr>Презентация PowerPoint</vt:lpstr>
      <vt:lpstr>Презентация PowerPoint</vt:lpstr>
      <vt:lpstr>СУБД Firebird</vt:lpstr>
      <vt:lpstr>Презентация PowerPoint</vt:lpstr>
      <vt:lpstr>Заметим, что:</vt:lpstr>
      <vt:lpstr>Презентация PowerPoint</vt:lpstr>
      <vt:lpstr>Создание новой БД</vt:lpstr>
      <vt:lpstr>Презентация PowerPoint</vt:lpstr>
      <vt:lpstr>База данных создается оператором CREATE DATABASE, которому необходимо указать: </vt:lpstr>
      <vt:lpstr>Презентация PowerPoint</vt:lpstr>
      <vt:lpstr>Презентация PowerPoint</vt:lpstr>
      <vt:lpstr>Презентация PowerPoint</vt:lpstr>
      <vt:lpstr>Презентация PowerPoint</vt:lpstr>
      <vt:lpstr>Презентация PowerPoint</vt:lpstr>
      <vt:lpstr>Структура базы данных</vt:lpstr>
      <vt:lpstr>Презентация PowerPoint</vt:lpstr>
      <vt:lpstr>Основы обработки исключений </vt:lpstr>
      <vt:lpstr>Понятие и виды исключений </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Доступ к БД из программы на Java. Работа с базами данных java</dc:title>
  <dc:creator>Anastasia</dc:creator>
  <cp:lastModifiedBy>Anastasia</cp:lastModifiedBy>
  <cp:revision>4</cp:revision>
  <dcterms:created xsi:type="dcterms:W3CDTF">2023-05-21T20:49:03Z</dcterms:created>
  <dcterms:modified xsi:type="dcterms:W3CDTF">2023-05-21T21:21:48Z</dcterms:modified>
</cp:coreProperties>
</file>