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59E5-347F-4628-9B35-B257027D4ACC}" type="datetimeFigureOut">
              <a:rPr lang="ru-RU" smtClean="0"/>
              <a:pPr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2ED0-2A56-445C-9E37-CF77E33D16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БД </a:t>
            </a:r>
            <a:br>
              <a:rPr lang="ru-RU" dirty="0" smtClean="0"/>
            </a:br>
            <a:r>
              <a:rPr lang="ru-RU" dirty="0" smtClean="0"/>
              <a:t>из </a:t>
            </a:r>
            <a:r>
              <a:rPr lang="en-US" dirty="0" smtClean="0"/>
              <a:t>Java-</a:t>
            </a:r>
            <a:r>
              <a:rPr lang="ru-RU" dirty="0" smtClean="0"/>
              <a:t>программ:</a:t>
            </a:r>
            <a:br>
              <a:rPr lang="ru-RU" dirty="0" smtClean="0"/>
            </a:b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класс </a:t>
            </a:r>
            <a:r>
              <a:rPr lang="en-US" dirty="0" err="1"/>
              <a:t>DriverManager</a:t>
            </a:r>
            <a:r>
              <a:rPr lang="en-US" dirty="0"/>
              <a:t> </a:t>
            </a:r>
            <a:r>
              <a:rPr lang="ru-RU" dirty="0" smtClean="0"/>
              <a:t>– объект управления </a:t>
            </a:r>
            <a:r>
              <a:rPr lang="en-US" dirty="0" smtClean="0"/>
              <a:t>JDBC, </a:t>
            </a:r>
            <a:r>
              <a:rPr lang="ru-RU" dirty="0" smtClean="0"/>
              <a:t>посредник между программой и драйвером</a:t>
            </a:r>
          </a:p>
          <a:p>
            <a:r>
              <a:rPr lang="ru-RU" dirty="0" smtClean="0"/>
              <a:t>класс-метод </a:t>
            </a:r>
            <a:r>
              <a:rPr lang="en-US" dirty="0" err="1"/>
              <a:t>DriverManager.getConnection</a:t>
            </a:r>
            <a:r>
              <a:rPr lang="en-US" dirty="0" smtClean="0"/>
              <a:t>()</a:t>
            </a:r>
            <a:r>
              <a:rPr lang="ru-RU" dirty="0" smtClean="0"/>
              <a:t> устанавливает соединение с БД и возвращает ссылку типа </a:t>
            </a:r>
            <a:r>
              <a:rPr lang="en-US" dirty="0" smtClean="0"/>
              <a:t>Connection</a:t>
            </a:r>
          </a:p>
          <a:p>
            <a:r>
              <a:rPr lang="ru-RU" dirty="0" smtClean="0"/>
              <a:t>при вызове </a:t>
            </a:r>
            <a:r>
              <a:rPr lang="en-US" dirty="0" err="1"/>
              <a:t>getConnection</a:t>
            </a:r>
            <a:r>
              <a:rPr lang="en-US" dirty="0"/>
              <a:t>()</a:t>
            </a:r>
            <a:r>
              <a:rPr lang="ru-RU" dirty="0"/>
              <a:t> </a:t>
            </a:r>
            <a:r>
              <a:rPr lang="ru-RU" dirty="0" smtClean="0"/>
              <a:t>происходит перебор всех загруженных в данный момент драйверов для использования подходящего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7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031" y="113625"/>
            <a:ext cx="8229600" cy="1143000"/>
          </a:xfrm>
        </p:spPr>
        <p:txBody>
          <a:bodyPr/>
          <a:lstStyle/>
          <a:p>
            <a:r>
              <a:rPr lang="ru-RU" dirty="0" smtClean="0"/>
              <a:t>Установка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метод </a:t>
            </a:r>
            <a:r>
              <a:rPr lang="en-US" dirty="0" err="1"/>
              <a:t>getConnection</a:t>
            </a:r>
            <a:r>
              <a:rPr lang="en-US" dirty="0" smtClean="0"/>
              <a:t>()</a:t>
            </a:r>
            <a:r>
              <a:rPr lang="ru-RU" dirty="0" smtClean="0"/>
              <a:t> может принимать различные параметры (имеет перегруженные версии</a:t>
            </a:r>
            <a:r>
              <a:rPr lang="ru-RU" dirty="0" smtClean="0"/>
              <a:t>):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url</a:t>
            </a:r>
            <a:r>
              <a:rPr lang="en-US" dirty="0" smtClean="0"/>
              <a:t> – </a:t>
            </a:r>
            <a:r>
              <a:rPr lang="ru-RU" dirty="0" smtClean="0"/>
              <a:t>адрес БД (строка подключения), логин и пароль могут быть переданы прямо в </a:t>
            </a:r>
            <a:r>
              <a:rPr lang="en-US" dirty="0" smtClean="0"/>
              <a:t>URL</a:t>
            </a:r>
          </a:p>
          <a:p>
            <a:endParaRPr lang="ru-RU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передача логина и пароля через отдельные параметры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1213" y="2636912"/>
            <a:ext cx="835824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public static Connection </a:t>
            </a:r>
            <a:r>
              <a:rPr lang="en-US" b="1" dirty="0" err="1" smtClean="0">
                <a:latin typeface="Courier New" pitchFamily="49" charset="0"/>
              </a:rPr>
              <a:t>getConnection</a:t>
            </a:r>
            <a:r>
              <a:rPr lang="en-US" b="1" dirty="0" smtClean="0">
                <a:latin typeface="Courier New" pitchFamily="49" charset="0"/>
              </a:rPr>
              <a:t>( String </a:t>
            </a:r>
            <a:r>
              <a:rPr lang="en-US" b="1" dirty="0" err="1" smtClean="0">
                <a:latin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</a:rPr>
              <a:t> )</a:t>
            </a:r>
          </a:p>
          <a:p>
            <a:r>
              <a:rPr lang="en-US" b="1" dirty="0" smtClean="0">
                <a:latin typeface="Courier New" pitchFamily="49" charset="0"/>
              </a:rPr>
              <a:t>	throws </a:t>
            </a:r>
            <a:r>
              <a:rPr lang="en-US" b="1" dirty="0" err="1" smtClean="0">
                <a:latin typeface="Courier New" pitchFamily="49" charset="0"/>
              </a:rPr>
              <a:t>SQLException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463" y="4293096"/>
            <a:ext cx="835824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public static Connection </a:t>
            </a:r>
            <a:r>
              <a:rPr lang="en-US" b="1" dirty="0" err="1" smtClean="0">
                <a:latin typeface="Courier New" pitchFamily="49" charset="0"/>
              </a:rPr>
              <a:t>getConnection</a:t>
            </a:r>
            <a:r>
              <a:rPr lang="en-US" b="1" dirty="0" smtClean="0">
                <a:latin typeface="Courier New" pitchFamily="49" charset="0"/>
              </a:rPr>
              <a:t>( String </a:t>
            </a:r>
            <a:r>
              <a:rPr lang="en-US" b="1" dirty="0" err="1" smtClean="0">
                <a:latin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</a:rPr>
              <a:t>,</a:t>
            </a:r>
          </a:p>
          <a:p>
            <a:r>
              <a:rPr lang="en-US" b="1" dirty="0" smtClean="0">
                <a:latin typeface="Courier New" pitchFamily="49" charset="0"/>
              </a:rPr>
              <a:t>                                        String user,</a:t>
            </a:r>
          </a:p>
          <a:p>
            <a:r>
              <a:rPr lang="en-US" b="1" dirty="0" smtClean="0">
                <a:latin typeface="Courier New" pitchFamily="49" charset="0"/>
              </a:rPr>
              <a:t>                                        String password )</a:t>
            </a:r>
          </a:p>
          <a:p>
            <a:r>
              <a:rPr lang="en-US" b="1" dirty="0" smtClean="0">
                <a:latin typeface="Courier New" pitchFamily="49" charset="0"/>
              </a:rPr>
              <a:t>              throws </a:t>
            </a:r>
            <a:r>
              <a:rPr lang="en-US" b="1" dirty="0" err="1" smtClean="0">
                <a:latin typeface="Courier New" pitchFamily="49" charset="0"/>
              </a:rPr>
              <a:t>SQLException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62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свойств подключения в объект класса </a:t>
            </a:r>
            <a:r>
              <a:rPr lang="en-US" dirty="0" smtClean="0"/>
              <a:t>Properties </a:t>
            </a:r>
            <a:r>
              <a:rPr lang="ru-RU" dirty="0" smtClean="0"/>
              <a:t>и вызов метода </a:t>
            </a:r>
            <a:r>
              <a:rPr lang="en-US" dirty="0" err="1" smtClean="0"/>
              <a:t>getConnection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2998" y="3140968"/>
            <a:ext cx="835824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 Properties </a:t>
            </a:r>
            <a:r>
              <a:rPr lang="en-US" b="1" dirty="0" err="1">
                <a:latin typeface="Courier New" pitchFamily="49" charset="0"/>
              </a:rPr>
              <a:t>connInfo</a:t>
            </a:r>
            <a:r>
              <a:rPr lang="en-US" b="1" dirty="0">
                <a:latin typeface="Courier New" pitchFamily="49" charset="0"/>
              </a:rPr>
              <a:t> = new Properties();</a:t>
            </a:r>
          </a:p>
          <a:p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connInfo.put</a:t>
            </a:r>
            <a:r>
              <a:rPr lang="en-US" b="1" dirty="0">
                <a:latin typeface="Courier New" pitchFamily="49" charset="0"/>
              </a:rPr>
              <a:t>("user", user);</a:t>
            </a:r>
          </a:p>
          <a:p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connInfo.put</a:t>
            </a:r>
            <a:r>
              <a:rPr lang="en-US" b="1" dirty="0">
                <a:latin typeface="Courier New" pitchFamily="49" charset="0"/>
              </a:rPr>
              <a:t>("schema", scheme);</a:t>
            </a:r>
          </a:p>
          <a:p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connInfo.put</a:t>
            </a:r>
            <a:r>
              <a:rPr lang="en-US" b="1" dirty="0">
                <a:latin typeface="Courier New" pitchFamily="49" charset="0"/>
              </a:rPr>
              <a:t>("password", </a:t>
            </a:r>
            <a:r>
              <a:rPr lang="en-US" b="1" dirty="0" err="1">
                <a:latin typeface="Courier New" pitchFamily="49" charset="0"/>
              </a:rPr>
              <a:t>passwd</a:t>
            </a:r>
            <a:r>
              <a:rPr lang="en-US" b="1" dirty="0">
                <a:latin typeface="Courier New" pitchFamily="49" charset="0"/>
              </a:rPr>
              <a:t>); </a:t>
            </a:r>
            <a:endParaRPr lang="ru-RU" b="1" dirty="0" smtClean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con = </a:t>
            </a:r>
            <a:r>
              <a:rPr lang="en-US" b="1" dirty="0" err="1">
                <a:latin typeface="Courier New" pitchFamily="49" charset="0"/>
              </a:rPr>
              <a:t>DriverManager.getConnection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dbUrl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connInfo</a:t>
            </a:r>
            <a:r>
              <a:rPr lang="en-US" b="1" dirty="0">
                <a:latin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0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Запросы на выборку данных (</a:t>
            </a:r>
            <a:r>
              <a:rPr lang="en-US" dirty="0" smtClean="0"/>
              <a:t>SQL-</a:t>
            </a:r>
            <a:r>
              <a:rPr lang="ru-RU" dirty="0" smtClean="0"/>
              <a:t>оператор </a:t>
            </a:r>
            <a:r>
              <a:rPr lang="en-US" dirty="0" smtClean="0"/>
              <a:t>Select) – </a:t>
            </a:r>
            <a:r>
              <a:rPr lang="ru-RU" dirty="0" smtClean="0"/>
              <a:t>возвращают результирующий набор данных (объект </a:t>
            </a:r>
            <a:r>
              <a:rPr lang="en-US" dirty="0" err="1" smtClean="0"/>
              <a:t>ResultSet</a:t>
            </a:r>
            <a:r>
              <a:rPr lang="en-US" dirty="0" smtClean="0"/>
              <a:t>)</a:t>
            </a:r>
          </a:p>
          <a:p>
            <a:r>
              <a:rPr lang="ru-RU" dirty="0" smtClean="0"/>
              <a:t>Запросы модификации данных (</a:t>
            </a:r>
            <a:r>
              <a:rPr lang="en-US" dirty="0" smtClean="0"/>
              <a:t>DML)</a:t>
            </a:r>
            <a:r>
              <a:rPr lang="ru-RU" dirty="0" smtClean="0"/>
              <a:t> (операторы </a:t>
            </a:r>
            <a:r>
              <a:rPr lang="en-US" dirty="0" smtClean="0"/>
              <a:t>Insert, Update, Delete) – </a:t>
            </a:r>
            <a:r>
              <a:rPr lang="ru-RU" dirty="0" smtClean="0"/>
              <a:t>возвращают целое число – количество обработанных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19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Требуется получить ссылку на объект типа </a:t>
            </a:r>
            <a:r>
              <a:rPr lang="en-US" dirty="0" smtClean="0"/>
              <a:t>Statement (</a:t>
            </a:r>
            <a:r>
              <a:rPr lang="ru-RU" dirty="0" smtClean="0"/>
              <a:t>выражение) из подключения </a:t>
            </a:r>
            <a:r>
              <a:rPr lang="en-US" dirty="0" smtClean="0"/>
              <a:t>(</a:t>
            </a:r>
            <a:r>
              <a:rPr lang="ru-RU" dirty="0" smtClean="0"/>
              <a:t>объекта </a:t>
            </a:r>
            <a:r>
              <a:rPr lang="en-US" dirty="0" smtClean="0"/>
              <a:t>Connection)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SQL-</a:t>
            </a:r>
            <a:r>
              <a:rPr lang="ru-RU" dirty="0" smtClean="0"/>
              <a:t>запросы выполняются с помощью перегруженных методов </a:t>
            </a:r>
            <a:r>
              <a:rPr lang="en-US" b="1" dirty="0" smtClean="0"/>
              <a:t>execute</a:t>
            </a:r>
            <a:r>
              <a:rPr lang="ru-RU" dirty="0" smtClean="0"/>
              <a:t> класса </a:t>
            </a:r>
            <a:r>
              <a:rPr lang="en-US" dirty="0" smtClean="0"/>
              <a:t>Statement</a:t>
            </a:r>
            <a:r>
              <a:rPr lang="ru-RU" dirty="0" smtClean="0"/>
              <a:t>:</a:t>
            </a:r>
          </a:p>
          <a:p>
            <a:endParaRPr lang="en-US" dirty="0" smtClean="0"/>
          </a:p>
          <a:p>
            <a:r>
              <a:rPr lang="ru-RU" dirty="0" smtClean="0"/>
              <a:t>Можно выполнить сразу несколько запросов с помощью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 smtClean="0"/>
              <a:t>executeBatch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789" y="2834416"/>
            <a:ext cx="83582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Statement </a:t>
            </a:r>
            <a:r>
              <a:rPr lang="en-US" b="1" dirty="0" err="1">
                <a:latin typeface="Courier New" pitchFamily="49" charset="0"/>
              </a:rPr>
              <a:t>stmt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conn.createStatement</a:t>
            </a:r>
            <a:r>
              <a:rPr lang="en-US" b="1" dirty="0">
                <a:latin typeface="Courier New" pitchFamily="49" charset="0"/>
              </a:rPr>
              <a:t>();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789" y="4435860"/>
            <a:ext cx="83582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(“</a:t>
            </a:r>
            <a:r>
              <a:rPr lang="ru-RU" b="1" dirty="0" err="1" smtClean="0">
                <a:latin typeface="Courier New" pitchFamily="49" charset="0"/>
              </a:rPr>
              <a:t>Результ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"+</a:t>
            </a:r>
            <a:r>
              <a:rPr lang="en-US" b="1" dirty="0" err="1" smtClean="0">
                <a:latin typeface="Courier New" pitchFamily="49" charset="0"/>
              </a:rPr>
              <a:t>stmt.execute</a:t>
            </a:r>
            <a:r>
              <a:rPr lang="en-US" b="1" dirty="0" smtClean="0">
                <a:latin typeface="Courier New" pitchFamily="49" charset="0"/>
              </a:rPr>
              <a:t>("SELECT * FROM CUSTOMER"));</a:t>
            </a:r>
          </a:p>
        </p:txBody>
      </p:sp>
    </p:spTree>
    <p:extLst>
      <p:ext uri="{BB962C8B-B14F-4D97-AF65-F5344CB8AC3E}">
        <p14:creationId xmlns:p14="http://schemas.microsoft.com/office/powerpoint/2010/main" val="50282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4584" y="-90264"/>
            <a:ext cx="8229600" cy="1143000"/>
          </a:xfrm>
        </p:spPr>
        <p:txBody>
          <a:bodyPr/>
          <a:lstStyle/>
          <a:p>
            <a:r>
              <a:rPr lang="ru-RU" dirty="0" smtClean="0"/>
              <a:t>Получение результата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Для обработки результатов запроса на выборку надо получить ссылку на объект типа </a:t>
            </a:r>
            <a:r>
              <a:rPr lang="en-US" dirty="0" err="1" smtClean="0"/>
              <a:t>ResultSet</a:t>
            </a:r>
            <a:r>
              <a:rPr lang="en-US" dirty="0" smtClean="0"/>
              <a:t> (</a:t>
            </a:r>
            <a:r>
              <a:rPr lang="ru-RU" dirty="0" smtClean="0"/>
              <a:t>результирующий набор, курсор</a:t>
            </a:r>
            <a:r>
              <a:rPr lang="ru-RU" dirty="0" smtClean="0"/>
              <a:t>):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Результирующий набор – это коллекция (таблица), имеющая несколько строк и столбцов</a:t>
            </a:r>
          </a:p>
          <a:p>
            <a:r>
              <a:rPr lang="ru-RU" dirty="0" smtClean="0"/>
              <a:t>Для последовательного перехода по строкам используются методы </a:t>
            </a:r>
            <a:r>
              <a:rPr lang="en-US" dirty="0"/>
              <a:t>next(), previous</a:t>
            </a:r>
            <a:r>
              <a:rPr lang="en-US" dirty="0" smtClean="0"/>
              <a:t>(), absolute()</a:t>
            </a:r>
          </a:p>
          <a:p>
            <a:r>
              <a:rPr lang="ru-RU" dirty="0" smtClean="0"/>
              <a:t>Для извлечения данных используются методы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35824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</a:rPr>
              <a:t>ResultSet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rst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</a:rPr>
              <a:t>stmt.getResultSet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r>
              <a:rPr lang="ru-RU" b="1" dirty="0" smtClean="0">
                <a:latin typeface="Courier New" pitchFamily="49" charset="0"/>
              </a:rPr>
              <a:t>или </a:t>
            </a:r>
            <a:r>
              <a:rPr lang="en-US" b="1" dirty="0" err="1" smtClean="0">
                <a:latin typeface="Courier New" pitchFamily="49" charset="0"/>
              </a:rPr>
              <a:t>ResultSet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rst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stmt.executeQuery</a:t>
            </a:r>
            <a:r>
              <a:rPr lang="en-US" b="1" dirty="0" smtClean="0">
                <a:latin typeface="Courier New" pitchFamily="49" charset="0"/>
              </a:rPr>
              <a:t>(“Select * from tab”);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949280"/>
            <a:ext cx="83582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XXX </a:t>
            </a:r>
            <a:r>
              <a:rPr lang="en-US" b="1" dirty="0" err="1" smtClean="0">
                <a:latin typeface="Courier New" pitchFamily="49" charset="0"/>
              </a:rPr>
              <a:t>getXXX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index); //</a:t>
            </a:r>
            <a:r>
              <a:rPr lang="ru-RU" b="1" dirty="0" smtClean="0">
                <a:latin typeface="Courier New" pitchFamily="49" charset="0"/>
              </a:rPr>
              <a:t>где ХХХ – тип, напр. </a:t>
            </a:r>
            <a:r>
              <a:rPr lang="en-US" b="1" dirty="0" err="1" smtClean="0">
                <a:latin typeface="Courier New" pitchFamily="49" charset="0"/>
              </a:rPr>
              <a:t>getInt</a:t>
            </a:r>
            <a:r>
              <a:rPr lang="en-US" b="1" dirty="0" smtClean="0">
                <a:latin typeface="Courier New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23785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курсору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next() – </a:t>
            </a:r>
            <a:r>
              <a:rPr lang="ru-RU" dirty="0" smtClean="0"/>
              <a:t>переход к следующей строке набора. Если записей больше нет, возвращает </a:t>
            </a:r>
            <a:r>
              <a:rPr lang="en-US" dirty="0" smtClean="0"/>
              <a:t>false</a:t>
            </a:r>
          </a:p>
          <a:p>
            <a:r>
              <a:rPr lang="en-US" dirty="0" err="1" smtClean="0"/>
              <a:t>boolean</a:t>
            </a:r>
            <a:r>
              <a:rPr lang="en-US" dirty="0"/>
              <a:t> previous</a:t>
            </a:r>
            <a:r>
              <a:rPr lang="en-US" dirty="0" smtClean="0"/>
              <a:t>() – </a:t>
            </a:r>
            <a:r>
              <a:rPr lang="ru-RU" dirty="0" smtClean="0"/>
              <a:t>переход </a:t>
            </a:r>
            <a:r>
              <a:rPr lang="ru-RU" dirty="0"/>
              <a:t>к </a:t>
            </a:r>
            <a:r>
              <a:rPr lang="ru-RU" dirty="0" smtClean="0"/>
              <a:t>предыдущей строке набора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absolute(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row</a:t>
            </a:r>
            <a:r>
              <a:rPr lang="en-US" dirty="0" smtClean="0"/>
              <a:t>)</a:t>
            </a:r>
            <a:r>
              <a:rPr lang="ru-RU" dirty="0" smtClean="0"/>
              <a:t> – абсолютное позиционирование курсора на заданную строку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relative(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rows</a:t>
            </a:r>
            <a:r>
              <a:rPr lang="en-US" dirty="0" smtClean="0"/>
              <a:t>)</a:t>
            </a:r>
            <a:r>
              <a:rPr lang="ru-RU" dirty="0" smtClean="0"/>
              <a:t> – относительное позиционирование курсора. </a:t>
            </a:r>
            <a:r>
              <a:rPr lang="en-US" dirty="0" smtClean="0"/>
              <a:t>rows – </a:t>
            </a:r>
            <a:r>
              <a:rPr lang="ru-RU" dirty="0" smtClean="0"/>
              <a:t>число строк, на которое нужно перейти вперёд или назад (может быть положительным или отрицательным)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40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курсору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findColumn</a:t>
            </a:r>
            <a:r>
              <a:rPr lang="en-US" dirty="0" smtClean="0"/>
              <a:t>(String </a:t>
            </a:r>
            <a:r>
              <a:rPr lang="en-US" dirty="0" err="1"/>
              <a:t>columnLabel</a:t>
            </a:r>
            <a:r>
              <a:rPr lang="en-US" dirty="0" smtClean="0"/>
              <a:t>)</a:t>
            </a:r>
            <a:r>
              <a:rPr lang="ru-RU" dirty="0" smtClean="0"/>
              <a:t> – возвращает номер столбца с указанным именем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22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Извлечение и запись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существует множество методов вида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Данные извлекаются из текущей строки</a:t>
            </a:r>
          </a:p>
          <a:p>
            <a:r>
              <a:rPr lang="ru-RU" dirty="0" smtClean="0"/>
              <a:t>Для записи значений в набор используется множество методов вида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После установки значения следует вызвать метод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1733"/>
            <a:ext cx="835824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XXX </a:t>
            </a:r>
            <a:r>
              <a:rPr lang="en-US" b="1" dirty="0" err="1" smtClean="0">
                <a:latin typeface="Courier New" pitchFamily="49" charset="0"/>
              </a:rPr>
              <a:t>getXXX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index); // index – </a:t>
            </a:r>
            <a:r>
              <a:rPr lang="ru-RU" b="1" dirty="0" smtClean="0">
                <a:latin typeface="Courier New" pitchFamily="49" charset="0"/>
              </a:rPr>
              <a:t>номер столбца начиная с 1</a:t>
            </a:r>
          </a:p>
          <a:p>
            <a:r>
              <a:rPr lang="ru-RU" b="1" dirty="0" smtClean="0">
                <a:latin typeface="Courier New" pitchFamily="49" charset="0"/>
              </a:rPr>
              <a:t>ХХХ </a:t>
            </a:r>
            <a:r>
              <a:rPr lang="en-US" b="1" dirty="0" err="1" smtClean="0">
                <a:latin typeface="Courier New" pitchFamily="49" charset="0"/>
              </a:rPr>
              <a:t>getXXX</a:t>
            </a:r>
            <a:r>
              <a:rPr lang="en-US" b="1" dirty="0" smtClean="0">
                <a:latin typeface="Courier New" pitchFamily="49" charset="0"/>
              </a:rPr>
              <a:t>(String label) // label – </a:t>
            </a:r>
            <a:r>
              <a:rPr lang="ru-RU" b="1" dirty="0" smtClean="0">
                <a:latin typeface="Courier New" pitchFamily="49" charset="0"/>
              </a:rPr>
              <a:t>имя столбца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XXX – </a:t>
            </a:r>
            <a:r>
              <a:rPr lang="ru-RU" b="1" dirty="0" smtClean="0">
                <a:latin typeface="Courier New" pitchFamily="49" charset="0"/>
              </a:rPr>
              <a:t>тип данных, например </a:t>
            </a:r>
            <a:r>
              <a:rPr lang="en-US" b="1" dirty="0" err="1" smtClean="0">
                <a:latin typeface="Courier New" pitchFamily="49" charset="0"/>
              </a:rPr>
              <a:t>getString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col);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29" y="4797152"/>
            <a:ext cx="835824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</a:rPr>
              <a:t>updateXXX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colIndex</a:t>
            </a:r>
            <a:r>
              <a:rPr lang="en-US" b="1" dirty="0" smtClean="0">
                <a:latin typeface="Courier New" pitchFamily="49" charset="0"/>
              </a:rPr>
              <a:t>, XXX </a:t>
            </a:r>
            <a:r>
              <a:rPr lang="en-US" b="1" dirty="0" err="1" smtClean="0">
                <a:latin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r>
              <a:rPr lang="ru-RU" b="1" dirty="0" smtClean="0">
                <a:latin typeface="Courier New" pitchFamily="49" charset="0"/>
              </a:rPr>
              <a:t>например, </a:t>
            </a:r>
            <a:r>
              <a:rPr lang="en-US" b="1" dirty="0" err="1">
                <a:latin typeface="Courier New" pitchFamily="49" charset="0"/>
              </a:rPr>
              <a:t>updateByte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columnIndex</a:t>
            </a:r>
            <a:r>
              <a:rPr lang="en-US" b="1" dirty="0">
                <a:latin typeface="Courier New" pitchFamily="49" charset="0"/>
              </a:rPr>
              <a:t>, byte x)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554" y="6207124"/>
            <a:ext cx="83582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</a:rPr>
              <a:t>updateRow</a:t>
            </a:r>
            <a:r>
              <a:rPr lang="en-US" b="1" dirty="0" smtClean="0">
                <a:latin typeface="Courier New" pitchFamily="49" charset="0"/>
              </a:rPr>
              <a:t>(); // </a:t>
            </a:r>
            <a:r>
              <a:rPr lang="ru-RU" b="1" dirty="0" smtClean="0">
                <a:latin typeface="Courier New" pitchFamily="49" charset="0"/>
              </a:rPr>
              <a:t>обновление текущей строки в БД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7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обновления и вставки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значения в столбце: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Вставка новой строки с 3-мя столбцами: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0133" y="2372687"/>
            <a:ext cx="835824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</a:rPr>
              <a:t>rs.absolute</a:t>
            </a:r>
            <a:r>
              <a:rPr lang="en-US" b="1" dirty="0" smtClean="0">
                <a:latin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</a:rPr>
              <a:t>); // moves the cursor to the fifth row of </a:t>
            </a:r>
            <a:r>
              <a:rPr lang="en-US" b="1" dirty="0" err="1">
                <a:latin typeface="Courier New" pitchFamily="49" charset="0"/>
              </a:rPr>
              <a:t>rs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rs.updateString</a:t>
            </a:r>
            <a:r>
              <a:rPr lang="en-US" b="1" dirty="0">
                <a:latin typeface="Courier New" pitchFamily="49" charset="0"/>
              </a:rPr>
              <a:t>("NAME", "AINSWORTH"); // updates the</a:t>
            </a:r>
          </a:p>
          <a:p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// NAME column of row 5 to be AINSWORTH</a:t>
            </a:r>
          </a:p>
          <a:p>
            <a:r>
              <a:rPr lang="en-US" b="1" dirty="0" err="1" smtClean="0">
                <a:latin typeface="Courier New" pitchFamily="49" charset="0"/>
              </a:rPr>
              <a:t>rs.updateRow</a:t>
            </a:r>
            <a:r>
              <a:rPr lang="en-US" b="1" dirty="0">
                <a:latin typeface="Courier New" pitchFamily="49" charset="0"/>
              </a:rPr>
              <a:t>(); // updates the row in the data source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554" y="4653136"/>
            <a:ext cx="835824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</a:rPr>
              <a:t>rs.moveToInsertRow</a:t>
            </a:r>
            <a:r>
              <a:rPr lang="en-US" b="1" dirty="0">
                <a:latin typeface="Courier New" pitchFamily="49" charset="0"/>
              </a:rPr>
              <a:t>(); // moves cursor to the insert row</a:t>
            </a:r>
          </a:p>
          <a:p>
            <a:r>
              <a:rPr lang="en-US" b="1" dirty="0" err="1" smtClean="0">
                <a:latin typeface="Courier New" pitchFamily="49" charset="0"/>
              </a:rPr>
              <a:t>rs.updateString</a:t>
            </a:r>
            <a:r>
              <a:rPr lang="en-US" b="1" dirty="0" smtClean="0">
                <a:latin typeface="Courier New" pitchFamily="49" charset="0"/>
              </a:rPr>
              <a:t>(1</a:t>
            </a:r>
            <a:r>
              <a:rPr lang="en-US" b="1" dirty="0">
                <a:latin typeface="Courier New" pitchFamily="49" charset="0"/>
              </a:rPr>
              <a:t>, "AINSWORTH"); // updates the</a:t>
            </a:r>
          </a:p>
          <a:p>
            <a:r>
              <a:rPr lang="en-US" b="1" dirty="0" smtClean="0">
                <a:latin typeface="Courier New" pitchFamily="49" charset="0"/>
              </a:rPr>
              <a:t>         </a:t>
            </a:r>
            <a:r>
              <a:rPr lang="en-US" b="1" dirty="0">
                <a:latin typeface="Courier New" pitchFamily="49" charset="0"/>
              </a:rPr>
              <a:t>// first column of the insert row to be AINSWORTH</a:t>
            </a:r>
          </a:p>
          <a:p>
            <a:r>
              <a:rPr lang="en-US" b="1" dirty="0" err="1" smtClean="0">
                <a:latin typeface="Courier New" pitchFamily="49" charset="0"/>
              </a:rPr>
              <a:t>rs.updateInt</a:t>
            </a:r>
            <a:r>
              <a:rPr lang="en-US" b="1" dirty="0" smtClean="0">
                <a:latin typeface="Courier New" pitchFamily="49" charset="0"/>
              </a:rPr>
              <a:t>(2,35</a:t>
            </a:r>
            <a:r>
              <a:rPr lang="en-US" b="1" dirty="0">
                <a:latin typeface="Courier New" pitchFamily="49" charset="0"/>
              </a:rPr>
              <a:t>); </a:t>
            </a:r>
            <a:r>
              <a:rPr lang="en-US" b="1" dirty="0" smtClean="0">
                <a:latin typeface="Courier New" pitchFamily="49" charset="0"/>
              </a:rPr>
              <a:t>// updates the second column to be 35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rs.updateBoolean</a:t>
            </a:r>
            <a:r>
              <a:rPr lang="en-US" b="1" dirty="0" smtClean="0">
                <a:latin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</a:rPr>
              <a:t>, true); // </a:t>
            </a:r>
            <a:r>
              <a:rPr lang="ru-RU" b="1" dirty="0" smtClean="0">
                <a:latin typeface="Courier New" pitchFamily="49" charset="0"/>
              </a:rPr>
              <a:t>записывает в 3-й столбец </a:t>
            </a:r>
            <a:r>
              <a:rPr lang="en-US" b="1" dirty="0" smtClean="0">
                <a:latin typeface="Courier New" pitchFamily="49" charset="0"/>
              </a:rPr>
              <a:t>true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rs.insertRow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 err="1" smtClean="0">
                <a:latin typeface="Courier New" pitchFamily="49" charset="0"/>
              </a:rPr>
              <a:t>rs.moveToCurrentRow</a:t>
            </a:r>
            <a:r>
              <a:rPr lang="en-US" b="1" dirty="0">
                <a:latin typeface="Courier New" pitchFamily="49" charset="0"/>
              </a:rPr>
              <a:t>();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Пакеты </a:t>
            </a:r>
            <a:r>
              <a:rPr lang="en-US" dirty="0" err="1" smtClean="0"/>
              <a:t>java.sql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javax</a:t>
            </a:r>
            <a:r>
              <a:rPr lang="ru-RU" dirty="0" smtClean="0"/>
              <a:t>.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содержат классы и интерфейсы для работы с БД</a:t>
            </a:r>
          </a:p>
          <a:p>
            <a:r>
              <a:rPr lang="ru-RU" dirty="0" smtClean="0"/>
              <a:t>Для подключения к конкретной СУБД требуется специальная библиотека, называемая драйвером </a:t>
            </a:r>
            <a:r>
              <a:rPr lang="en-US" dirty="0" smtClean="0"/>
              <a:t>JDBC</a:t>
            </a:r>
          </a:p>
          <a:p>
            <a:r>
              <a:rPr lang="ru-RU" dirty="0" smtClean="0"/>
              <a:t>Написано большое количество драйверов для большинства СУБД как самими разработчиками, так и сторонними производителями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40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навигации и чтения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772816"/>
            <a:ext cx="8358246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</a:rPr>
              <a:t>// цикл по всем строкам результирующего набора</a:t>
            </a:r>
          </a:p>
          <a:p>
            <a:r>
              <a:rPr lang="en-US" b="1" dirty="0">
                <a:latin typeface="Courier New" pitchFamily="49" charset="0"/>
              </a:rPr>
              <a:t>while (</a:t>
            </a:r>
            <a:r>
              <a:rPr lang="en-US" b="1" dirty="0" err="1">
                <a:latin typeface="Courier New" pitchFamily="49" charset="0"/>
              </a:rPr>
              <a:t>rst.next</a:t>
            </a:r>
            <a:r>
              <a:rPr lang="en-US" b="1" dirty="0">
                <a:latin typeface="Courier New" pitchFamily="49" charset="0"/>
              </a:rPr>
              <a:t>())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ru-RU" b="1" dirty="0">
                <a:latin typeface="Courier New" pitchFamily="49" charset="0"/>
              </a:rPr>
              <a:t>номер строки %3</a:t>
            </a:r>
            <a:r>
              <a:rPr lang="en-US" b="1" dirty="0">
                <a:latin typeface="Courier New" pitchFamily="49" charset="0"/>
              </a:rPr>
              <a:t>d:", </a:t>
            </a:r>
            <a:r>
              <a:rPr lang="en-US" b="1" dirty="0" err="1">
                <a:latin typeface="Courier New" pitchFamily="49" charset="0"/>
              </a:rPr>
              <a:t>rst.getRow</a:t>
            </a:r>
            <a:r>
              <a:rPr lang="en-US" b="1" dirty="0">
                <a:latin typeface="Courier New" pitchFamily="49" charset="0"/>
              </a:rPr>
              <a:t>());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  // </a:t>
            </a:r>
            <a:r>
              <a:rPr lang="ru-RU" b="1" dirty="0">
                <a:latin typeface="Courier New" pitchFamily="49" charset="0"/>
              </a:rPr>
              <a:t>получение значения столбцов по номеру и имени столбца</a:t>
            </a:r>
          </a:p>
          <a:p>
            <a:r>
              <a:rPr lang="ru-RU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id = </a:t>
            </a:r>
            <a:r>
              <a:rPr lang="en-US" b="1" dirty="0" err="1">
                <a:latin typeface="Courier New" pitchFamily="49" charset="0"/>
              </a:rPr>
              <a:t>rst.getInt</a:t>
            </a:r>
            <a:r>
              <a:rPr lang="en-US" b="1" dirty="0">
                <a:latin typeface="Courier New" pitchFamily="49" charset="0"/>
              </a:rPr>
              <a:t>(1);</a:t>
            </a:r>
          </a:p>
          <a:p>
            <a:r>
              <a:rPr lang="en-US" b="1" dirty="0">
                <a:latin typeface="Courier New" pitchFamily="49" charset="0"/>
              </a:rPr>
              <a:t>    String nm = </a:t>
            </a:r>
            <a:r>
              <a:rPr lang="en-US" b="1" dirty="0" err="1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("NAME");</a:t>
            </a:r>
          </a:p>
          <a:p>
            <a:r>
              <a:rPr lang="en-US" b="1" dirty="0">
                <a:latin typeface="Courier New" pitchFamily="49" charset="0"/>
              </a:rPr>
              <a:t>    String city = </a:t>
            </a:r>
            <a:r>
              <a:rPr lang="en-US" b="1" dirty="0" err="1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("CITY");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("%10d | %30s | %10s\n",</a:t>
            </a:r>
            <a:r>
              <a:rPr lang="en-US" b="1" dirty="0" err="1">
                <a:latin typeface="Courier New" pitchFamily="49" charset="0"/>
              </a:rPr>
              <a:t>id,nm,city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4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метаданных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Метаданные – информация о структуре результирующего набора – именах столбцов, типов их данных и т.п.</a:t>
            </a:r>
            <a:endParaRPr lang="en-US" dirty="0" smtClean="0"/>
          </a:p>
          <a:p>
            <a:r>
              <a:rPr lang="ru-RU" dirty="0" smtClean="0"/>
              <a:t>Для получения метаданных используется метод </a:t>
            </a:r>
            <a:r>
              <a:rPr lang="en-US" dirty="0" err="1"/>
              <a:t>getMetaData</a:t>
            </a:r>
            <a:r>
              <a:rPr lang="en-US" dirty="0" smtClean="0"/>
              <a:t>() </a:t>
            </a:r>
            <a:r>
              <a:rPr lang="ru-RU" dirty="0" smtClean="0"/>
              <a:t>результирующего набора </a:t>
            </a:r>
            <a:r>
              <a:rPr lang="en-US" dirty="0" smtClean="0"/>
              <a:t>(</a:t>
            </a:r>
            <a:r>
              <a:rPr lang="en-US" dirty="0" err="1" smtClean="0"/>
              <a:t>ResultSet</a:t>
            </a:r>
            <a:r>
              <a:rPr lang="en-US" dirty="0" smtClean="0"/>
              <a:t>), </a:t>
            </a:r>
            <a:r>
              <a:rPr lang="ru-RU" dirty="0" smtClean="0"/>
              <a:t>кот. возвращает ссылку на объект типа </a:t>
            </a:r>
            <a:r>
              <a:rPr lang="en-US" dirty="0" err="1" smtClean="0"/>
              <a:t>ResultSetMetaData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Эти данные могут быть полезны для настройки интерфейса пользователя (заголовки таблиц, ширина столбцов и т.п.)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84" y="4365104"/>
            <a:ext cx="835824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</a:rPr>
              <a:t>ResultSetMetaData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meta=(</a:t>
            </a:r>
            <a:r>
              <a:rPr lang="en-US" sz="1600" b="1" dirty="0" err="1" smtClean="0">
                <a:latin typeface="Courier New" pitchFamily="49" charset="0"/>
              </a:rPr>
              <a:t>ResultSetMetaData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</a:rPr>
              <a:t>rst.getMetaData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Методы класса </a:t>
            </a:r>
            <a:r>
              <a:rPr lang="en-US" sz="4400" dirty="0" err="1"/>
              <a:t>ResultSetMetaData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getColumnCount</a:t>
            </a:r>
            <a:r>
              <a:rPr lang="en-US" dirty="0" smtClean="0"/>
              <a:t>()</a:t>
            </a:r>
            <a:r>
              <a:rPr lang="ru-RU" dirty="0" smtClean="0"/>
              <a:t> – число столбцов в наборе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getColumnName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column</a:t>
            </a:r>
            <a:r>
              <a:rPr lang="en-US" dirty="0" smtClean="0"/>
              <a:t>)</a:t>
            </a:r>
            <a:r>
              <a:rPr lang="ru-RU" dirty="0" smtClean="0"/>
              <a:t> – имя указанного столбца (нумерация с 1)</a:t>
            </a:r>
            <a:endParaRPr lang="en-US" dirty="0" smtClean="0"/>
          </a:p>
          <a:p>
            <a:r>
              <a:rPr lang="en-US" dirty="0"/>
              <a:t>String </a:t>
            </a:r>
            <a:r>
              <a:rPr lang="en-US" dirty="0" err="1"/>
              <a:t>getColumnTypeName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column</a:t>
            </a:r>
            <a:r>
              <a:rPr lang="en-US" dirty="0" smtClean="0"/>
              <a:t>) – </a:t>
            </a:r>
            <a:r>
              <a:rPr lang="ru-RU" dirty="0" smtClean="0"/>
              <a:t>наименование типа указанного столбца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getColumnType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column</a:t>
            </a:r>
            <a:r>
              <a:rPr lang="en-US" dirty="0" smtClean="0"/>
              <a:t>) – </a:t>
            </a:r>
            <a:r>
              <a:rPr lang="ru-RU" dirty="0" smtClean="0"/>
              <a:t>возвращает тип столбца (целое) - одну из констант класса </a:t>
            </a:r>
            <a:r>
              <a:rPr lang="en-US" dirty="0" err="1"/>
              <a:t>java.sql.Types</a:t>
            </a:r>
            <a:endParaRPr lang="ru-RU" dirty="0" smtClean="0"/>
          </a:p>
          <a:p>
            <a:r>
              <a:rPr lang="en-US" dirty="0"/>
              <a:t>String </a:t>
            </a:r>
            <a:r>
              <a:rPr lang="en-US" dirty="0" err="1"/>
              <a:t>getTableName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column</a:t>
            </a:r>
            <a:r>
              <a:rPr lang="en-US" dirty="0" smtClean="0"/>
              <a:t>) – </a:t>
            </a:r>
            <a:r>
              <a:rPr lang="ru-RU" dirty="0" smtClean="0"/>
              <a:t>имя таблицы, которой принадлежит указанный столбец набора (актуально при запросах к нескольким таблицам)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4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Методы класса </a:t>
            </a:r>
            <a:r>
              <a:rPr lang="en-US" sz="4400" dirty="0" err="1"/>
              <a:t>ResultSetMetaData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dirty="0" err="1"/>
              <a:t>isAutoIncrement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column</a:t>
            </a:r>
            <a:r>
              <a:rPr lang="en-US" dirty="0" smtClean="0"/>
              <a:t>)</a:t>
            </a:r>
            <a:r>
              <a:rPr lang="ru-RU" dirty="0" smtClean="0"/>
              <a:t> – является ли указанный столбец автоинкрементным (счётчиком, увеличивающимся автоматически)</a:t>
            </a:r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isNullable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column</a:t>
            </a:r>
            <a:r>
              <a:rPr lang="en-US" dirty="0" smtClean="0"/>
              <a:t>)</a:t>
            </a:r>
            <a:r>
              <a:rPr lang="ru-RU" dirty="0" smtClean="0"/>
              <a:t> – может ли столбец содержать пустые значения (</a:t>
            </a:r>
            <a:r>
              <a:rPr lang="en-US" dirty="0" smtClean="0"/>
              <a:t>NULL)</a:t>
            </a:r>
            <a:endParaRPr lang="ru-RU" dirty="0" smtClean="0"/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getColumnDisplaySize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column</a:t>
            </a:r>
            <a:r>
              <a:rPr lang="en-US" dirty="0" smtClean="0"/>
              <a:t>)</a:t>
            </a:r>
            <a:r>
              <a:rPr lang="ru-RU" dirty="0" smtClean="0"/>
              <a:t> – максимальная ширина столбца в символах</a:t>
            </a:r>
          </a:p>
          <a:p>
            <a:r>
              <a:rPr lang="ru-RU" dirty="0" smtClean="0"/>
              <a:t>Все методы могут выбрасывать исключение </a:t>
            </a:r>
            <a:r>
              <a:rPr lang="en-US" b="1" dirty="0" err="1" smtClean="0"/>
              <a:t>SQLException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63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358246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</a:rPr>
              <a:t>// информация о столбцах </a:t>
            </a:r>
            <a:r>
              <a:rPr lang="en-US" b="1" dirty="0" err="1">
                <a:latin typeface="Courier New" pitchFamily="49" charset="0"/>
              </a:rPr>
              <a:t>ResultSet</a:t>
            </a:r>
            <a:r>
              <a:rPr lang="en-US" b="1" dirty="0">
                <a:latin typeface="Courier New" pitchFamily="49" charset="0"/>
              </a:rPr>
              <a:t>-</a:t>
            </a:r>
            <a:r>
              <a:rPr lang="ru-RU" b="1" dirty="0">
                <a:latin typeface="Courier New" pitchFamily="49" charset="0"/>
              </a:rPr>
              <a:t>а</a:t>
            </a:r>
          </a:p>
          <a:p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("\n\</a:t>
            </a:r>
            <a:r>
              <a:rPr lang="en-US" b="1" dirty="0" err="1">
                <a:latin typeface="Courier New" pitchFamily="49" charset="0"/>
              </a:rPr>
              <a:t>nResultSet</a:t>
            </a:r>
            <a:r>
              <a:rPr lang="en-US" b="1" dirty="0">
                <a:latin typeface="Courier New" pitchFamily="49" charset="0"/>
              </a:rPr>
              <a:t> metadata info:");</a:t>
            </a:r>
          </a:p>
          <a:p>
            <a:r>
              <a:rPr lang="en-US" b="1" dirty="0" err="1">
                <a:latin typeface="Courier New" pitchFamily="49" charset="0"/>
              </a:rPr>
              <a:t>ResultSetMetaData</a:t>
            </a:r>
            <a:r>
              <a:rPr lang="en-US" b="1" dirty="0">
                <a:latin typeface="Courier New" pitchFamily="49" charset="0"/>
              </a:rPr>
              <a:t> meta = (</a:t>
            </a:r>
            <a:r>
              <a:rPr lang="en-US" b="1" dirty="0" err="1">
                <a:latin typeface="Courier New" pitchFamily="49" charset="0"/>
              </a:rPr>
              <a:t>ResultSetMetaData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 err="1">
                <a:latin typeface="Courier New" pitchFamily="49" charset="0"/>
              </a:rPr>
              <a:t>rst.getMetaData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 = </a:t>
            </a:r>
            <a:r>
              <a:rPr lang="en-US" b="1" dirty="0" err="1">
                <a:latin typeface="Courier New" pitchFamily="49" charset="0"/>
              </a:rPr>
              <a:t>meta.getColumnCount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=1;i&lt;=</a:t>
            </a:r>
            <a:r>
              <a:rPr lang="en-US" b="1" dirty="0" err="1">
                <a:latin typeface="Courier New" pitchFamily="49" charset="0"/>
              </a:rPr>
              <a:t>n;i</a:t>
            </a:r>
            <a:r>
              <a:rPr lang="en-US" b="1" dirty="0">
                <a:latin typeface="Courier New" pitchFamily="49" charset="0"/>
              </a:rPr>
              <a:t>++) 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("%d = %s &lt;%s&gt;",</a:t>
            </a:r>
          </a:p>
          <a:p>
            <a:r>
              <a:rPr lang="en-US" b="1" dirty="0">
                <a:latin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,</a:t>
            </a:r>
          </a:p>
          <a:p>
            <a:r>
              <a:rPr lang="en-US" b="1" dirty="0">
                <a:latin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</a:rPr>
              <a:t>meta.getColumnName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),</a:t>
            </a:r>
          </a:p>
          <a:p>
            <a:r>
              <a:rPr lang="en-US" b="1" dirty="0">
                <a:latin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</a:rPr>
              <a:t>meta.getColumnTypeName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));</a:t>
            </a:r>
          </a:p>
          <a:p>
            <a:r>
              <a:rPr lang="en-US" b="1" dirty="0">
                <a:latin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</a:rPr>
              <a:t>meta.isNullable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)==</a:t>
            </a:r>
            <a:r>
              <a:rPr lang="en-US" b="1" dirty="0" err="1">
                <a:latin typeface="Courier New" pitchFamily="49" charset="0"/>
              </a:rPr>
              <a:t>meta.columnNoNulls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 NOT NULL");</a:t>
            </a:r>
          </a:p>
          <a:p>
            <a:r>
              <a:rPr lang="en-US" b="1" dirty="0">
                <a:latin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</a:rPr>
              <a:t>meta.isAutoIncrement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))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 AUTO");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("");</a:t>
            </a:r>
          </a:p>
          <a:p>
            <a:r>
              <a:rPr lang="en-US" b="1" dirty="0">
                <a:latin typeface="Courier New" pitchFamily="49" charset="0"/>
              </a:rPr>
              <a:t>} 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9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Подготовленные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Служат для повышения эффективности многократного выполнения однотипных запросов (с разными параметрами)</a:t>
            </a:r>
          </a:p>
          <a:p>
            <a:r>
              <a:rPr lang="ru-RU" dirty="0" smtClean="0"/>
              <a:t>Для работы с ними используется объект класса </a:t>
            </a:r>
            <a:r>
              <a:rPr lang="en-US" dirty="0" err="1"/>
              <a:t>PreparedStatement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96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358246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PreparedStatement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pst</a:t>
            </a:r>
            <a:r>
              <a:rPr lang="en-US" b="1" dirty="0">
                <a:latin typeface="Courier New" pitchFamily="49" charset="0"/>
              </a:rPr>
              <a:t>=null;</a:t>
            </a:r>
          </a:p>
          <a:p>
            <a:r>
              <a:rPr lang="en-US" b="1" dirty="0" err="1">
                <a:latin typeface="Courier New" pitchFamily="49" charset="0"/>
              </a:rPr>
              <a:t>pst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conn.prepareStatement</a:t>
            </a:r>
            <a:r>
              <a:rPr lang="en-US" b="1" dirty="0">
                <a:latin typeface="Courier New" pitchFamily="49" charset="0"/>
              </a:rPr>
              <a:t>("select * from Customer where City like ?");</a:t>
            </a:r>
          </a:p>
          <a:p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pst</a:t>
            </a:r>
            <a:r>
              <a:rPr lang="en-US" b="1" dirty="0">
                <a:latin typeface="Courier New" pitchFamily="49" charset="0"/>
              </a:rPr>
              <a:t> != null) {</a:t>
            </a:r>
          </a:p>
          <a:p>
            <a:r>
              <a:rPr lang="en-US" b="1" dirty="0">
                <a:latin typeface="Courier New" pitchFamily="49" charset="0"/>
              </a:rPr>
              <a:t>    // 1-</a:t>
            </a:r>
            <a:r>
              <a:rPr lang="ru-RU" b="1" dirty="0">
                <a:latin typeface="Courier New" pitchFamily="49" charset="0"/>
              </a:rPr>
              <a:t>е использование</a:t>
            </a:r>
          </a:p>
          <a:p>
            <a:r>
              <a:rPr lang="ru-RU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pst.setString</a:t>
            </a:r>
            <a:r>
              <a:rPr lang="en-US" b="1" dirty="0">
                <a:latin typeface="Courier New" pitchFamily="49" charset="0"/>
              </a:rPr>
              <a:t>(1, "%New%");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rst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pst.executeQuery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    while (</a:t>
            </a:r>
            <a:r>
              <a:rPr lang="en-US" b="1" dirty="0" err="1">
                <a:latin typeface="Courier New" pitchFamily="49" charset="0"/>
              </a:rPr>
              <a:t>rst.next</a:t>
            </a:r>
            <a:r>
              <a:rPr lang="en-US" b="1" dirty="0">
                <a:latin typeface="Courier New" pitchFamily="49" charset="0"/>
              </a:rPr>
              <a:t>()) {</a:t>
            </a:r>
          </a:p>
          <a:p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("%</a:t>
            </a:r>
            <a:r>
              <a:rPr lang="en-US" b="1" dirty="0" smtClean="0">
                <a:latin typeface="Courier New" pitchFamily="49" charset="0"/>
              </a:rPr>
              <a:t>10d|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smtClean="0">
                <a:latin typeface="Courier New" pitchFamily="49" charset="0"/>
              </a:rPr>
              <a:t>30s| </a:t>
            </a:r>
            <a:r>
              <a:rPr lang="en-US" b="1" dirty="0">
                <a:latin typeface="Courier New" pitchFamily="49" charset="0"/>
              </a:rPr>
              <a:t>%10s\n", </a:t>
            </a:r>
            <a:r>
              <a:rPr lang="en-US" b="1" dirty="0" err="1">
                <a:latin typeface="Courier New" pitchFamily="49" charset="0"/>
              </a:rPr>
              <a:t>rst.getInt</a:t>
            </a:r>
            <a:r>
              <a:rPr lang="en-US" b="1" dirty="0">
                <a:latin typeface="Courier New" pitchFamily="49" charset="0"/>
              </a:rPr>
              <a:t>(1), </a:t>
            </a:r>
          </a:p>
          <a:p>
            <a:r>
              <a:rPr lang="en-US" b="1" dirty="0">
                <a:latin typeface="Courier New" pitchFamily="49" charset="0"/>
              </a:rPr>
              <a:t>       </a:t>
            </a:r>
            <a:r>
              <a:rPr lang="en-US" b="1" dirty="0" err="1" smtClean="0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("NAME"), </a:t>
            </a:r>
            <a:r>
              <a:rPr lang="en-US" b="1" dirty="0" smtClean="0">
                <a:latin typeface="Courier New" pitchFamily="49" charset="0"/>
              </a:rPr>
              <a:t>    		</a:t>
            </a:r>
            <a:r>
              <a:rPr lang="en-US" b="1" dirty="0" err="1" smtClean="0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("CITY"));</a:t>
            </a:r>
          </a:p>
          <a:p>
            <a:r>
              <a:rPr lang="en-US" b="1" dirty="0">
                <a:latin typeface="Courier New" pitchFamily="49" charset="0"/>
              </a:rPr>
              <a:t>    }</a:t>
            </a:r>
          </a:p>
          <a:p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// 2-</a:t>
            </a:r>
            <a:r>
              <a:rPr lang="ru-RU" b="1" dirty="0">
                <a:latin typeface="Courier New" pitchFamily="49" charset="0"/>
              </a:rPr>
              <a:t>е использование</a:t>
            </a:r>
          </a:p>
          <a:p>
            <a:r>
              <a:rPr lang="ru-RU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pst.setString</a:t>
            </a:r>
            <a:r>
              <a:rPr lang="en-US" b="1" dirty="0">
                <a:latin typeface="Courier New" pitchFamily="49" charset="0"/>
              </a:rPr>
              <a:t>(1, "%San%");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rst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pst.executeQuery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    while (</a:t>
            </a:r>
            <a:r>
              <a:rPr lang="en-US" b="1" dirty="0" err="1">
                <a:latin typeface="Courier New" pitchFamily="49" charset="0"/>
              </a:rPr>
              <a:t>rst.next</a:t>
            </a:r>
            <a:r>
              <a:rPr lang="en-US" b="1" dirty="0">
                <a:latin typeface="Courier New" pitchFamily="49" charset="0"/>
              </a:rPr>
              <a:t>())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("%</a:t>
            </a:r>
            <a:r>
              <a:rPr lang="en-US" b="1" dirty="0" smtClean="0">
                <a:latin typeface="Courier New" pitchFamily="49" charset="0"/>
              </a:rPr>
              <a:t>10d|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smtClean="0">
                <a:latin typeface="Courier New" pitchFamily="49" charset="0"/>
              </a:rPr>
              <a:t>30s| </a:t>
            </a:r>
            <a:r>
              <a:rPr lang="en-US" b="1" dirty="0">
                <a:latin typeface="Courier New" pitchFamily="49" charset="0"/>
              </a:rPr>
              <a:t>%10s\n</a:t>
            </a:r>
            <a:r>
              <a:rPr lang="en-US" b="1" dirty="0" smtClean="0">
                <a:latin typeface="Courier New" pitchFamily="49" charset="0"/>
              </a:rPr>
              <a:t>",</a:t>
            </a:r>
            <a:r>
              <a:rPr lang="en-US" b="1" dirty="0" err="1" smtClean="0">
                <a:latin typeface="Courier New" pitchFamily="49" charset="0"/>
              </a:rPr>
              <a:t>rst.getInt</a:t>
            </a:r>
            <a:r>
              <a:rPr lang="en-US" b="1" dirty="0" smtClean="0">
                <a:latin typeface="Courier New" pitchFamily="49" charset="0"/>
              </a:rPr>
              <a:t>(1</a:t>
            </a:r>
            <a:r>
              <a:rPr lang="en-US" b="1" dirty="0">
                <a:latin typeface="Courier New" pitchFamily="49" charset="0"/>
              </a:rPr>
              <a:t>), </a:t>
            </a:r>
          </a:p>
          <a:p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("NAME"), </a:t>
            </a:r>
            <a:r>
              <a:rPr lang="en-US" b="1" dirty="0" err="1">
                <a:latin typeface="Courier New" pitchFamily="49" charset="0"/>
              </a:rPr>
              <a:t>rst.getString</a:t>
            </a:r>
            <a:r>
              <a:rPr lang="en-US" b="1" dirty="0">
                <a:latin typeface="Courier New" pitchFamily="49" charset="0"/>
              </a:rPr>
              <a:t>("CITY"));</a:t>
            </a:r>
          </a:p>
          <a:p>
            <a:r>
              <a:rPr lang="en-US" b="1" dirty="0">
                <a:latin typeface="Courier New" pitchFamily="49" charset="0"/>
              </a:rPr>
              <a:t>    }                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95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Транзакция – это механизм выполнения составных запросов (операций), позволяющий сохранить изменения </a:t>
            </a:r>
            <a:r>
              <a:rPr lang="ru-RU" b="1" dirty="0" smtClean="0"/>
              <a:t>только</a:t>
            </a:r>
            <a:r>
              <a:rPr lang="ru-RU" dirty="0" smtClean="0"/>
              <a:t> в случае </a:t>
            </a:r>
            <a:r>
              <a:rPr lang="ru-RU" b="1" dirty="0" smtClean="0"/>
              <a:t>успешного</a:t>
            </a:r>
            <a:r>
              <a:rPr lang="ru-RU" dirty="0" smtClean="0"/>
              <a:t> выполнения </a:t>
            </a:r>
            <a:r>
              <a:rPr lang="ru-RU" b="1" dirty="0" smtClean="0"/>
              <a:t>всех</a:t>
            </a:r>
            <a:r>
              <a:rPr lang="ru-RU" dirty="0" smtClean="0"/>
              <a:t> операций, входящих в набор</a:t>
            </a:r>
          </a:p>
          <a:p>
            <a:r>
              <a:rPr lang="ru-RU" dirty="0" smtClean="0"/>
              <a:t>Пример: перевод денег с одного счёта на другой состоит из 2х операций (запросов </a:t>
            </a:r>
            <a:r>
              <a:rPr lang="en-US" dirty="0" smtClean="0"/>
              <a:t>Update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списание со счёта отправителя и зачисление на счёт получателя</a:t>
            </a:r>
          </a:p>
          <a:p>
            <a:r>
              <a:rPr lang="ru-RU" dirty="0" smtClean="0"/>
              <a:t>Работают по принципу «всё или ничего»</a:t>
            </a:r>
          </a:p>
          <a:p>
            <a:r>
              <a:rPr lang="ru-RU" dirty="0" smtClean="0"/>
              <a:t>Являются неотъемлемой частью профессиональной работы с БД, особенно в крупных и ответственных проектах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25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Автоматическая фиксация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 умолчанию в </a:t>
            </a:r>
            <a:r>
              <a:rPr lang="en-US" dirty="0" smtClean="0"/>
              <a:t>JDBC </a:t>
            </a:r>
            <a:r>
              <a:rPr lang="ru-RU" dirty="0" smtClean="0"/>
              <a:t>принята автоматическая фиксация каждого изменения</a:t>
            </a:r>
          </a:p>
          <a:p>
            <a:r>
              <a:rPr lang="ru-RU" dirty="0" smtClean="0"/>
              <a:t>Можно изменить это поведение с помощью метода:</a:t>
            </a:r>
          </a:p>
          <a:p>
            <a:r>
              <a:rPr lang="en-US" dirty="0" err="1"/>
              <a:t>conn.setAutoCommit</a:t>
            </a:r>
            <a:r>
              <a:rPr lang="en-US" dirty="0"/>
              <a:t>( false ); </a:t>
            </a:r>
          </a:p>
          <a:p>
            <a:r>
              <a:rPr lang="ru-RU" dirty="0" smtClean="0"/>
              <a:t>В этом случае для сохранения изменений требуется явным образом вызывать метод </a:t>
            </a:r>
            <a:r>
              <a:rPr lang="en-US" dirty="0" smtClean="0"/>
              <a:t>commit(), </a:t>
            </a:r>
            <a:r>
              <a:rPr lang="ru-RU" dirty="0" smtClean="0"/>
              <a:t>а для их отмены – метод </a:t>
            </a:r>
            <a:r>
              <a:rPr lang="en-US" dirty="0" smtClean="0"/>
              <a:t>rollback() </a:t>
            </a:r>
            <a:r>
              <a:rPr lang="ru-RU" dirty="0" smtClean="0"/>
              <a:t>интерфейса </a:t>
            </a:r>
            <a:r>
              <a:rPr lang="en-US" dirty="0" smtClean="0"/>
              <a:t>Connection</a:t>
            </a:r>
          </a:p>
          <a:p>
            <a:r>
              <a:rPr lang="ru-RU" dirty="0" smtClean="0"/>
              <a:t>Такое поведение позволяет управлять транзакциями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35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Пакетное выполнение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ru-RU" dirty="0" smtClean="0"/>
              <a:t>содержит методы для пакетного выполнения </a:t>
            </a:r>
            <a:r>
              <a:rPr lang="en-US" dirty="0" smtClean="0"/>
              <a:t>DML-</a:t>
            </a:r>
            <a:r>
              <a:rPr lang="ru-RU" dirty="0" smtClean="0"/>
              <a:t>запросов (на изменение данных)</a:t>
            </a:r>
          </a:p>
          <a:p>
            <a:r>
              <a:rPr lang="ru-RU" dirty="0" smtClean="0"/>
              <a:t>Это актуально при отключении авто-обновления</a:t>
            </a:r>
          </a:p>
          <a:p>
            <a:r>
              <a:rPr lang="ru-RU" dirty="0" smtClean="0"/>
              <a:t>Для этого после подготовки выражения (</a:t>
            </a:r>
            <a:r>
              <a:rPr lang="en-US" dirty="0" err="1" smtClean="0"/>
              <a:t>prepareStatement</a:t>
            </a:r>
            <a:r>
              <a:rPr lang="en-US" dirty="0" smtClean="0"/>
              <a:t>) </a:t>
            </a:r>
            <a:r>
              <a:rPr lang="ru-RU" dirty="0" smtClean="0"/>
              <a:t>вместо выполнения вызывается метод </a:t>
            </a:r>
            <a:r>
              <a:rPr lang="en-US" dirty="0" err="1" smtClean="0"/>
              <a:t>addBatch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выполнения пакета запросов вызывается метод </a:t>
            </a:r>
            <a:r>
              <a:rPr lang="en-US" dirty="0" err="1" smtClean="0"/>
              <a:t>executeBatch</a:t>
            </a:r>
            <a:r>
              <a:rPr lang="en-US" dirty="0" smtClean="0"/>
              <a:t>(), </a:t>
            </a:r>
            <a:r>
              <a:rPr lang="ru-RU" dirty="0" err="1" smtClean="0"/>
              <a:t>кот.возвращает</a:t>
            </a:r>
            <a:r>
              <a:rPr lang="ru-RU" dirty="0" smtClean="0"/>
              <a:t> массив целых чисел – кол-во обработанных строк по каждому запросу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1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драйвера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</a:t>
            </a:r>
            <a:r>
              <a:rPr lang="ru-RU" dirty="0" smtClean="0"/>
              <a:t>шаг для работы </a:t>
            </a:r>
            <a:r>
              <a:rPr lang="ru-RU" dirty="0"/>
              <a:t>приложения с </a:t>
            </a:r>
            <a:r>
              <a:rPr lang="ru-RU" dirty="0" smtClean="0"/>
              <a:t>БД –  </a:t>
            </a:r>
            <a:r>
              <a:rPr lang="ru-RU" dirty="0"/>
              <a:t>это загрузка и регистрация необходимого класса </a:t>
            </a:r>
            <a:r>
              <a:rPr lang="ru-RU" dirty="0" smtClean="0"/>
              <a:t>драйвера (</a:t>
            </a:r>
            <a:r>
              <a:rPr lang="en-US" dirty="0" smtClean="0"/>
              <a:t>JAR-</a:t>
            </a:r>
            <a:r>
              <a:rPr lang="ru-RU" dirty="0" smtClean="0"/>
              <a:t>библиотеки)</a:t>
            </a:r>
          </a:p>
          <a:p>
            <a:r>
              <a:rPr lang="ru-RU" dirty="0" smtClean="0"/>
              <a:t>Скачать его можно с официального сайта СУБД или из других источников</a:t>
            </a:r>
          </a:p>
          <a:p>
            <a:r>
              <a:rPr lang="ru-RU" dirty="0" smtClean="0"/>
              <a:t>Затем библиотеку драйвера нужно «привязать» к проекту – указать путь к нему в параметре </a:t>
            </a:r>
            <a:r>
              <a:rPr lang="en-US" dirty="0" smtClean="0"/>
              <a:t>CLASSPATH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результирующих наборов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 создании выражения (</a:t>
            </a:r>
            <a:r>
              <a:rPr lang="en-US" dirty="0" smtClean="0"/>
              <a:t>statement) </a:t>
            </a:r>
            <a:r>
              <a:rPr lang="ru-RU" dirty="0" smtClean="0"/>
              <a:t>можно указать тип результирующего набора:</a:t>
            </a:r>
            <a:endParaRPr lang="en-US" dirty="0" smtClean="0"/>
          </a:p>
          <a:p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</a:t>
            </a:r>
            <a:r>
              <a:rPr lang="en-US" dirty="0" err="1"/>
              <a:t>resultSetType</a:t>
            </a:r>
            <a:r>
              <a:rPr lang="en-US" dirty="0"/>
              <a:t>, </a:t>
            </a:r>
            <a:r>
              <a:rPr lang="en-US" dirty="0" err="1"/>
              <a:t>resultSetConcurrency</a:t>
            </a:r>
            <a:r>
              <a:rPr lang="en-US" dirty="0" smtClean="0"/>
              <a:t>)</a:t>
            </a:r>
          </a:p>
          <a:p>
            <a:r>
              <a:rPr lang="ru-RU" dirty="0" smtClean="0"/>
              <a:t>где </a:t>
            </a:r>
            <a:r>
              <a:rPr lang="en-US" dirty="0" err="1" smtClean="0"/>
              <a:t>resultSetType</a:t>
            </a:r>
            <a:r>
              <a:rPr lang="ru-RU" dirty="0" smtClean="0"/>
              <a:t> – тип </a:t>
            </a:r>
            <a:r>
              <a:rPr lang="ru-RU" dirty="0" err="1" smtClean="0"/>
              <a:t>результрующего</a:t>
            </a:r>
            <a:r>
              <a:rPr lang="ru-RU" dirty="0" smtClean="0"/>
              <a:t> набора:</a:t>
            </a:r>
          </a:p>
          <a:p>
            <a:pPr lvl="1"/>
            <a:r>
              <a:rPr lang="en-US" dirty="0" err="1" smtClean="0"/>
              <a:t>ResultSet.TYPE_FORWARD_ONLY</a:t>
            </a:r>
            <a:endParaRPr lang="ru-RU" dirty="0" smtClean="0"/>
          </a:p>
          <a:p>
            <a:pPr lvl="1"/>
            <a:r>
              <a:rPr lang="en-US" dirty="0" smtClean="0"/>
              <a:t>TYPE_SCROLL_INSENSITIVE</a:t>
            </a:r>
            <a:endParaRPr lang="ru-RU" dirty="0" smtClean="0"/>
          </a:p>
          <a:p>
            <a:pPr lvl="1"/>
            <a:r>
              <a:rPr lang="en-US" dirty="0" smtClean="0"/>
              <a:t>TYPE_SCROLL_SENSITIVE</a:t>
            </a:r>
            <a:endParaRPr lang="ru-RU" dirty="0" smtClean="0"/>
          </a:p>
          <a:p>
            <a:r>
              <a:rPr lang="en-US" dirty="0" err="1" smtClean="0"/>
              <a:t>resultSetConcurrency</a:t>
            </a:r>
            <a:r>
              <a:rPr lang="ru-RU" dirty="0" smtClean="0"/>
              <a:t> – возможность изменения набора:</a:t>
            </a:r>
          </a:p>
          <a:p>
            <a:pPr lvl="1"/>
            <a:r>
              <a:rPr lang="en-US" dirty="0" err="1" smtClean="0"/>
              <a:t>ResultSet.CONCUR_READ_ONLY</a:t>
            </a:r>
            <a:r>
              <a:rPr lang="ru-RU" dirty="0" smtClean="0"/>
              <a:t> – работа с набором только в режиме чтения данных</a:t>
            </a:r>
          </a:p>
          <a:p>
            <a:pPr lvl="1"/>
            <a:r>
              <a:rPr lang="en-US" dirty="0" smtClean="0"/>
              <a:t>CONCUR_UPDATABLE</a:t>
            </a:r>
            <a:r>
              <a:rPr lang="ru-RU" dirty="0" smtClean="0"/>
              <a:t> – возможность изменения набора (вставки и </a:t>
            </a:r>
            <a:r>
              <a:rPr lang="ru-RU" smtClean="0"/>
              <a:t>обновления записей)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компоненты для работы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Connection</a:t>
            </a:r>
            <a:r>
              <a:rPr lang="ru-RU" dirty="0" smtClean="0"/>
              <a:t> («соединение»):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 результате успешного подключения к БД создаётся объект, описывающий данное соединение </a:t>
            </a:r>
          </a:p>
          <a:p>
            <a:pPr lvl="1"/>
            <a:r>
              <a:rPr lang="ru-RU" dirty="0" smtClean="0"/>
              <a:t>затем программе возвращается ссылка на этот объект как на «экземпляр» </a:t>
            </a:r>
            <a:r>
              <a:rPr lang="en-US" dirty="0" smtClean="0"/>
              <a:t>Connection</a:t>
            </a:r>
          </a:p>
          <a:p>
            <a:pPr lvl="1"/>
            <a:r>
              <a:rPr lang="ru-RU" dirty="0" smtClean="0"/>
              <a:t>вся дальнейшая работа с БД ведётся с использованием этой ссылки на подключение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52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компоненты для работы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Statement</a:t>
            </a:r>
            <a:r>
              <a:rPr lang="ru-RU" dirty="0" smtClean="0"/>
              <a:t> («выражение»): </a:t>
            </a:r>
          </a:p>
          <a:p>
            <a:pPr lvl="1"/>
            <a:r>
              <a:rPr lang="ru-RU" dirty="0" smtClean="0"/>
              <a:t>объекты классов, реализующих этот интерфейс, используются для подготовки и выполнения </a:t>
            </a:r>
            <a:r>
              <a:rPr lang="en-US" dirty="0" smtClean="0"/>
              <a:t>SQL-</a:t>
            </a:r>
            <a:r>
              <a:rPr lang="ru-RU" dirty="0" smtClean="0"/>
              <a:t>запросов к БД</a:t>
            </a:r>
            <a:endParaRPr lang="ru-RU" dirty="0"/>
          </a:p>
          <a:p>
            <a:r>
              <a:rPr lang="en-US" dirty="0" smtClean="0"/>
              <a:t> </a:t>
            </a:r>
            <a:r>
              <a:rPr lang="ru-RU" dirty="0"/>
              <a:t>Интерфейс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ru-RU" dirty="0" smtClean="0"/>
              <a:t>(«результирующий набор»): </a:t>
            </a:r>
            <a:endParaRPr lang="ru-RU" dirty="0"/>
          </a:p>
          <a:p>
            <a:pPr lvl="1"/>
            <a:r>
              <a:rPr lang="ru-RU" dirty="0" smtClean="0"/>
              <a:t>такие объекты</a:t>
            </a:r>
            <a:r>
              <a:rPr lang="ru-RU" dirty="0"/>
              <a:t> </a:t>
            </a:r>
            <a:r>
              <a:rPr lang="ru-RU" dirty="0" smtClean="0"/>
              <a:t>содержат данные, извлечённые из БД в результате выполнения </a:t>
            </a:r>
            <a:r>
              <a:rPr lang="en-US" dirty="0" smtClean="0"/>
              <a:t>SELECT-</a:t>
            </a:r>
            <a:r>
              <a:rPr lang="ru-RU" dirty="0" smtClean="0"/>
              <a:t>запросов с помощью объектов </a:t>
            </a:r>
            <a:r>
              <a:rPr lang="en-US" dirty="0" smtClean="0"/>
              <a:t>Statement</a:t>
            </a:r>
          </a:p>
          <a:p>
            <a:pPr lvl="1"/>
            <a:r>
              <a:rPr lang="ru-RU" dirty="0" smtClean="0"/>
              <a:t>представляет собой, по сути, коллекцию строк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при работе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Главный класс исключений – </a:t>
            </a:r>
            <a:r>
              <a:rPr lang="en-US" dirty="0" err="1" smtClean="0"/>
              <a:t>SQLException</a:t>
            </a:r>
            <a:r>
              <a:rPr lang="en-US" dirty="0" smtClean="0"/>
              <a:t> (</a:t>
            </a:r>
            <a:r>
              <a:rPr lang="ru-RU" dirty="0" smtClean="0"/>
              <a:t>наследник </a:t>
            </a:r>
            <a:r>
              <a:rPr lang="en-US" dirty="0" smtClean="0"/>
              <a:t>Exception)</a:t>
            </a:r>
          </a:p>
          <a:p>
            <a:r>
              <a:rPr lang="ru-RU" dirty="0" smtClean="0"/>
              <a:t>Выбрасывается (</a:t>
            </a:r>
            <a:r>
              <a:rPr lang="en-US" dirty="0" smtClean="0"/>
              <a:t>throws) </a:t>
            </a:r>
            <a:r>
              <a:rPr lang="ru-RU" dirty="0" smtClean="0"/>
              <a:t>в результате ошибок, связанных с некорректными </a:t>
            </a:r>
            <a:r>
              <a:rPr lang="en-US" dirty="0" smtClean="0"/>
              <a:t>SQL-</a:t>
            </a:r>
            <a:r>
              <a:rPr lang="ru-RU" dirty="0" smtClean="0"/>
              <a:t>запросами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17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Регистрация </a:t>
            </a:r>
            <a:r>
              <a:rPr lang="ru-RU" dirty="0" smtClean="0"/>
              <a:t>драйвера </a:t>
            </a:r>
            <a:r>
              <a:rPr lang="en-US" dirty="0" smtClean="0"/>
              <a:t>JDBC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ru-RU" dirty="0"/>
              <a:t>подключения (</a:t>
            </a:r>
            <a:r>
              <a:rPr lang="ru-RU" dirty="0" err="1"/>
              <a:t>Connection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и подготовка объекта типа </a:t>
            </a:r>
            <a:r>
              <a:rPr lang="ru-RU" dirty="0" err="1" smtClean="0"/>
              <a:t>Statement</a:t>
            </a:r>
            <a:r>
              <a:rPr lang="en-US" dirty="0" smtClean="0"/>
              <a:t> (</a:t>
            </a:r>
            <a:r>
              <a:rPr lang="ru-RU" dirty="0" smtClean="0"/>
              <a:t>выражение, </a:t>
            </a:r>
            <a:r>
              <a:rPr lang="en-US" dirty="0" smtClean="0"/>
              <a:t>SQL-</a:t>
            </a:r>
            <a:r>
              <a:rPr lang="ru-RU" dirty="0" smtClean="0"/>
              <a:t>запрос)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Выполнение </a:t>
            </a:r>
            <a:r>
              <a:rPr lang="en-US" dirty="0"/>
              <a:t>SQL-</a:t>
            </a:r>
            <a:r>
              <a:rPr lang="ru-RU" dirty="0" smtClean="0"/>
              <a:t>запроса, подготовленного с помощью </a:t>
            </a:r>
            <a:r>
              <a:rPr lang="en-US" dirty="0" smtClean="0"/>
              <a:t>Statement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Обработка результатов (например, с помощью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ru-RU" dirty="0" smtClean="0"/>
              <a:t>в случае запроса </a:t>
            </a:r>
            <a:r>
              <a:rPr lang="en-US" dirty="0" smtClean="0"/>
              <a:t>SELECT)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Закрытие подключения и освобождение использованных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2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Регистрация драйвера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Может осуществляться разными способами</a:t>
            </a:r>
          </a:p>
          <a:p>
            <a:r>
              <a:rPr lang="ru-RU" dirty="0" smtClean="0"/>
              <a:t>Например, с помощью класса </a:t>
            </a:r>
            <a:r>
              <a:rPr lang="en-US" dirty="0" err="1" smtClean="0"/>
              <a:t>java.sql</a:t>
            </a:r>
            <a:r>
              <a:rPr lang="en-US" dirty="0"/>
              <a:t>. </a:t>
            </a:r>
            <a:r>
              <a:rPr lang="en-US" dirty="0" err="1" smtClean="0"/>
              <a:t>DriverManager</a:t>
            </a:r>
            <a:endParaRPr lang="en-US" dirty="0" smtClean="0"/>
          </a:p>
          <a:p>
            <a:r>
              <a:rPr lang="ru-RU" dirty="0" smtClean="0"/>
              <a:t>Прямая загрузка класса драйвера:</a:t>
            </a:r>
          </a:p>
          <a:p>
            <a:pPr lvl="1"/>
            <a:r>
              <a:rPr lang="ru-RU" dirty="0"/>
              <a:t>требует явного описания типа, загружаемого драйвера в исходном коде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 lvl="1"/>
            <a:r>
              <a:rPr lang="ru-RU" dirty="0"/>
              <a:t>требуется сначала импортировать соответствующий пакет, а потом загрузить </a:t>
            </a:r>
            <a:r>
              <a:rPr lang="ru-RU" dirty="0" smtClean="0"/>
              <a:t>драйвер</a:t>
            </a:r>
            <a:r>
              <a:rPr lang="ru-RU" dirty="0" smtClean="0"/>
              <a:t>: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недостаток: при изменении драйвера (смене СУБД) требуется изменение исходного кода программы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49080"/>
            <a:ext cx="86868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import </a:t>
            </a:r>
            <a:r>
              <a:rPr lang="en-US" b="1" dirty="0" err="1" smtClean="0">
                <a:latin typeface="Courier New" pitchFamily="49" charset="0"/>
              </a:rPr>
              <a:t>com.mysql.jdbc.Driver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</a:rPr>
              <a:t>...</a:t>
            </a:r>
          </a:p>
          <a:p>
            <a:r>
              <a:rPr lang="en-US" b="1" dirty="0" err="1" smtClean="0">
                <a:latin typeface="Courier New" pitchFamily="49" charset="0"/>
              </a:rPr>
              <a:t>DriverManager.registerDriver</a:t>
            </a:r>
            <a:r>
              <a:rPr lang="en-US" b="1" dirty="0" smtClean="0">
                <a:latin typeface="Courier New" pitchFamily="49" charset="0"/>
              </a:rPr>
              <a:t>(new </a:t>
            </a:r>
            <a:r>
              <a:rPr lang="en-US" b="1" dirty="0" err="1" smtClean="0">
                <a:latin typeface="Courier New" pitchFamily="49" charset="0"/>
              </a:rPr>
              <a:t>com.mysql.jdbc.Driver</a:t>
            </a:r>
            <a:r>
              <a:rPr lang="en-US" b="1" dirty="0" smtClean="0">
                <a:latin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711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драйвера по имени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гибкий способ, широко распространён</a:t>
            </a:r>
          </a:p>
          <a:p>
            <a:r>
              <a:rPr lang="ru-RU" dirty="0" smtClean="0"/>
              <a:t>Может выбрасывать исключение </a:t>
            </a:r>
            <a:r>
              <a:rPr lang="en-US" dirty="0" err="1" smtClean="0"/>
              <a:t>ClassNotFound</a:t>
            </a:r>
            <a:r>
              <a:rPr lang="ru-RU" dirty="0" smtClean="0"/>
              <a:t> «Класс не найден»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00401"/>
            <a:ext cx="835824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</a:rPr>
              <a:t>driverName</a:t>
            </a:r>
            <a:r>
              <a:rPr lang="en-US" b="1" dirty="0" smtClean="0">
                <a:latin typeface="Courier New" pitchFamily="49" charset="0"/>
              </a:rPr>
              <a:t> = "</a:t>
            </a:r>
            <a:r>
              <a:rPr lang="en-US" b="1" dirty="0" err="1" smtClean="0">
                <a:latin typeface="Courier New" pitchFamily="49" charset="0"/>
              </a:rPr>
              <a:t>com.mysql.jdbc.Driver</a:t>
            </a:r>
            <a:r>
              <a:rPr lang="en-US" b="1" dirty="0" smtClean="0">
                <a:latin typeface="Courier New" pitchFamily="49" charset="0"/>
              </a:rPr>
              <a:t>”;</a:t>
            </a:r>
          </a:p>
          <a:p>
            <a:r>
              <a:rPr lang="en-US" b="1" dirty="0" smtClean="0">
                <a:latin typeface="Courier New" pitchFamily="49" charset="0"/>
              </a:rPr>
              <a:t>. . .</a:t>
            </a:r>
          </a:p>
          <a:p>
            <a:r>
              <a:rPr lang="en-US" b="1" dirty="0" smtClean="0">
                <a:latin typeface="Courier New" pitchFamily="49" charset="0"/>
              </a:rPr>
              <a:t>try {  </a:t>
            </a:r>
            <a:r>
              <a:rPr lang="en-US" b="1" dirty="0" err="1" smtClean="0">
                <a:latin typeface="Courier New" pitchFamily="49" charset="0"/>
              </a:rPr>
              <a:t>Class.forName</a:t>
            </a:r>
            <a:r>
              <a:rPr lang="en-US" b="1" dirty="0" smtClean="0">
                <a:latin typeface="Courier New" pitchFamily="49" charset="0"/>
              </a:rPr>
              <a:t>( </a:t>
            </a:r>
            <a:r>
              <a:rPr lang="en-US" b="1" dirty="0" err="1" smtClean="0">
                <a:latin typeface="Courier New" pitchFamily="49" charset="0"/>
              </a:rPr>
              <a:t>driverName</a:t>
            </a:r>
            <a:r>
              <a:rPr lang="en-US" b="1" dirty="0" smtClean="0">
                <a:latin typeface="Courier New" pitchFamily="49" charset="0"/>
              </a:rPr>
              <a:t> ).</a:t>
            </a:r>
            <a:r>
              <a:rPr lang="en-US" b="1" dirty="0" err="1" smtClean="0">
                <a:latin typeface="Courier New" pitchFamily="49" charset="0"/>
              </a:rPr>
              <a:t>newInstance</a:t>
            </a:r>
            <a:r>
              <a:rPr lang="en-US" b="1" dirty="0" smtClean="0">
                <a:latin typeface="Courier New" pitchFamily="49" charset="0"/>
              </a:rPr>
              <a:t>();    </a:t>
            </a:r>
          </a:p>
          <a:p>
            <a:r>
              <a:rPr lang="en-US" b="1" dirty="0" smtClean="0">
                <a:latin typeface="Courier New" pitchFamily="49" charset="0"/>
              </a:rPr>
              <a:t> } catch (</a:t>
            </a:r>
            <a:r>
              <a:rPr lang="en-US" b="1" dirty="0" err="1" smtClean="0">
                <a:latin typeface="Courier New" pitchFamily="49" charset="0"/>
              </a:rPr>
              <a:t>ClassNotFoundException</a:t>
            </a:r>
            <a:r>
              <a:rPr lang="en-US" b="1" dirty="0" smtClean="0">
                <a:latin typeface="Courier New" pitchFamily="49" charset="0"/>
              </a:rPr>
              <a:t> e) { </a:t>
            </a:r>
          </a:p>
          <a:p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</a:rPr>
              <a:t>System.err.println</a:t>
            </a:r>
            <a:r>
              <a:rPr lang="en-US" b="1" dirty="0" smtClean="0">
                <a:latin typeface="Courier New" pitchFamily="49" charset="0"/>
              </a:rPr>
              <a:t> (</a:t>
            </a:r>
          </a:p>
          <a:p>
            <a:r>
              <a:rPr lang="en-US" b="1" dirty="0" smtClean="0">
                <a:latin typeface="Courier New" pitchFamily="49" charset="0"/>
              </a:rPr>
              <a:t>	“</a:t>
            </a:r>
            <a:r>
              <a:rPr lang="ru-RU" b="1" dirty="0" smtClean="0">
                <a:latin typeface="Courier New" pitchFamily="49" charset="0"/>
              </a:rPr>
              <a:t>Ошибка</a:t>
            </a:r>
            <a:r>
              <a:rPr lang="en-US" b="1" dirty="0" smtClean="0">
                <a:latin typeface="Courier New" pitchFamily="49" charset="0"/>
              </a:rPr>
              <a:t>: </a:t>
            </a:r>
            <a:r>
              <a:rPr lang="ru-RU" b="1" dirty="0" smtClean="0">
                <a:latin typeface="Courier New" pitchFamily="49" charset="0"/>
              </a:rPr>
              <a:t>Драйвер </a:t>
            </a:r>
            <a:r>
              <a:rPr lang="en-US" b="1" dirty="0" smtClean="0">
                <a:latin typeface="Courier New" pitchFamily="49" charset="0"/>
              </a:rPr>
              <a:t>" + </a:t>
            </a:r>
            <a:r>
              <a:rPr lang="en-US" b="1" dirty="0" err="1" smtClean="0">
                <a:latin typeface="Courier New" pitchFamily="49" charset="0"/>
              </a:rPr>
              <a:t>driverName</a:t>
            </a:r>
            <a:r>
              <a:rPr lang="en-US" b="1" dirty="0" smtClean="0">
                <a:latin typeface="Courier New" pitchFamily="49" charset="0"/>
              </a:rPr>
              <a:t> + " </a:t>
            </a:r>
            <a:r>
              <a:rPr lang="ru-RU" b="1" dirty="0" smtClean="0">
                <a:latin typeface="Courier New" pitchFamily="49" charset="0"/>
              </a:rPr>
              <a:t>не найден</a:t>
            </a:r>
            <a:r>
              <a:rPr lang="en-US" b="1" dirty="0" smtClean="0">
                <a:latin typeface="Courier New" pitchFamily="49" charset="0"/>
              </a:rPr>
              <a:t>");</a:t>
            </a:r>
          </a:p>
          <a:p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</a:rPr>
              <a:t>System.exit</a:t>
            </a:r>
            <a:r>
              <a:rPr lang="en-US" b="1" dirty="0" smtClean="0">
                <a:latin typeface="Courier New" pitchFamily="49" charset="0"/>
              </a:rPr>
              <a:t>(0);</a:t>
            </a:r>
          </a:p>
          <a:p>
            <a:r>
              <a:rPr lang="en-US" b="1" dirty="0" smtClean="0"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51164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1617</Words>
  <Application>Microsoft Office PowerPoint</Application>
  <PresentationFormat>Экран (4:3)</PresentationFormat>
  <Paragraphs>234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Тема Office</vt:lpstr>
      <vt:lpstr>Работа с БД  из Java-программ: JDBC</vt:lpstr>
      <vt:lpstr>Необходимые условия</vt:lpstr>
      <vt:lpstr>Загрузка драйвера</vt:lpstr>
      <vt:lpstr>Основные компоненты для работы с БД</vt:lpstr>
      <vt:lpstr>Основные компоненты для работы с БД</vt:lpstr>
      <vt:lpstr>Исключения при работе с БД</vt:lpstr>
      <vt:lpstr>Алгоритм работы с БД</vt:lpstr>
      <vt:lpstr>Регистрация драйвера</vt:lpstr>
      <vt:lpstr>Загрузка драйвера по имени</vt:lpstr>
      <vt:lpstr>Установка подключения</vt:lpstr>
      <vt:lpstr>Установка подключения</vt:lpstr>
      <vt:lpstr>Настройка подключения</vt:lpstr>
      <vt:lpstr>Типы запросов</vt:lpstr>
      <vt:lpstr>Выполнение запросов</vt:lpstr>
      <vt:lpstr>Получение результата</vt:lpstr>
      <vt:lpstr>Навигация по курсору</vt:lpstr>
      <vt:lpstr>Навигация по курсору</vt:lpstr>
      <vt:lpstr>Извлечение и запись данных</vt:lpstr>
      <vt:lpstr>Пример обновления и вставки</vt:lpstr>
      <vt:lpstr>Пример навигации и чтения</vt:lpstr>
      <vt:lpstr>Получение метаданных</vt:lpstr>
      <vt:lpstr>Методы класса ResultSetMetaData</vt:lpstr>
      <vt:lpstr>Методы класса ResultSetMetaData</vt:lpstr>
      <vt:lpstr>Пример</vt:lpstr>
      <vt:lpstr>Подготовленные выражения</vt:lpstr>
      <vt:lpstr>Пример</vt:lpstr>
      <vt:lpstr>Транзакции</vt:lpstr>
      <vt:lpstr>Автоматическая фиксация изменений</vt:lpstr>
      <vt:lpstr>Пакетное выполнение</vt:lpstr>
      <vt:lpstr>Типы результирующих наборов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записями  Базы данных</dc:title>
  <dc:creator>Agafonov</dc:creator>
  <cp:lastModifiedBy>КузнецоваАА</cp:lastModifiedBy>
  <cp:revision>7</cp:revision>
  <dcterms:created xsi:type="dcterms:W3CDTF">2019-11-17T16:22:35Z</dcterms:created>
  <dcterms:modified xsi:type="dcterms:W3CDTF">2023-05-22T23:43:59Z</dcterms:modified>
</cp:coreProperties>
</file>