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292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52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292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520" cy="2369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4800" b="1">
                <a:solidFill>
                  <a:srgbClr val="000000"/>
                </a:solidFill>
                <a:latin typeface="Arial"/>
                <a:ea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B1710111-B171-41B1-A1F1-C151515111A1}" type="slidenum">
              <a:rPr lang="ru-RU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/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/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/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/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/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/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/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600" b="1">
                <a:solidFill>
                  <a:srgbClr val="000000"/>
                </a:solidFill>
                <a:latin typeface="Arial"/>
                <a:ea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ru-RU" sz="3000">
                <a:solidFill>
                  <a:srgbClr val="000000"/>
                </a:solidFill>
                <a:latin typeface="Arial"/>
                <a:ea typeface="Arial"/>
              </a:rPr>
              <a:t>Для правки структуры щелкните мышью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ru-RU" sz="3000">
                <a:solidFill>
                  <a:srgbClr val="000000"/>
                </a:solidFill>
                <a:latin typeface="Arial"/>
                <a:ea typeface="Arial"/>
              </a:rPr>
              <a:t>Второй уровень структуры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3000">
                <a:solidFill>
                  <a:srgbClr val="000000"/>
                </a:solidFill>
                <a:latin typeface="Arial"/>
                <a:ea typeface="Arial"/>
              </a:rPr>
              <a:t>Третий уровень структуры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ru-RU" sz="3000">
                <a:solidFill>
                  <a:srgbClr val="000000"/>
                </a:solidFill>
                <a:latin typeface="Arial"/>
                <a:ea typeface="Arial"/>
              </a:rPr>
              <a:t>Четвёртый уровень структуры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3000">
                <a:solidFill>
                  <a:srgbClr val="000000"/>
                </a:solidFill>
                <a:latin typeface="Arial"/>
                <a:ea typeface="Arial"/>
              </a:rPr>
              <a:t>Пятый уровень структуры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3000">
                <a:solidFill>
                  <a:srgbClr val="000000"/>
                </a:solidFill>
                <a:latin typeface="Arial"/>
                <a:ea typeface="Arial"/>
              </a:rPr>
              <a:t>Шестой уровень структуры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3000">
                <a:solidFill>
                  <a:srgbClr val="000000"/>
                </a:solidFill>
                <a:latin typeface="Arial"/>
                <a:ea typeface="Arial"/>
              </a:rPr>
              <a:t>Седьмой уровень структуры</a:t>
            </a:r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E191B1A1-A131-4131-81E1-A111511151E1}" type="slidenum">
              <a:rPr lang="ru-RU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db.com/api/java/jpa/NamedQuery" TargetMode="External"/><Relationship Id="rId2" Type="http://schemas.openxmlformats.org/officeDocument/2006/relationships/hyperlink" Target="http://www.objectdb.com/api/java/jpa/Entity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www.objectdb.com/api/java/jpa/NamedQuery/query" TargetMode="External"/><Relationship Id="rId4" Type="http://schemas.openxmlformats.org/officeDocument/2006/relationships/hyperlink" Target="http://www.objectdb.com/api/java/jpa/NamedQuery/nam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bjectdb.com/api/java/jpa/NamedQuery" TargetMode="External"/><Relationship Id="rId2" Type="http://schemas.openxmlformats.org/officeDocument/2006/relationships/hyperlink" Target="http://www.objectdb.com/api/java/jpa/Entity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www.objectdb.com/api/java/jpa/NamedQuery/query" TargetMode="External"/><Relationship Id="rId4" Type="http://schemas.openxmlformats.org/officeDocument/2006/relationships/hyperlink" Target="http://www.objectdb.com/api/java/jpa/NamedQuery/na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172440" y="4911480"/>
            <a:ext cx="8785800" cy="1364400"/>
          </a:xfrm>
          <a:prstGeom prst="rect">
            <a:avLst/>
          </a:prstGeom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ru-RU" sz="4000" b="1">
                <a:solidFill>
                  <a:srgbClr val="E01F1F"/>
                </a:solidFill>
                <a:latin typeface="Verdana"/>
                <a:ea typeface="Verdana"/>
              </a:rPr>
              <a:t>Работа с базой данных. 
JPA</a:t>
            </a:r>
            <a:endParaRPr/>
          </a:p>
        </p:txBody>
      </p:sp>
      <p:pic>
        <p:nvPicPr>
          <p:cNvPr id="72" name="Shap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374200" y="581040"/>
            <a:ext cx="4131000" cy="413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8080" y="474480"/>
            <a:ext cx="856224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2200" b="1">
                <a:solidFill>
                  <a:srgbClr val="000000"/>
                </a:solidFill>
                <a:latin typeface="Verdana"/>
                <a:ea typeface="Verdana"/>
              </a:rPr>
              <a:t>Последовательность взаимодействия интерфейсов</a:t>
            </a:r>
            <a:endParaRPr/>
          </a:p>
        </p:txBody>
      </p:sp>
      <p:pic>
        <p:nvPicPr>
          <p:cNvPr id="114" name="Shap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388080" y="1171440"/>
            <a:ext cx="7793640" cy="4964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8080" y="54252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Настройка 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388080" y="1023840"/>
            <a:ext cx="8003880" cy="3510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5000"/>
              </a:lnSpc>
            </a:pPr>
            <a:r>
              <a:rPr lang="ru-RU" sz="1100">
                <a:solidFill>
                  <a:srgbClr val="333333"/>
                </a:solidFill>
                <a:latin typeface="Arial"/>
                <a:ea typeface="Arial"/>
              </a:rPr>
              <a:t>Файл настройки: ‘src\main\resources\</a:t>
            </a:r>
            <a:r>
              <a:rPr lang="ru-RU" sz="1100" b="1">
                <a:solidFill>
                  <a:srgbClr val="333333"/>
                </a:solidFill>
                <a:latin typeface="Arial"/>
                <a:ea typeface="Arial"/>
              </a:rPr>
              <a:t>META-INF</a:t>
            </a:r>
            <a:r>
              <a:rPr lang="ru-RU" sz="1100">
                <a:solidFill>
                  <a:srgbClr val="333333"/>
                </a:solidFill>
                <a:latin typeface="Arial"/>
                <a:ea typeface="Arial"/>
              </a:rPr>
              <a:t>\</a:t>
            </a:r>
            <a:r>
              <a:rPr lang="ru-RU" sz="1100" b="1">
                <a:solidFill>
                  <a:srgbClr val="333333"/>
                </a:solidFill>
                <a:latin typeface="Arial"/>
                <a:ea typeface="Arial"/>
              </a:rPr>
              <a:t>persistence.xml</a:t>
            </a:r>
            <a:r>
              <a:rPr lang="ru-RU" sz="1100">
                <a:solidFill>
                  <a:srgbClr val="333333"/>
                </a:solidFill>
                <a:latin typeface="Arial"/>
                <a:ea typeface="Arial"/>
              </a:rPr>
              <a:t>‘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444240" y="1367640"/>
            <a:ext cx="8557200" cy="373032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  <p:txBody>
          <a:bodyPr tIns="91440" bIns="91440"/>
          <a:lstStyle/>
          <a:p>
            <a:pPr>
              <a:lnSpc>
                <a:spcPct val="105000"/>
              </a:lnSpc>
            </a:pPr>
            <a:r>
              <a:rPr lang="ru-RU" sz="1100" i="1">
                <a:solidFill>
                  <a:srgbClr val="000000"/>
                </a:solidFill>
                <a:latin typeface="Courier New"/>
                <a:ea typeface="Courier New"/>
              </a:rPr>
              <a:t>&lt;?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xml version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="1.0"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encoding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="UTF-8"</a:t>
            </a:r>
            <a:r>
              <a:rPr lang="ru-RU" sz="1100" i="1">
                <a:solidFill>
                  <a:srgbClr val="000000"/>
                </a:solidFill>
                <a:latin typeface="Courier New"/>
                <a:ea typeface="Courier New"/>
              </a:rPr>
              <a:t>?&gt;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persistence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xmlns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="http://java.sun.com/xml/ns/persistence"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           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xmlns:</a:t>
            </a:r>
            <a:r>
              <a:rPr lang="ru-RU" sz="1100" b="1">
                <a:solidFill>
                  <a:srgbClr val="660E7A"/>
                </a:solidFill>
                <a:latin typeface="Courier New"/>
                <a:ea typeface="Courier New"/>
              </a:rPr>
              <a:t>xsi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="http://www.w3.org/2001/XMLSchema-instance"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            </a:t>
            </a:r>
            <a:r>
              <a:rPr lang="ru-RU" sz="1100" b="1">
                <a:solidFill>
                  <a:srgbClr val="660E7A"/>
                </a:solidFill>
                <a:latin typeface="Courier New"/>
                <a:ea typeface="Courier New"/>
              </a:rPr>
              <a:t>xsi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:schemaLocation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="http://java.sun.com/xml/ns/persistence                                http://java.sun.com/xml/ns/persistence/persistence_1_0.xsd"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           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version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="1.0"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persistence-unit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="SSTestUnit"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transaction-type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="RESOURCE_LOCAL"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 &lt;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provider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&gt;org.hibernate.ejb.HibernatePersistence&lt;/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provider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 &lt;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class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&gt;com.simbirsoft.jpatest.entities.User&lt;/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class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 &lt;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properties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   &lt;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property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="hibernate.connection.driver_class"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value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="com.mysql.jdbc.Driver"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/&gt;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   &lt;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property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="hibernate.connection.url"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value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="jdbc:mysql://localhost:3306/carshop"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/&gt;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   &lt;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property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="hibernate.connection.username"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value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="root"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/&gt;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   &lt;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property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="hibernate.connection.password"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value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="root"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/&gt;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   &lt;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property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="hibernate.dialect"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value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="org.hibernate.dialect.MySQLDialect"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/&gt;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   &lt;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property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name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="hibernate.hbm2ddl.auto" </a:t>
            </a:r>
            <a:r>
              <a:rPr lang="ru-RU" sz="1100" b="1">
                <a:solidFill>
                  <a:srgbClr val="0000FF"/>
                </a:solidFill>
                <a:latin typeface="Courier New"/>
                <a:ea typeface="Courier New"/>
              </a:rPr>
              <a:t>value</a:t>
            </a:r>
            <a:r>
              <a:rPr lang="ru-RU" sz="1100" b="1">
                <a:solidFill>
                  <a:srgbClr val="008000"/>
                </a:solidFill>
                <a:latin typeface="Courier New"/>
                <a:ea typeface="Courier New"/>
              </a:rPr>
              <a:t>="update"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/&gt;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 &lt;/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properties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&lt;/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persistence-unit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&lt;/</a:t>
            </a:r>
            <a:r>
              <a:rPr lang="ru-RU" sz="1100" b="1">
                <a:solidFill>
                  <a:srgbClr val="000080"/>
                </a:solidFill>
                <a:latin typeface="Courier New"/>
                <a:ea typeface="Courier New"/>
              </a:rPr>
              <a:t>persistence</a:t>
            </a:r>
            <a:r>
              <a:rPr lang="ru-RU" sz="1100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529560" y="5235480"/>
            <a:ext cx="8147160" cy="15112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ru-RU" sz="1200">
                <a:solidFill>
                  <a:srgbClr val="DD1144"/>
                </a:solidFill>
                <a:latin typeface="Verdana"/>
                <a:ea typeface="Verdana"/>
              </a:rPr>
              <a:t>hibernate.hbm2ddl.auto</a:t>
            </a:r>
            <a:r>
              <a:rPr lang="ru-RU" sz="1200">
                <a:solidFill>
                  <a:srgbClr val="333333"/>
                </a:solidFill>
                <a:latin typeface="Verdana"/>
                <a:ea typeface="Verdana"/>
              </a:rPr>
              <a:t> — статус работы JPA: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333333"/>
                </a:solidFill>
                <a:latin typeface="Verdana"/>
                <a:ea typeface="Verdana"/>
              </a:rPr>
              <a:t>update </a:t>
            </a:r>
            <a:r>
              <a:rPr lang="ru-RU" sz="1200">
                <a:solidFill>
                  <a:srgbClr val="333333"/>
                </a:solidFill>
                <a:latin typeface="Verdana"/>
                <a:ea typeface="Verdana"/>
              </a:rPr>
              <a:t>- база будет просто обновлять свою структуру;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333333"/>
                </a:solidFill>
                <a:latin typeface="Verdana"/>
                <a:ea typeface="Verdana"/>
              </a:rPr>
              <a:t>validate</a:t>
            </a:r>
            <a:r>
              <a:rPr lang="ru-RU" sz="1200">
                <a:solidFill>
                  <a:srgbClr val="333333"/>
                </a:solidFill>
                <a:latin typeface="Verdana"/>
                <a:ea typeface="Verdana"/>
              </a:rPr>
              <a:t> — проверяет структуру базы но не вносит изменения;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333333"/>
                </a:solidFill>
                <a:latin typeface="Verdana"/>
                <a:ea typeface="Verdana"/>
              </a:rPr>
              <a:t>create</a:t>
            </a:r>
            <a:r>
              <a:rPr lang="ru-RU" sz="1200">
                <a:solidFill>
                  <a:srgbClr val="333333"/>
                </a:solidFill>
                <a:latin typeface="Verdana"/>
                <a:ea typeface="Verdana"/>
              </a:rPr>
              <a:t> — создает таблицы, но уничтожает предыдущие данные;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333333"/>
                </a:solidFill>
                <a:latin typeface="Verdana"/>
                <a:ea typeface="Verdana"/>
              </a:rPr>
              <a:t>create-drop</a:t>
            </a:r>
            <a:r>
              <a:rPr lang="ru-RU" sz="1200">
                <a:solidFill>
                  <a:srgbClr val="333333"/>
                </a:solidFill>
                <a:latin typeface="Verdana"/>
                <a:ea typeface="Verdana"/>
              </a:rPr>
              <a:t> — создает таблицы в начале сеанса и удаляет их по окончанию сеанса.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88080" y="542520"/>
            <a:ext cx="85878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Требования к объектам сущностей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71600" y="957600"/>
            <a:ext cx="8420760" cy="40104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// </a:t>
            </a:r>
            <a:r>
              <a:rPr lang="ru-RU" sz="1200" b="1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 Сущность - объект, который может быть сохранён в БД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597960" y="1494720"/>
            <a:ext cx="4842000" cy="53629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@Table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(name = </a:t>
            </a:r>
            <a:r>
              <a:rPr lang="ru-RU" sz="1200" b="1">
                <a:solidFill>
                  <a:srgbClr val="1155CC"/>
                </a:solidFill>
                <a:latin typeface="Courier New"/>
                <a:ea typeface="Courier New"/>
              </a:rPr>
              <a:t>"products"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public class Product 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long id;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@Column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(name = </a:t>
            </a:r>
            <a:r>
              <a:rPr lang="ru-RU" sz="1200" b="1">
                <a:solidFill>
                  <a:srgbClr val="1155CC"/>
                </a:solidFill>
                <a:latin typeface="Courier New"/>
                <a:ea typeface="Courier New"/>
              </a:rPr>
              <a:t>"product_name"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)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String title;  	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    @OneToMany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List&lt;Categories&gt; categories;  	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</a:t>
            </a:r>
            <a:r>
              <a:rPr lang="ru-RU" sz="1200" b="1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 getters, setters, equals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4472280" y="1616760"/>
            <a:ext cx="4671360" cy="51969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Verdana"/>
              <a:buChar char="●"/>
            </a:pPr>
            <a:r>
              <a:rPr lang="ru-RU" sz="1600">
                <a:solidFill>
                  <a:srgbClr val="000000"/>
                </a:solidFill>
                <a:latin typeface="Verdana"/>
                <a:ea typeface="Verdana"/>
              </a:rPr>
              <a:t>POJO или JavaBean</a:t>
            </a:r>
            <a:endParaRPr/>
          </a:p>
          <a:p>
            <a:pPr>
              <a:lnSpc>
                <a:spcPct val="100000"/>
              </a:lnSpc>
              <a:buFont typeface="Verdana"/>
              <a:buChar char="●"/>
            </a:pPr>
            <a:r>
              <a:rPr lang="ru-RU" sz="1600">
                <a:solidFill>
                  <a:srgbClr val="000000"/>
                </a:solidFill>
                <a:latin typeface="Verdana"/>
                <a:ea typeface="Verdana"/>
              </a:rPr>
              <a:t>Классы не final</a:t>
            </a:r>
            <a:endParaRPr/>
          </a:p>
          <a:p>
            <a:pPr>
              <a:lnSpc>
                <a:spcPct val="100000"/>
              </a:lnSpc>
              <a:buFont typeface="Verdana"/>
              <a:buChar char="●"/>
            </a:pPr>
            <a:r>
              <a:rPr lang="ru-RU" sz="1600">
                <a:solidFill>
                  <a:srgbClr val="000000"/>
                </a:solidFill>
                <a:latin typeface="Verdana"/>
                <a:ea typeface="Verdana"/>
              </a:rPr>
              <a:t>Наличие конструктора по умолчанию</a:t>
            </a:r>
            <a:endParaRPr/>
          </a:p>
          <a:p>
            <a:pPr>
              <a:lnSpc>
                <a:spcPct val="100000"/>
              </a:lnSpc>
              <a:buFont typeface="Verdana"/>
              <a:buChar char="●"/>
            </a:pPr>
            <a:r>
              <a:rPr lang="ru-RU" sz="1600">
                <a:solidFill>
                  <a:srgbClr val="000000"/>
                </a:solidFill>
                <a:latin typeface="Verdana"/>
                <a:ea typeface="Verdana"/>
              </a:rPr>
              <a:t>implements Serializable</a:t>
            </a:r>
            <a:endParaRPr/>
          </a:p>
          <a:p>
            <a:pPr>
              <a:lnSpc>
                <a:spcPct val="100000"/>
              </a:lnSpc>
              <a:buFont typeface="Verdana"/>
              <a:buChar char="●"/>
            </a:pPr>
            <a:r>
              <a:rPr lang="ru-RU" sz="1600">
                <a:solidFill>
                  <a:srgbClr val="000000"/>
                </a:solidFill>
                <a:latin typeface="Verdana"/>
                <a:ea typeface="Verdana"/>
              </a:rPr>
              <a:t>Наличие полей идентификации (id)</a:t>
            </a:r>
            <a:endParaRPr/>
          </a:p>
          <a:p>
            <a:pPr>
              <a:lnSpc>
                <a:spcPct val="100000"/>
              </a:lnSpc>
              <a:buFont typeface="Verdana"/>
              <a:buChar char="●"/>
            </a:pPr>
            <a:r>
              <a:rPr lang="ru-RU" sz="1600">
                <a:solidFill>
                  <a:srgbClr val="000000"/>
                </a:solidFill>
                <a:latin typeface="Verdana"/>
                <a:ea typeface="Verdana"/>
              </a:rPr>
              <a:t>Атрибуты-коллекции обязательно объявлены в терминах интерфейсов коллекций, а не конкретных реализаций</a:t>
            </a:r>
            <a:endParaRPr/>
          </a:p>
          <a:p>
            <a:pPr>
              <a:lnSpc>
                <a:spcPct val="100000"/>
              </a:lnSpc>
              <a:buFont typeface="Verdana"/>
              <a:buChar char="●"/>
            </a:pPr>
            <a:r>
              <a:rPr lang="ru-RU" sz="1600">
                <a:solidFill>
                  <a:srgbClr val="000000"/>
                </a:solidFill>
                <a:latin typeface="Verdana"/>
                <a:ea typeface="Verdana"/>
              </a:rPr>
              <a:t>В getters необходимо возвращать конкретно ссылку на коллекцию, а не на её копию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88080" y="54252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Пример работы: сущности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38200" y="1341000"/>
            <a:ext cx="1417320" cy="1923840"/>
          </a:xfrm>
          <a:prstGeom prst="rect">
            <a:avLst/>
          </a:prstGeom>
          <a:solidFill>
            <a:srgbClr val="FFFFFF"/>
          </a:solidFill>
          <a:ln w="19080">
            <a:solidFill>
              <a:srgbClr val="666666"/>
            </a:solidFill>
            <a:round/>
          </a:ln>
        </p:spPr>
      </p:sp>
      <p:sp>
        <p:nvSpPr>
          <p:cNvPr id="125" name="CustomShape 3"/>
          <p:cNvSpPr/>
          <p:nvPr/>
        </p:nvSpPr>
        <p:spPr>
          <a:xfrm>
            <a:off x="1959480" y="1695240"/>
            <a:ext cx="1417320" cy="3960"/>
          </a:xfrm>
          <a:prstGeom prst="straightConnector1">
            <a:avLst/>
          </a:prstGeom>
          <a:ln w="28440">
            <a:solidFill>
              <a:srgbClr val="666666"/>
            </a:solidFill>
            <a:round/>
          </a:ln>
        </p:spPr>
      </p:sp>
      <p:sp>
        <p:nvSpPr>
          <p:cNvPr id="126" name="CustomShape 4"/>
          <p:cNvSpPr/>
          <p:nvPr/>
        </p:nvSpPr>
        <p:spPr>
          <a:xfrm>
            <a:off x="538200" y="1341000"/>
            <a:ext cx="1417320" cy="349920"/>
          </a:xfrm>
          <a:prstGeom prst="rect">
            <a:avLst/>
          </a:prstGeom>
          <a:solidFill>
            <a:srgbClr val="D9D9D9"/>
          </a:solidFill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1600" b="1">
                <a:solidFill>
                  <a:srgbClr val="000000"/>
                </a:solidFill>
                <a:latin typeface="Verdana"/>
                <a:ea typeface="Verdana"/>
              </a:rPr>
              <a:t>Customer</a:t>
            </a:r>
            <a:endParaRPr/>
          </a:p>
        </p:txBody>
      </p:sp>
      <p:graphicFrame>
        <p:nvGraphicFramePr>
          <p:cNvPr id="127" name="Table 5"/>
          <p:cNvGraphicFramePr/>
          <p:nvPr/>
        </p:nvGraphicFramePr>
        <p:xfrm>
          <a:off x="543960" y="169092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id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name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email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birthday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CustomShape 6"/>
          <p:cNvSpPr/>
          <p:nvPr/>
        </p:nvSpPr>
        <p:spPr>
          <a:xfrm>
            <a:off x="7155720" y="3941640"/>
            <a:ext cx="1417320" cy="1134720"/>
          </a:xfrm>
          <a:prstGeom prst="rect">
            <a:avLst/>
          </a:prstGeom>
          <a:solidFill>
            <a:srgbClr val="FFFFFF"/>
          </a:solidFill>
          <a:ln w="19080">
            <a:solidFill>
              <a:srgbClr val="666666"/>
            </a:solidFill>
            <a:round/>
          </a:ln>
        </p:spPr>
      </p:sp>
      <p:sp>
        <p:nvSpPr>
          <p:cNvPr id="129" name="CustomShape 7"/>
          <p:cNvSpPr/>
          <p:nvPr/>
        </p:nvSpPr>
        <p:spPr>
          <a:xfrm>
            <a:off x="8577000" y="4296240"/>
            <a:ext cx="1417320" cy="3960"/>
          </a:xfrm>
          <a:prstGeom prst="straightConnector1">
            <a:avLst/>
          </a:prstGeom>
          <a:ln w="28440">
            <a:solidFill>
              <a:srgbClr val="666666"/>
            </a:solidFill>
            <a:round/>
          </a:ln>
        </p:spPr>
      </p:sp>
      <p:sp>
        <p:nvSpPr>
          <p:cNvPr id="130" name="CustomShape 8"/>
          <p:cNvSpPr/>
          <p:nvPr/>
        </p:nvSpPr>
        <p:spPr>
          <a:xfrm>
            <a:off x="7155720" y="3941640"/>
            <a:ext cx="1417320" cy="349920"/>
          </a:xfrm>
          <a:prstGeom prst="rect">
            <a:avLst/>
          </a:prstGeom>
          <a:solidFill>
            <a:srgbClr val="D9D9D9"/>
          </a:solidFill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1600" b="1">
                <a:solidFill>
                  <a:srgbClr val="000000"/>
                </a:solidFill>
                <a:latin typeface="Verdana"/>
                <a:ea typeface="Verdana"/>
              </a:rPr>
              <a:t>Category</a:t>
            </a:r>
            <a:endParaRPr/>
          </a:p>
        </p:txBody>
      </p:sp>
      <p:graphicFrame>
        <p:nvGraphicFramePr>
          <p:cNvPr id="131" name="Table 9"/>
          <p:cNvGraphicFramePr/>
          <p:nvPr/>
        </p:nvGraphicFramePr>
        <p:xfrm>
          <a:off x="7161480" y="429192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9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id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name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" name="CustomShape 10"/>
          <p:cNvSpPr/>
          <p:nvPr/>
        </p:nvSpPr>
        <p:spPr>
          <a:xfrm>
            <a:off x="3987000" y="1341000"/>
            <a:ext cx="1417320" cy="1527120"/>
          </a:xfrm>
          <a:prstGeom prst="rect">
            <a:avLst/>
          </a:prstGeom>
          <a:solidFill>
            <a:srgbClr val="FFFFFF"/>
          </a:solidFill>
          <a:ln w="19080">
            <a:solidFill>
              <a:srgbClr val="666666"/>
            </a:solidFill>
            <a:round/>
          </a:ln>
        </p:spPr>
      </p:sp>
      <p:sp>
        <p:nvSpPr>
          <p:cNvPr id="133" name="CustomShape 11"/>
          <p:cNvSpPr/>
          <p:nvPr/>
        </p:nvSpPr>
        <p:spPr>
          <a:xfrm>
            <a:off x="5408280" y="1695240"/>
            <a:ext cx="1417320" cy="3960"/>
          </a:xfrm>
          <a:prstGeom prst="straightConnector1">
            <a:avLst/>
          </a:prstGeom>
          <a:ln w="28440">
            <a:solidFill>
              <a:srgbClr val="666666"/>
            </a:solidFill>
            <a:round/>
          </a:ln>
        </p:spPr>
      </p:sp>
      <p:sp>
        <p:nvSpPr>
          <p:cNvPr id="134" name="CustomShape 12"/>
          <p:cNvSpPr/>
          <p:nvPr/>
        </p:nvSpPr>
        <p:spPr>
          <a:xfrm>
            <a:off x="3987000" y="1341000"/>
            <a:ext cx="1417320" cy="349920"/>
          </a:xfrm>
          <a:prstGeom prst="rect">
            <a:avLst/>
          </a:prstGeom>
          <a:solidFill>
            <a:srgbClr val="D9D9D9"/>
          </a:solidFill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1600" b="1">
                <a:solidFill>
                  <a:srgbClr val="000000"/>
                </a:solidFill>
                <a:latin typeface="Verdana"/>
                <a:ea typeface="Verdana"/>
              </a:rPr>
              <a:t>Order</a:t>
            </a:r>
            <a:endParaRPr/>
          </a:p>
        </p:txBody>
      </p:sp>
      <p:graphicFrame>
        <p:nvGraphicFramePr>
          <p:cNvPr id="135" name="Table 13"/>
          <p:cNvGraphicFramePr/>
          <p:nvPr/>
        </p:nvGraphicFramePr>
        <p:xfrm>
          <a:off x="3993120" y="169092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id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total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address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CustomShape 14"/>
          <p:cNvSpPr/>
          <p:nvPr/>
        </p:nvSpPr>
        <p:spPr>
          <a:xfrm>
            <a:off x="3989160" y="3941640"/>
            <a:ext cx="1417320" cy="1527120"/>
          </a:xfrm>
          <a:prstGeom prst="rect">
            <a:avLst/>
          </a:prstGeom>
          <a:solidFill>
            <a:srgbClr val="FFFFFF"/>
          </a:solidFill>
          <a:ln w="19080">
            <a:solidFill>
              <a:srgbClr val="666666"/>
            </a:solidFill>
            <a:round/>
          </a:ln>
        </p:spPr>
      </p:sp>
      <p:sp>
        <p:nvSpPr>
          <p:cNvPr id="137" name="CustomShape 15"/>
          <p:cNvSpPr/>
          <p:nvPr/>
        </p:nvSpPr>
        <p:spPr>
          <a:xfrm>
            <a:off x="5410440" y="4296240"/>
            <a:ext cx="1417320" cy="3960"/>
          </a:xfrm>
          <a:prstGeom prst="straightConnector1">
            <a:avLst/>
          </a:prstGeom>
          <a:ln w="28440">
            <a:solidFill>
              <a:srgbClr val="666666"/>
            </a:solidFill>
            <a:round/>
          </a:ln>
        </p:spPr>
      </p:sp>
      <p:sp>
        <p:nvSpPr>
          <p:cNvPr id="138" name="CustomShape 16"/>
          <p:cNvSpPr/>
          <p:nvPr/>
        </p:nvSpPr>
        <p:spPr>
          <a:xfrm>
            <a:off x="3989160" y="3941640"/>
            <a:ext cx="1417320" cy="349920"/>
          </a:xfrm>
          <a:prstGeom prst="rect">
            <a:avLst/>
          </a:prstGeom>
          <a:solidFill>
            <a:srgbClr val="D9D9D9"/>
          </a:solidFill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1600" b="1">
                <a:solidFill>
                  <a:srgbClr val="000000"/>
                </a:solidFill>
                <a:latin typeface="Verdana"/>
                <a:ea typeface="Verdana"/>
              </a:rPr>
              <a:t>Product</a:t>
            </a:r>
            <a:endParaRPr/>
          </a:p>
        </p:txBody>
      </p:sp>
      <p:graphicFrame>
        <p:nvGraphicFramePr>
          <p:cNvPr id="139" name="Table 17"/>
          <p:cNvGraphicFramePr/>
          <p:nvPr/>
        </p:nvGraphicFramePr>
        <p:xfrm>
          <a:off x="3995280" y="4291920"/>
          <a:ext cx="2999520" cy="2999520"/>
        </p:xfrm>
        <a:graphic>
          <a:graphicData uri="http://schemas.openxmlformats.org/drawingml/2006/table">
            <a:tbl>
              <a:tblPr/>
              <a:tblGrid>
                <a:gridCol w="299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id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name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price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CustomShape 18"/>
          <p:cNvSpPr/>
          <p:nvPr/>
        </p:nvSpPr>
        <p:spPr>
          <a:xfrm>
            <a:off x="1955880" y="1439640"/>
            <a:ext cx="2031120" cy="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41" name="CustomShape 19"/>
          <p:cNvSpPr/>
          <p:nvPr/>
        </p:nvSpPr>
        <p:spPr>
          <a:xfrm>
            <a:off x="2152080" y="1100880"/>
            <a:ext cx="1545120" cy="28152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</a:rPr>
              <a:t>One to many</a:t>
            </a:r>
            <a:endParaRPr/>
          </a:p>
        </p:txBody>
      </p:sp>
      <p:sp>
        <p:nvSpPr>
          <p:cNvPr id="142" name="CustomShape 20"/>
          <p:cNvSpPr/>
          <p:nvPr/>
        </p:nvSpPr>
        <p:spPr>
          <a:xfrm>
            <a:off x="4695840" y="2868120"/>
            <a:ext cx="1800" cy="10731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43" name="CustomShape 21"/>
          <p:cNvSpPr/>
          <p:nvPr/>
        </p:nvSpPr>
        <p:spPr>
          <a:xfrm>
            <a:off x="4507920" y="3216240"/>
            <a:ext cx="1545120" cy="42516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</a:rPr>
              <a:t>One to many</a:t>
            </a:r>
            <a:endParaRPr/>
          </a:p>
        </p:txBody>
      </p:sp>
      <p:sp>
        <p:nvSpPr>
          <p:cNvPr id="144" name="CustomShape 22"/>
          <p:cNvSpPr/>
          <p:nvPr/>
        </p:nvSpPr>
        <p:spPr>
          <a:xfrm>
            <a:off x="5407200" y="4040640"/>
            <a:ext cx="1748160" cy="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45" name="CustomShape 23"/>
          <p:cNvSpPr/>
          <p:nvPr/>
        </p:nvSpPr>
        <p:spPr>
          <a:xfrm>
            <a:off x="7155720" y="4116600"/>
            <a:ext cx="1748160" cy="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46" name="CustomShape 24"/>
          <p:cNvSpPr/>
          <p:nvPr/>
        </p:nvSpPr>
        <p:spPr>
          <a:xfrm>
            <a:off x="5508720" y="3691440"/>
            <a:ext cx="1545120" cy="42516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</a:rPr>
              <a:t>Many to many</a:t>
            </a:r>
            <a:endParaRPr/>
          </a:p>
        </p:txBody>
      </p:sp>
      <p:sp>
        <p:nvSpPr>
          <p:cNvPr id="147" name="CustomShape 25"/>
          <p:cNvSpPr/>
          <p:nvPr/>
        </p:nvSpPr>
        <p:spPr>
          <a:xfrm>
            <a:off x="3987000" y="1592280"/>
            <a:ext cx="2031120" cy="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48" name="CustomShape 26"/>
          <p:cNvSpPr/>
          <p:nvPr/>
        </p:nvSpPr>
        <p:spPr>
          <a:xfrm>
            <a:off x="2117880" y="1502280"/>
            <a:ext cx="1545120" cy="28152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</a:rPr>
              <a:t>Many to one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51280" y="9000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600" b="1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Пример работы: сущности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251280" y="615960"/>
            <a:ext cx="4326120" cy="60966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public class Customer 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long id; 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String name;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String email;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@Temporal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(TemporalType.DATE)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Date birthday;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@OneToMany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(fetch = FetchType.LAZY, 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cascade = CascadeType.REMOVE)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List&lt;Order&gt; orders;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	…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	/</a:t>
            </a:r>
            <a:r>
              <a:rPr lang="ru-RU" sz="1200" b="1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 getters and setters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4500720" y="761040"/>
            <a:ext cx="4642920" cy="60966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</a:t>
            </a: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@Override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public boolean equals(Object obj) 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if (this == obj) 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    return true;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}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if (obj == null) 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    return false;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}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Customer other = (Customer ) obj;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if (id == null) 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    if (other.id != null) 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        return false;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    }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} else if (!id.equals(other.id)) 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    return false;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}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    return true;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}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4525200" y="1041840"/>
            <a:ext cx="25200" cy="5619240"/>
          </a:xfrm>
          <a:prstGeom prst="straightConnector1">
            <a:avLst/>
          </a:prstGeom>
          <a:ln w="9360">
            <a:solidFill>
              <a:srgbClr val="666666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88080" y="3888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Пример работы: сущности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251280" y="615960"/>
            <a:ext cx="4086720" cy="428616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  <p:txBody>
          <a:bodyPr tIns="91440" bIns="91440"/>
          <a:lstStyle/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public class Order 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long id; 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@NotNull 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</a:t>
            </a:r>
            <a:r>
              <a:rPr lang="ru-RU" sz="1200" b="1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 Валидация на null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Float total;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@Size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(min = 32, max = 512) 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</a:t>
            </a:r>
            <a:r>
              <a:rPr lang="ru-RU" sz="1200" b="1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 Валидация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String address;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@ManyToOne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(fetch = FetchType.EAGER)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Customer customer;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@OneToMany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(fetch = FetchType.EAGER)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List&lt;Product&gt; products;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	…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	/</a:t>
            </a:r>
            <a:r>
              <a:rPr lang="ru-RU" sz="1200" b="1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 getters, setters, equals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4458960" y="615960"/>
            <a:ext cx="4684680" cy="297864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  <p:txBody>
          <a:bodyPr tIns="91440" bIns="91440"/>
          <a:lstStyle/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public class Product 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long id;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String name;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Float price;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@ManyToMany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(fetch = FetchType.EAGER)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List&lt;Category&gt; categories;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	…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	/</a:t>
            </a:r>
            <a:r>
              <a:rPr lang="ru-RU" sz="1200" b="1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 getters, setters, equals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4458960" y="3685320"/>
            <a:ext cx="4684680" cy="317232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  <p:txBody>
          <a:bodyPr tIns="91440" bIns="91440"/>
          <a:lstStyle/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public class Category{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long id; 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@Pattern</a:t>
            </a:r>
            <a:r>
              <a:rPr lang="ru-RU" sz="1100" b="1">
                <a:solidFill>
                  <a:srgbClr val="000000"/>
                </a:solidFill>
                <a:latin typeface="Courier New"/>
                <a:ea typeface="Courier New"/>
              </a:rPr>
              <a:t>(regexp = </a:t>
            </a:r>
            <a:r>
              <a:rPr lang="ru-RU" sz="1100" b="1">
                <a:solidFill>
                  <a:srgbClr val="1155CC"/>
                </a:solidFill>
                <a:latin typeface="Courier New"/>
                <a:ea typeface="Courier New"/>
              </a:rPr>
              <a:t>"^[A-Za-zА-Яа-яёЁ ]{0,}$"</a:t>
            </a:r>
            <a:r>
              <a:rPr lang="ru-RU" sz="1100" b="1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String name;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@ManyToMany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(fetch = FetchType.Lazy)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List&lt;Product&gt; products;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	/</a:t>
            </a:r>
            <a:r>
              <a:rPr lang="ru-RU" sz="1200" b="1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 getters, setters, equals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  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…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88080" y="54252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Пример использования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0" y="1067400"/>
            <a:ext cx="9143280" cy="57474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public class CustomerService {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100" b="1">
                <a:solidFill>
                  <a:srgbClr val="741B47"/>
                </a:solidFill>
                <a:latin typeface="Courier New"/>
                <a:ea typeface="Courier New"/>
              </a:rPr>
              <a:t>private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EntityManager em = Persistence.createEntityManagerFactory(</a:t>
            </a:r>
            <a:r>
              <a:rPr lang="ru-RU" sz="1100" b="1">
                <a:solidFill>
                  <a:srgbClr val="4A86E8"/>
                </a:solidFill>
                <a:latin typeface="Courier New"/>
                <a:ea typeface="Courier New"/>
              </a:rPr>
              <a:t>"SSTestUnit"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).createEntityManager();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100" b="1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Customer add(Customer customer){ </a:t>
            </a:r>
            <a:r>
              <a:rPr lang="ru-RU" sz="1100" b="1">
                <a:solidFill>
                  <a:srgbClr val="38761D"/>
                </a:solidFill>
                <a:latin typeface="Courier New"/>
                <a:ea typeface="Courier New"/>
              </a:rPr>
              <a:t>// Добавление клиента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em.getTransaction().begin();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Customer customerFromDB = em.merge(customer);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em.getTransaction().commit();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return customerFromDB 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100" b="1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Customer get(long id){ </a:t>
            </a:r>
            <a:r>
              <a:rPr lang="ru-RU" sz="1100" b="1">
                <a:solidFill>
                  <a:srgbClr val="38761D"/>
                </a:solidFill>
                <a:latin typeface="Courier New"/>
                <a:ea typeface="Courier New"/>
              </a:rPr>
              <a:t>// Выборка клиента по id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return em.find(Customer.class, id);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100" b="1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void delete(long id){ </a:t>
            </a:r>
            <a:r>
              <a:rPr lang="ru-RU" sz="1100" b="1">
                <a:solidFill>
                  <a:srgbClr val="38761D"/>
                </a:solidFill>
                <a:latin typeface="Courier New"/>
                <a:ea typeface="Courier New"/>
              </a:rPr>
              <a:t>// Удаление клиента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em.remove(get(id));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  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100" b="1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void update(Customer car){ </a:t>
            </a:r>
            <a:r>
              <a:rPr lang="ru-RU" sz="1100" b="1">
                <a:solidFill>
                  <a:srgbClr val="38761D"/>
                </a:solidFill>
                <a:latin typeface="Courier New"/>
                <a:ea typeface="Courier New"/>
              </a:rPr>
              <a:t>// Сохранение клиента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em.getTransaction().begin();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em.merge(car);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em.getTransaction().commit();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100" b="1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List&lt;Customer&gt; getAll(){ </a:t>
            </a:r>
            <a:r>
              <a:rPr lang="ru-RU" sz="1100" b="1">
                <a:solidFill>
                  <a:srgbClr val="38761D"/>
                </a:solidFill>
                <a:latin typeface="Courier New"/>
                <a:ea typeface="Courier New"/>
              </a:rPr>
              <a:t>//</a:t>
            </a:r>
            <a:r>
              <a:rPr lang="ru-RU" sz="1100" b="1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r>
              <a:rPr lang="ru-RU" sz="1100" b="1">
                <a:solidFill>
                  <a:srgbClr val="38761D"/>
                </a:solidFill>
                <a:latin typeface="Courier New"/>
                <a:ea typeface="Courier New"/>
              </a:rPr>
              <a:t> Список всех клиентов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TypedQuery&lt;Customer&gt; namedQuery = em.createNamedQuery("Customer.getAll", Customer.class);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return namedQuery.getResultList();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} </a:t>
            </a:r>
            <a:endParaRPr/>
          </a:p>
          <a:p>
            <a:pPr>
              <a:lnSpc>
                <a:spcPct val="105000"/>
              </a:lnSpc>
            </a:pP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88080" y="54252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Работа с сущностями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234360" y="1067400"/>
            <a:ext cx="8826840" cy="574740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  <p:txBody>
          <a:bodyPr tIns="91440" bIns="91440"/>
          <a:lstStyle/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class TestJPA 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CustomerService service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 = new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CustomerService 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741B47"/>
                </a:solidFill>
                <a:latin typeface="Courier New"/>
                <a:ea typeface="Courier New"/>
              </a:rPr>
              <a:t>public 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void workWithEntities(){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//Создание нового клиента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Customer customer1 = new Customer();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customer1.setName(</a:t>
            </a: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"Вася Иванов"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);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customer1.setEmail(</a:t>
            </a: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"vasia@ivanov.ru"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);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customer1.setBirthday(new Date(12314234233));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//Записали в БД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Customer customer1 = service.add(customer);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//Достали клиента по id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Customer customer2 = service.get(2);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//Вывели записанную в БД запись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System.out.println(customer2.getOrders());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//Достали всех клиентов из базы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List&lt;Customer&gt; allCustomers = new ArrayList&lt;&gt;();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allCustomers = service.getAll();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//Удалил клиента №1 из базы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service.delete(customer1.getId());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35440" y="237960"/>
            <a:ext cx="790452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Именные запросы: </a:t>
            </a:r>
            <a:r>
              <a:rPr lang="ru-RU" sz="2400" b="1">
                <a:solidFill>
                  <a:srgbClr val="000000"/>
                </a:solidFill>
                <a:latin typeface="Verdana"/>
                <a:ea typeface="Verdana"/>
              </a:rPr>
              <a:t>@NamedQuery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0" y="965160"/>
            <a:ext cx="9143640" cy="143460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  <p:txBody>
          <a:bodyPr tIns="91440" bIns="91440"/>
          <a:lstStyle/>
          <a:p>
            <a:pPr>
              <a:lnSpc>
                <a:spcPct val="150000"/>
              </a:lnSpc>
            </a:pPr>
            <a:r>
              <a:rPr lang="ru-RU" sz="1200" b="1" u="sng">
                <a:solidFill>
                  <a:srgbClr val="005577"/>
                </a:solidFill>
                <a:latin typeface="Courier New"/>
                <a:ea typeface="Courier New"/>
                <a:hlinkClick r:id="rId2"/>
              </a:rPr>
              <a:t>@Entity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
</a:t>
            </a:r>
            <a:r>
              <a:rPr lang="ru-RU" sz="1200" b="1" u="sng">
                <a:solidFill>
                  <a:srgbClr val="005577"/>
                </a:solidFill>
                <a:latin typeface="Courier New"/>
                <a:ea typeface="Courier New"/>
                <a:hlinkClick r:id="rId3"/>
              </a:rPr>
              <a:t>@NamedQuery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ru-RU" sz="1200" b="1" u="sng">
                <a:solidFill>
                  <a:srgbClr val="005577"/>
                </a:solidFill>
                <a:latin typeface="Courier New"/>
                <a:ea typeface="Courier New"/>
                <a:hlinkClick r:id="rId4"/>
              </a:rPr>
              <a:t>name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ru-RU" sz="1200" b="1">
                <a:solidFill>
                  <a:srgbClr val="CC3333"/>
                </a:solidFill>
                <a:latin typeface="Courier New"/>
                <a:ea typeface="Courier New"/>
              </a:rPr>
              <a:t>"Country.findAll"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,</a:t>
            </a:r>
            <a:r>
              <a:rPr lang="ru-RU" sz="1200" b="1" u="sng">
                <a:solidFill>
                  <a:srgbClr val="222222"/>
                </a:solidFill>
                <a:latin typeface="Courier New"/>
                <a:ea typeface="Courier New"/>
                <a:hlinkClick r:id="rId5"/>
              </a:rPr>
              <a:t> </a:t>
            </a:r>
            <a:r>
              <a:rPr lang="ru-RU" sz="1200" b="1" u="sng">
                <a:solidFill>
                  <a:srgbClr val="005577"/>
                </a:solidFill>
                <a:latin typeface="Courier New"/>
                <a:ea typeface="Courier New"/>
                <a:hlinkClick r:id="rId5"/>
              </a:rPr>
              <a:t>query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ru-RU" sz="1200" b="1">
                <a:solidFill>
                  <a:srgbClr val="CC3333"/>
                </a:solidFill>
                <a:latin typeface="Courier New"/>
                <a:ea typeface="Courier New"/>
              </a:rPr>
              <a:t>"SELECT c FROM Country c"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// Если одна
</a:t>
            </a:r>
            <a:r>
              <a:rPr lang="ru-RU" sz="1200" b="1">
                <a:solidFill>
                  <a:srgbClr val="880066"/>
                </a:solidFill>
                <a:latin typeface="Courier New"/>
                <a:ea typeface="Courier New"/>
              </a:rPr>
              <a:t>public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r>
              <a:rPr lang="ru-RU" sz="1200" b="1">
                <a:solidFill>
                  <a:srgbClr val="880066"/>
                </a:solidFill>
                <a:latin typeface="Courier New"/>
                <a:ea typeface="Courier New"/>
              </a:rPr>
              <a:t>class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 Country 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
  ...
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0" y="2495160"/>
            <a:ext cx="9143640" cy="227160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  <p:txBody>
          <a:bodyPr tIns="91440" bIns="91440"/>
          <a:lstStyle/>
          <a:p>
            <a:pPr>
              <a:lnSpc>
                <a:spcPct val="150000"/>
              </a:lnSpc>
            </a:pPr>
            <a:r>
              <a:rPr lang="ru-RU" sz="1200" b="1" u="sng">
                <a:solidFill>
                  <a:srgbClr val="005577"/>
                </a:solidFill>
                <a:latin typeface="Courier New"/>
                <a:ea typeface="Courier New"/>
                <a:hlinkClick r:id="rId2"/>
              </a:rPr>
              <a:t>@Entity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
@</a:t>
            </a:r>
            <a:r>
              <a:rPr lang="ru-RU" sz="1200" b="1">
                <a:solidFill>
                  <a:srgbClr val="0B5394"/>
                </a:solidFill>
                <a:latin typeface="Courier New"/>
                <a:ea typeface="Courier New"/>
              </a:rPr>
              <a:t>NamedQueries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({ 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// Если несколько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
   </a:t>
            </a:r>
            <a:r>
              <a:rPr lang="ru-RU" sz="1200" b="1" u="sng">
                <a:solidFill>
                  <a:srgbClr val="222222"/>
                </a:solidFill>
                <a:latin typeface="Courier New"/>
                <a:ea typeface="Courier New"/>
                <a:hlinkClick r:id="rId3"/>
              </a:rPr>
              <a:t> </a:t>
            </a:r>
            <a:r>
              <a:rPr lang="ru-RU" sz="1200" b="1" u="sng">
                <a:solidFill>
                  <a:srgbClr val="005577"/>
                </a:solidFill>
                <a:latin typeface="Courier New"/>
                <a:ea typeface="Courier New"/>
                <a:hlinkClick r:id="rId3"/>
              </a:rPr>
              <a:t>@NamedQuery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ru-RU" sz="1200" b="1" u="sng">
                <a:solidFill>
                  <a:srgbClr val="005577"/>
                </a:solidFill>
                <a:latin typeface="Courier New"/>
                <a:ea typeface="Courier New"/>
                <a:hlinkClick r:id="rId4"/>
              </a:rPr>
              <a:t>name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ru-RU" sz="1200" b="1">
                <a:solidFill>
                  <a:srgbClr val="CC3333"/>
                </a:solidFill>
                <a:latin typeface="Courier New"/>
                <a:ea typeface="Courier New"/>
              </a:rPr>
              <a:t>"Country.findAll"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, </a:t>
            </a:r>
            <a:r>
              <a:rPr lang="ru-RU" sz="1200" b="1" u="sng">
                <a:solidFill>
                  <a:srgbClr val="005577"/>
                </a:solidFill>
                <a:latin typeface="Courier New"/>
                <a:ea typeface="Courier New"/>
                <a:hlinkClick r:id="rId5"/>
              </a:rPr>
              <a:t>query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ru-RU" sz="1200" b="1">
                <a:solidFill>
                  <a:srgbClr val="CC3333"/>
                </a:solidFill>
                <a:latin typeface="Courier New"/>
                <a:ea typeface="Courier New"/>
              </a:rPr>
              <a:t>"SELECT c FROM Country c"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,
   </a:t>
            </a:r>
            <a:r>
              <a:rPr lang="ru-RU" sz="1200" b="1" u="sng">
                <a:solidFill>
                  <a:srgbClr val="222222"/>
                </a:solidFill>
                <a:latin typeface="Courier New"/>
                <a:ea typeface="Courier New"/>
                <a:hlinkClick r:id="rId3"/>
              </a:rPr>
              <a:t> </a:t>
            </a:r>
            <a:r>
              <a:rPr lang="ru-RU" sz="1200" b="1" u="sng">
                <a:solidFill>
                  <a:srgbClr val="005577"/>
                </a:solidFill>
                <a:latin typeface="Courier New"/>
                <a:ea typeface="Courier New"/>
                <a:hlinkClick r:id="rId3"/>
              </a:rPr>
              <a:t>@NamedQuery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ru-RU" sz="1200" b="1" u="sng">
                <a:solidFill>
                  <a:srgbClr val="005577"/>
                </a:solidFill>
                <a:latin typeface="Courier New"/>
                <a:ea typeface="Courier New"/>
                <a:hlinkClick r:id="rId4"/>
              </a:rPr>
              <a:t>name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ru-RU" sz="1200" b="1">
                <a:solidFill>
                  <a:srgbClr val="CC3333"/>
                </a:solidFill>
                <a:latin typeface="Courier New"/>
                <a:ea typeface="Courier New"/>
              </a:rPr>
              <a:t>"Country.findByName"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, </a:t>
            </a:r>
            <a:r>
              <a:rPr lang="ru-RU" sz="1200" b="1" u="sng">
                <a:solidFill>
                  <a:srgbClr val="005577"/>
                </a:solidFill>
                <a:latin typeface="Courier New"/>
                <a:ea typeface="Courier New"/>
                <a:hlinkClick r:id="rId5"/>
              </a:rPr>
              <a:t>query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ru-RU" sz="1200" b="1">
                <a:solidFill>
                  <a:srgbClr val="CC3333"/>
                </a:solidFill>
                <a:latin typeface="Courier New"/>
                <a:ea typeface="Courier New"/>
              </a:rPr>
              <a:t>"SELECT c FROM Country c WHERE c.name = :name"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,
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})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 
</a:t>
            </a:r>
            <a:r>
              <a:rPr lang="ru-RU" sz="1200" b="1">
                <a:solidFill>
                  <a:srgbClr val="880066"/>
                </a:solidFill>
                <a:latin typeface="Courier New"/>
                <a:ea typeface="Courier New"/>
              </a:rPr>
              <a:t>public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r>
              <a:rPr lang="ru-RU" sz="1200" b="1">
                <a:solidFill>
                  <a:srgbClr val="880066"/>
                </a:solidFill>
                <a:latin typeface="Courier New"/>
                <a:ea typeface="Courier New"/>
              </a:rPr>
              <a:t>class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 Country 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r>
              <a:rPr lang="ru-RU" sz="1200" b="1">
                <a:solidFill>
                  <a:srgbClr val="222222"/>
                </a:solidFill>
                <a:latin typeface="Courier New"/>
                <a:ea typeface="Courier New"/>
              </a:rPr>
              <a:t>
  ...
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0" y="5064480"/>
            <a:ext cx="9143640" cy="172512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List&lt;Country&gt; countries = em.createNamedQuery("Country.findAll", Country.class).getResultList();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Country country = em.createNamedQuery("Country.findByName", Country.class)</a:t>
            </a:r>
            <a:endParaRPr/>
          </a:p>
          <a:p>
            <a:pPr>
              <a:lnSpc>
                <a:spcPct val="11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.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setParameter(</a:t>
            </a:r>
            <a:r>
              <a:rPr lang="ru-RU" sz="1200" b="1">
                <a:solidFill>
                  <a:srgbClr val="800000"/>
                </a:solidFill>
                <a:latin typeface="Courier New"/>
                <a:ea typeface="Courier New"/>
              </a:rPr>
              <a:t>"name"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ru-RU" sz="1200" b="1">
                <a:solidFill>
                  <a:srgbClr val="800000"/>
                </a:solidFill>
                <a:latin typeface="Courier New"/>
                <a:ea typeface="Courier New"/>
              </a:rPr>
              <a:t>"Russia"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) 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// Задаём параметр</a:t>
            </a:r>
            <a:endParaRPr/>
          </a:p>
          <a:p>
            <a:pPr>
              <a:lnSpc>
                <a:spcPct val="11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.getSingleResult(); 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// Достаём один результат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42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35440" y="542520"/>
            <a:ext cx="86976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JPQL </a:t>
            </a:r>
            <a:r>
              <a:rPr lang="ru-RU" b="1">
                <a:solidFill>
                  <a:srgbClr val="000000"/>
                </a:solidFill>
                <a:latin typeface="Verdana"/>
                <a:ea typeface="Verdana"/>
              </a:rPr>
              <a:t>объектно-ориентированный язык запросов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0" y="1199880"/>
            <a:ext cx="9143640" cy="37022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50000"/>
              </a:lnSpc>
            </a:pPr>
            <a:r>
              <a:rPr lang="ru-RU" sz="1000" u="sng">
                <a:solidFill>
                  <a:srgbClr val="005577"/>
                </a:solidFill>
                <a:latin typeface="Courier New"/>
                <a:ea typeface="Courier New"/>
                <a:hlinkClick r:id="rId2"/>
              </a:rPr>
              <a:t>@Entity</a:t>
            </a: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
@NamedQueries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({ </a:t>
            </a:r>
            <a:endParaRPr/>
          </a:p>
          <a:p>
            <a:pPr>
              <a:lnSpc>
                <a:spcPct val="150000"/>
              </a:lnSpc>
            </a:pPr>
            <a:r>
              <a:rPr lang="ru-RU" sz="1000">
                <a:solidFill>
                  <a:srgbClr val="38761D"/>
                </a:solidFill>
                <a:latin typeface="Courier New"/>
                <a:ea typeface="Courier New"/>
              </a:rPr>
              <a:t>    </a:t>
            </a:r>
            <a:r>
              <a:rPr lang="ru-RU" sz="1000" u="sng">
                <a:solidFill>
                  <a:srgbClr val="005577"/>
                </a:solidFill>
                <a:latin typeface="Courier New"/>
                <a:ea typeface="Courier New"/>
                <a:hlinkClick r:id="rId3"/>
              </a:rPr>
              <a:t>@NamedQuery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ru-RU" sz="1000" u="sng">
                <a:solidFill>
                  <a:srgbClr val="005577"/>
                </a:solidFill>
                <a:latin typeface="Courier New"/>
                <a:ea typeface="Courier New"/>
                <a:hlinkClick r:id="rId4"/>
              </a:rPr>
              <a:t>name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ru-RU" sz="1000">
                <a:solidFill>
                  <a:srgbClr val="CC3333"/>
                </a:solidFill>
                <a:latin typeface="Courier New"/>
                <a:ea typeface="Courier New"/>
              </a:rPr>
              <a:t>"Customer.findByTotalOrders"</a:t>
            </a: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, </a:t>
            </a:r>
            <a:endParaRPr/>
          </a:p>
          <a:p>
            <a:pPr>
              <a:lnSpc>
                <a:spcPct val="150000"/>
              </a:lnSpc>
            </a:pP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    </a:t>
            </a:r>
            <a:r>
              <a:rPr lang="ru-RU" sz="1000" u="sng">
                <a:solidFill>
                  <a:srgbClr val="005577"/>
                </a:solidFill>
                <a:latin typeface="Courier New"/>
                <a:ea typeface="Courier New"/>
                <a:hlinkClick r:id="rId5"/>
              </a:rPr>
              <a:t>query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ru-RU" sz="1100" b="1">
                <a:solidFill>
                  <a:srgbClr val="CC3333"/>
                </a:solidFill>
                <a:latin typeface="Courier New"/>
                <a:ea typeface="Courier New"/>
              </a:rPr>
              <a:t>"SELECT c FROM Customer c, Order o WHERE o.customer = c AND o.total &gt;= :minTotal GROUP BY c.id”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, 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ru-RU" sz="1000" u="sng">
                <a:solidFill>
                  <a:srgbClr val="222222"/>
                </a:solidFill>
                <a:latin typeface="Courier New"/>
                <a:ea typeface="Courier New"/>
                <a:hlinkClick r:id="rId3"/>
              </a:rPr>
              <a:t>    </a:t>
            </a:r>
            <a:r>
              <a:rPr lang="ru-RU" sz="1000" u="sng">
                <a:solidFill>
                  <a:srgbClr val="005577"/>
                </a:solidFill>
                <a:latin typeface="Courier New"/>
                <a:ea typeface="Courier New"/>
                <a:hlinkClick r:id="rId3"/>
              </a:rPr>
              <a:t>@NamedQuery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ru-RU" sz="1000" u="sng">
                <a:solidFill>
                  <a:srgbClr val="005577"/>
                </a:solidFill>
                <a:latin typeface="Courier New"/>
                <a:ea typeface="Courier New"/>
                <a:hlinkClick r:id="rId4"/>
              </a:rPr>
              <a:t>name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ru-RU" sz="1000">
                <a:solidFill>
                  <a:srgbClr val="CC3333"/>
                </a:solidFill>
                <a:latin typeface="Courier New"/>
                <a:ea typeface="Courier New"/>
              </a:rPr>
              <a:t>"Customer.findCustomersByOrders"</a:t>
            </a: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, </a:t>
            </a:r>
            <a:endParaRPr/>
          </a:p>
          <a:p>
            <a:pPr>
              <a:lnSpc>
                <a:spcPct val="150000"/>
              </a:lnSpc>
            </a:pP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    </a:t>
            </a:r>
            <a:r>
              <a:rPr lang="ru-RU" sz="1000" u="sng">
                <a:solidFill>
                  <a:srgbClr val="005577"/>
                </a:solidFill>
                <a:latin typeface="Courier New"/>
                <a:ea typeface="Courier New"/>
                <a:hlinkClick r:id="rId5"/>
              </a:rPr>
              <a:t>query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ru-RU" sz="1100" b="1">
                <a:solidFill>
                  <a:srgbClr val="CC3333"/>
                </a:solidFill>
                <a:latin typeface="Courier New"/>
                <a:ea typeface="Courier New"/>
              </a:rPr>
              <a:t>"SELECT c FROM Customer c WHERE c.orders IN :orders"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,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    </a:t>
            </a:r>
            <a:r>
              <a:rPr lang="ru-RU" sz="1000" u="sng">
                <a:solidFill>
                  <a:srgbClr val="005577"/>
                </a:solidFill>
                <a:latin typeface="Courier New"/>
                <a:ea typeface="Courier New"/>
                <a:hlinkClick r:id="rId3"/>
              </a:rPr>
              <a:t>@NamedQuery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ru-RU" sz="1000" u="sng">
                <a:solidFill>
                  <a:srgbClr val="005577"/>
                </a:solidFill>
                <a:latin typeface="Courier New"/>
                <a:ea typeface="Courier New"/>
                <a:hlinkClick r:id="rId4"/>
              </a:rPr>
              <a:t>name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ru-RU" sz="1000">
                <a:solidFill>
                  <a:srgbClr val="CC3333"/>
                </a:solidFill>
                <a:latin typeface="Courier New"/>
                <a:ea typeface="Courier New"/>
              </a:rPr>
              <a:t>"Customer.findByOrderedProduct"</a:t>
            </a: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, </a:t>
            </a:r>
            <a:endParaRPr/>
          </a:p>
          <a:p>
            <a:pPr>
              <a:lnSpc>
                <a:spcPct val="150000"/>
              </a:lnSpc>
            </a:pP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    </a:t>
            </a:r>
            <a:r>
              <a:rPr lang="ru-RU" sz="1000" u="sng">
                <a:solidFill>
                  <a:srgbClr val="005577"/>
                </a:solidFill>
                <a:latin typeface="Courier New"/>
                <a:ea typeface="Courier New"/>
                <a:hlinkClick r:id="rId5"/>
              </a:rPr>
              <a:t>query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ru-RU" sz="1100" b="1">
                <a:solidFill>
                  <a:srgbClr val="CC3333"/>
                </a:solidFill>
                <a:latin typeface="Courier New"/>
                <a:ea typeface="Courier New"/>
              </a:rPr>
              <a:t>"SELECT c FROM Customer c, Order o WHERE o.customer = c AND :product MEMBER OF o.products </a:t>
            </a:r>
            <a:endParaRPr/>
          </a:p>
          <a:p>
            <a:pPr>
              <a:lnSpc>
                <a:spcPct val="150000"/>
              </a:lnSpc>
            </a:pPr>
            <a:r>
              <a:rPr lang="ru-RU" sz="1100" b="1">
                <a:solidFill>
                  <a:srgbClr val="CC3333"/>
                </a:solidFill>
                <a:latin typeface="Courier New"/>
                <a:ea typeface="Courier New"/>
              </a:rPr>
              <a:t>ORDER BY c.name GROUP BY c.id"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,</a:t>
            </a:r>
            <a:endParaRPr/>
          </a:p>
          <a:p>
            <a:pPr>
              <a:lnSpc>
                <a:spcPct val="150000"/>
              </a:lnSpc>
            </a:pP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})</a:t>
            </a: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 
</a:t>
            </a:r>
            <a:r>
              <a:rPr lang="ru-RU" sz="1000">
                <a:solidFill>
                  <a:srgbClr val="880066"/>
                </a:solidFill>
                <a:latin typeface="Courier New"/>
                <a:ea typeface="Courier New"/>
              </a:rPr>
              <a:t>public</a:t>
            </a: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r>
              <a:rPr lang="ru-RU" sz="1000">
                <a:solidFill>
                  <a:srgbClr val="880066"/>
                </a:solidFill>
                <a:latin typeface="Courier New"/>
                <a:ea typeface="Courier New"/>
              </a:rPr>
              <a:t>class</a:t>
            </a: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 Customer 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r>
              <a:rPr lang="ru-RU" sz="1000">
                <a:solidFill>
                  <a:srgbClr val="222222"/>
                </a:solidFill>
                <a:latin typeface="Courier New"/>
                <a:ea typeface="Courier New"/>
              </a:rPr>
              <a:t>
  ...
</a:t>
            </a:r>
            <a:r>
              <a:rPr lang="ru-RU" sz="10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119520" y="5021640"/>
            <a:ext cx="8697600" cy="14428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List&lt;Order&gt; ordersToFind = new ArrayList&lt;&gt;();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ordersToFind.add(order1);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ordersToFind.add(order2);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List&lt;Customer&gt; customers = em.createNamedQuery(</a:t>
            </a:r>
            <a:r>
              <a:rPr lang="ru-RU" sz="1200" b="1">
                <a:solidFill>
                  <a:srgbClr val="CC0000"/>
                </a:solidFill>
                <a:latin typeface="Courier New"/>
                <a:ea typeface="Courier New"/>
              </a:rPr>
              <a:t>"Customer.findCustomersByOrders"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, Customer.class).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setParameter(</a:t>
            </a:r>
            <a:r>
              <a:rPr lang="ru-RU" sz="1200" b="1">
                <a:solidFill>
                  <a:srgbClr val="990000"/>
                </a:solidFill>
                <a:latin typeface="Courier New"/>
                <a:ea typeface="Courier New"/>
              </a:rPr>
              <a:t>"orders"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ordersToFind 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.getResultList();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388080" y="54252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@Аннотации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388080" y="1161360"/>
            <a:ext cx="8471880" cy="128664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52000"/>
              </a:lnSpc>
            </a:pPr>
            <a:r>
              <a:rPr lang="ru-RU" sz="1600" b="1">
                <a:solidFill>
                  <a:srgbClr val="252525"/>
                </a:solidFill>
                <a:latin typeface="Arial"/>
                <a:ea typeface="Arial"/>
              </a:rPr>
              <a:t>Java-аннотация </a:t>
            </a:r>
            <a:r>
              <a:rPr lang="ru-RU" sz="1600">
                <a:solidFill>
                  <a:srgbClr val="252525"/>
                </a:solidFill>
                <a:latin typeface="Arial"/>
                <a:ea typeface="Arial"/>
              </a:rPr>
              <a:t>— в языке Java специальная форма синтаксических метаданных, которая может быть добавлена в исходный код. Аннотации используются для анализа кода, компиляции или выполнения. Аннотируемы пакеты, классы, методы, переменные и параметры.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333720" y="2808000"/>
            <a:ext cx="3986280" cy="345600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  <p:txBody>
          <a:bodyPr tIns="91440" bIns="91440" anchor="ctr"/>
          <a:lstStyle/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public class Order 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long id; 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@NotNull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Float total;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@Size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(min = 32, max = 512)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String address;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@ManyToOne</a:t>
            </a:r>
            <a:r>
              <a:rPr lang="ru-RU" sz="1100" b="1">
                <a:solidFill>
                  <a:srgbClr val="333333"/>
                </a:solidFill>
                <a:latin typeface="Courier New"/>
                <a:ea typeface="Courier New"/>
              </a:rPr>
              <a:t>(fetch = FetchType.EAGER)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private Customer customer;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5000"/>
              </a:lnSpc>
            </a:pPr>
            <a:endParaRPr/>
          </a:p>
        </p:txBody>
      </p:sp>
      <p:sp>
        <p:nvSpPr>
          <p:cNvPr id="76" name="CustomShape 4"/>
          <p:cNvSpPr/>
          <p:nvPr/>
        </p:nvSpPr>
        <p:spPr>
          <a:xfrm>
            <a:off x="4782600" y="2808000"/>
            <a:ext cx="4073400" cy="189684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42000"/>
              </a:lnSpc>
            </a:pPr>
            <a:r>
              <a:rPr lang="ru-RU" sz="1200" b="1">
                <a:solidFill>
                  <a:srgbClr val="333333"/>
                </a:solidFill>
                <a:latin typeface="Arial"/>
                <a:ea typeface="Arial"/>
              </a:rPr>
              <a:t>Аннотация выполняет следующие функции:</a:t>
            </a:r>
            <a:endParaRPr/>
          </a:p>
          <a:p>
            <a:pPr>
              <a:lnSpc>
                <a:spcPct val="142000"/>
              </a:lnSpc>
            </a:pPr>
            <a:r>
              <a:rPr lang="ru-RU" sz="1200" b="1">
                <a:solidFill>
                  <a:srgbClr val="333333"/>
                </a:solidFill>
                <a:latin typeface="Arial"/>
                <a:ea typeface="Arial"/>
              </a:rPr>
              <a:t>1)</a:t>
            </a:r>
            <a:r>
              <a:rPr lang="ru-RU" sz="1200">
                <a:solidFill>
                  <a:srgbClr val="333333"/>
                </a:solidFill>
                <a:latin typeface="Arial"/>
                <a:ea typeface="Arial"/>
              </a:rPr>
              <a:t> дает необходимую информацию для компилятора;</a:t>
            </a:r>
            <a:endParaRPr/>
          </a:p>
          <a:p>
            <a:pPr>
              <a:lnSpc>
                <a:spcPct val="142000"/>
              </a:lnSpc>
            </a:pPr>
            <a:r>
              <a:rPr lang="ru-RU" sz="1200" b="1">
                <a:solidFill>
                  <a:srgbClr val="333333"/>
                </a:solidFill>
                <a:latin typeface="Arial"/>
                <a:ea typeface="Arial"/>
              </a:rPr>
              <a:t>2)</a:t>
            </a:r>
            <a:r>
              <a:rPr lang="ru-RU" sz="1200">
                <a:solidFill>
                  <a:srgbClr val="333333"/>
                </a:solidFill>
                <a:latin typeface="Arial"/>
                <a:ea typeface="Arial"/>
              </a:rPr>
              <a:t> дает информацию различным инструментам для генерации другого кода, конфигураций и т. д.;</a:t>
            </a:r>
            <a:endParaRPr/>
          </a:p>
          <a:p>
            <a:pPr>
              <a:lnSpc>
                <a:spcPct val="142000"/>
              </a:lnSpc>
            </a:pPr>
            <a:r>
              <a:rPr lang="ru-RU" sz="1200" b="1">
                <a:solidFill>
                  <a:srgbClr val="333333"/>
                </a:solidFill>
                <a:latin typeface="Arial"/>
                <a:ea typeface="Arial"/>
              </a:rPr>
              <a:t>3)</a:t>
            </a:r>
            <a:r>
              <a:rPr lang="ru-RU" sz="1200">
                <a:solidFill>
                  <a:srgbClr val="333333"/>
                </a:solidFill>
                <a:latin typeface="Arial"/>
                <a:ea typeface="Arial"/>
              </a:rPr>
              <a:t> может использоваться во время работы кода;</a:t>
            </a:r>
            <a:endParaRPr/>
          </a:p>
        </p:txBody>
      </p:sp>
      <p:sp>
        <p:nvSpPr>
          <p:cNvPr id="77" name="CustomShape 5"/>
          <p:cNvSpPr/>
          <p:nvPr/>
        </p:nvSpPr>
        <p:spPr>
          <a:xfrm>
            <a:off x="4896000" y="4820760"/>
            <a:ext cx="2999520" cy="93924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@Override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public String toString(){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DD1144"/>
                </a:solidFill>
                <a:latin typeface="Courier New"/>
                <a:ea typeface="Courier New"/>
              </a:rPr>
              <a:t>    </a:t>
            </a: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return "devcolibri.com";</a:t>
            </a:r>
            <a:endParaRPr/>
          </a:p>
          <a:p>
            <a:pPr>
              <a:lnSpc>
                <a:spcPct val="105000"/>
              </a:lnSpc>
            </a:pPr>
            <a:r>
              <a:rPr lang="ru-RU" sz="12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0640" y="14112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Основные аннотации</a:t>
            </a:r>
            <a:endParaRPr/>
          </a:p>
        </p:txBody>
      </p:sp>
      <p:graphicFrame>
        <p:nvGraphicFramePr>
          <p:cNvPr id="169" name="Table 2"/>
          <p:cNvGraphicFramePr/>
          <p:nvPr/>
        </p:nvGraphicFramePr>
        <p:xfrm>
          <a:off x="222480" y="759240"/>
          <a:ext cx="2999520" cy="2999520"/>
        </p:xfrm>
        <a:graphic>
          <a:graphicData uri="http://schemas.openxmlformats.org/drawingml/2006/table">
            <a:tbl>
              <a:tblPr/>
              <a:tblGrid>
                <a:gridCol w="14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b="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Над классами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b="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Над полями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3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400">
                          <a:solidFill>
                            <a:srgbClr val="333333"/>
                          </a:solidFill>
                          <a:latin typeface="Verdana"/>
                          <a:ea typeface="Verdana"/>
                        </a:rPr>
                        <a:t>@Entity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@Table(name="", schema="")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@NamedQueries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@NamedQuery(name = "", query = "")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@Basic(fetch=LAZY)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@Column(name = "", unique = true, nullable = false)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@OneToMany(fetch = "", cascade = "")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@OneToOne(fetch = "", cascade = "")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@ManyToOne(fetch = "", cascade = "")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@ManyToMany(fetch = "", cascade = "")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@JoinColumn(name = "CUSTOMER_ID")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@OrderBy("name")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@Enumerated(EnumType.STRING)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@Id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@GeneratedValue(strategy= "", generator="")
@Transient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@Lob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@Temporal(TemporalType.DATE)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88080" y="542520"/>
            <a:ext cx="8417160" cy="6613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15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Валидация: </a:t>
            </a:r>
            <a:r>
              <a:rPr lang="ru-RU" b="1">
                <a:solidFill>
                  <a:srgbClr val="000000"/>
                </a:solidFill>
                <a:latin typeface="Verdana"/>
                <a:ea typeface="Verdana"/>
              </a:rPr>
              <a:t>javax.validation.constraints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529560" y="1247040"/>
            <a:ext cx="7489800" cy="42699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ru-RU" sz="2400">
                <a:solidFill>
                  <a:srgbClr val="000000"/>
                </a:solidFill>
                <a:latin typeface="Verdana"/>
                <a:ea typeface="Verdana"/>
              </a:rPr>
              <a:t>@Digits</a:t>
            </a:r>
            <a:endParaRPr/>
          </a:p>
          <a:p>
            <a:pPr>
              <a:lnSpc>
                <a:spcPct val="115000"/>
              </a:lnSpc>
            </a:pPr>
            <a:r>
              <a:rPr lang="ru-RU" sz="2400">
                <a:solidFill>
                  <a:srgbClr val="000000"/>
                </a:solidFill>
                <a:latin typeface="Verdana"/>
                <a:ea typeface="Verdana"/>
              </a:rPr>
              <a:t>@Future</a:t>
            </a:r>
            <a:endParaRPr/>
          </a:p>
          <a:p>
            <a:pPr>
              <a:lnSpc>
                <a:spcPct val="115000"/>
              </a:lnSpc>
            </a:pPr>
            <a:r>
              <a:rPr lang="ru-RU" sz="2400">
                <a:solidFill>
                  <a:srgbClr val="000000"/>
                </a:solidFill>
                <a:latin typeface="Verdana"/>
                <a:ea typeface="Verdana"/>
              </a:rPr>
              <a:t>@Past</a:t>
            </a:r>
            <a:endParaRPr/>
          </a:p>
          <a:p>
            <a:pPr>
              <a:lnSpc>
                <a:spcPct val="115000"/>
              </a:lnSpc>
            </a:pPr>
            <a:r>
              <a:rPr lang="ru-RU" sz="2400">
                <a:solidFill>
                  <a:srgbClr val="000000"/>
                </a:solidFill>
                <a:latin typeface="Verdana"/>
                <a:ea typeface="Verdana"/>
              </a:rPr>
              <a:t>@Max(value="")</a:t>
            </a:r>
            <a:endParaRPr/>
          </a:p>
          <a:p>
            <a:pPr>
              <a:lnSpc>
                <a:spcPct val="115000"/>
              </a:lnSpc>
            </a:pPr>
            <a:r>
              <a:rPr lang="ru-RU" sz="2400">
                <a:solidFill>
                  <a:srgbClr val="000000"/>
                </a:solidFill>
                <a:latin typeface="Verdana"/>
                <a:ea typeface="Verdana"/>
              </a:rPr>
              <a:t>@Min(value="")</a:t>
            </a:r>
            <a:endParaRPr/>
          </a:p>
          <a:p>
            <a:pPr>
              <a:lnSpc>
                <a:spcPct val="115000"/>
              </a:lnSpc>
            </a:pPr>
            <a:r>
              <a:rPr lang="ru-RU" sz="2400">
                <a:solidFill>
                  <a:srgbClr val="000000"/>
                </a:solidFill>
                <a:latin typeface="Verdana"/>
                <a:ea typeface="Verdana"/>
              </a:rPr>
              <a:t>@NotNull</a:t>
            </a:r>
            <a:endParaRPr/>
          </a:p>
          <a:p>
            <a:pPr>
              <a:lnSpc>
                <a:spcPct val="115000"/>
              </a:lnSpc>
            </a:pPr>
            <a:r>
              <a:rPr lang="ru-RU" sz="2400">
                <a:solidFill>
                  <a:srgbClr val="000000"/>
                </a:solidFill>
                <a:latin typeface="Verdana"/>
                <a:ea typeface="Verdana"/>
              </a:rPr>
              <a:t>@Pattern(regexp="")</a:t>
            </a:r>
            <a:endParaRPr/>
          </a:p>
          <a:p>
            <a:pPr>
              <a:lnSpc>
                <a:spcPct val="115000"/>
              </a:lnSpc>
            </a:pPr>
            <a:r>
              <a:rPr lang="ru-RU" sz="2400">
                <a:solidFill>
                  <a:srgbClr val="000000"/>
                </a:solidFill>
                <a:latin typeface="Verdana"/>
                <a:ea typeface="Verdana"/>
              </a:rPr>
              <a:t>@Size(min = 1, max = 128)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88080" y="54252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@Аннотации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363360" y="1393200"/>
            <a:ext cx="2647080" cy="431136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  <p:txBody>
          <a:bodyPr tIns="91440" bIns="91440"/>
          <a:lstStyle/>
          <a:p>
            <a:pPr>
              <a:lnSpc>
                <a:spcPct val="105000"/>
              </a:lnSpc>
            </a:pPr>
            <a:r>
              <a:rPr lang="ru-RU" sz="1000" b="1">
                <a:solidFill>
                  <a:srgbClr val="0000FF"/>
                </a:solidFill>
                <a:latin typeface="Courier New"/>
                <a:ea typeface="Courier New"/>
              </a:rPr>
              <a:t>@Entity</a:t>
            </a:r>
            <a:endParaRPr/>
          </a:p>
          <a:p>
            <a:pPr>
              <a:lnSpc>
                <a:spcPct val="105000"/>
              </a:lnSpc>
            </a:pPr>
            <a:r>
              <a:rPr lang="ru-RU" sz="1000" b="1">
                <a:solidFill>
                  <a:srgbClr val="333333"/>
                </a:solidFill>
                <a:latin typeface="Courier New"/>
                <a:ea typeface="Courier New"/>
              </a:rPr>
              <a:t>public class Order {</a:t>
            </a:r>
            <a:endParaRPr/>
          </a:p>
          <a:p>
            <a:pPr>
              <a:lnSpc>
                <a:spcPct val="105000"/>
              </a:lnSpc>
            </a:pPr>
            <a:r>
              <a:rPr lang="ru-RU" sz="1000" b="1">
                <a:solidFill>
                  <a:srgbClr val="333333"/>
                </a:solidFill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5000"/>
              </a:lnSpc>
            </a:pPr>
            <a:r>
              <a:rPr lang="ru-RU" sz="1000" b="1">
                <a:solidFill>
                  <a:srgbClr val="0000FF"/>
                </a:solidFill>
                <a:latin typeface="Courier New"/>
                <a:ea typeface="Courier New"/>
              </a:rPr>
              <a:t>@Id</a:t>
            </a:r>
            <a:endParaRPr/>
          </a:p>
          <a:p>
            <a:pPr>
              <a:lnSpc>
                <a:spcPct val="105000"/>
              </a:lnSpc>
            </a:pPr>
            <a:r>
              <a:rPr lang="ru-RU" sz="1000" b="1">
                <a:solidFill>
                  <a:srgbClr val="333333"/>
                </a:solidFill>
                <a:latin typeface="Courier New"/>
                <a:ea typeface="Courier New"/>
              </a:rPr>
              <a:t>private long id; 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000" b="1">
                <a:solidFill>
                  <a:srgbClr val="0000FF"/>
                </a:solidFill>
                <a:latin typeface="Courier New"/>
                <a:ea typeface="Courier New"/>
              </a:rPr>
              <a:t>@NotNull</a:t>
            </a:r>
            <a:endParaRPr/>
          </a:p>
          <a:p>
            <a:pPr>
              <a:lnSpc>
                <a:spcPct val="105000"/>
              </a:lnSpc>
            </a:pPr>
            <a:r>
              <a:rPr lang="ru-RU" sz="1000" b="1">
                <a:solidFill>
                  <a:srgbClr val="333333"/>
                </a:solidFill>
                <a:latin typeface="Courier New"/>
                <a:ea typeface="Courier New"/>
              </a:rPr>
              <a:t>private Float total;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000" b="1">
                <a:solidFill>
                  <a:srgbClr val="0000FF"/>
                </a:solidFill>
                <a:latin typeface="Courier New"/>
                <a:ea typeface="Courier New"/>
              </a:rPr>
              <a:t>@Size</a:t>
            </a:r>
            <a:r>
              <a:rPr lang="ru-RU" sz="1000" b="1">
                <a:solidFill>
                  <a:srgbClr val="333333"/>
                </a:solidFill>
                <a:latin typeface="Courier New"/>
                <a:ea typeface="Courier New"/>
              </a:rPr>
              <a:t>(max = 512)</a:t>
            </a:r>
            <a:endParaRPr/>
          </a:p>
          <a:p>
            <a:pPr>
              <a:lnSpc>
                <a:spcPct val="105000"/>
              </a:lnSpc>
            </a:pPr>
            <a:r>
              <a:rPr lang="ru-RU" sz="1000" b="1">
                <a:solidFill>
                  <a:srgbClr val="0000FF"/>
                </a:solidFill>
                <a:latin typeface="Courier New"/>
                <a:ea typeface="Courier New"/>
              </a:rPr>
              <a:t>@Column</a:t>
            </a:r>
            <a:r>
              <a:rPr lang="ru-RU" sz="1000" b="1">
                <a:solidFill>
                  <a:srgbClr val="333333"/>
                </a:solidFill>
                <a:latin typeface="Courier New"/>
                <a:ea typeface="Courier New"/>
              </a:rPr>
              <a:t>(name = </a:t>
            </a:r>
            <a:r>
              <a:rPr lang="ru-RU" sz="1000">
                <a:solidFill>
                  <a:srgbClr val="A61C00"/>
                </a:solidFill>
                <a:latin typeface="Consolas"/>
                <a:ea typeface="Consolas"/>
              </a:rPr>
              <a:t>"ship_addr"</a:t>
            </a:r>
            <a:r>
              <a:rPr lang="ru-RU" sz="1000" b="1">
                <a:solidFill>
                  <a:srgbClr val="333333"/>
                </a:solidFill>
                <a:latin typeface="Courier New"/>
                <a:ea typeface="Courier New"/>
              </a:rPr>
              <a:t>)</a:t>
            </a:r>
            <a:endParaRPr/>
          </a:p>
          <a:p>
            <a:pPr>
              <a:lnSpc>
                <a:spcPct val="105000"/>
              </a:lnSpc>
            </a:pPr>
            <a:r>
              <a:rPr lang="ru-RU" sz="1000" b="1">
                <a:solidFill>
                  <a:srgbClr val="333333"/>
                </a:solidFill>
                <a:latin typeface="Courier New"/>
                <a:ea typeface="Courier New"/>
              </a:rPr>
              <a:t>private String address;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r>
              <a:rPr lang="ru-RU" sz="1000" b="1">
                <a:solidFill>
                  <a:srgbClr val="333333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5000"/>
              </a:lnSpc>
            </a:pP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145800" y="1393200"/>
            <a:ext cx="6217200" cy="431136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  <p:txBody>
          <a:bodyPr tIns="91440" bIns="91440" anchor="ctr"/>
          <a:lstStyle/>
          <a:p>
            <a:pPr>
              <a:lnSpc>
                <a:spcPct val="150000"/>
              </a:lnSpc>
            </a:pPr>
            <a:r>
              <a:rPr lang="ru-RU" sz="1000">
                <a:solidFill>
                  <a:srgbClr val="708090"/>
                </a:solidFill>
                <a:latin typeface="Consolas"/>
                <a:ea typeface="Consolas"/>
              </a:rPr>
              <a:t>&lt;?xml version="1.0"?&gt;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ru-RU" sz="1000">
                <a:solidFill>
                  <a:srgbClr val="708090"/>
                </a:solidFill>
                <a:latin typeface="Consolas"/>
                <a:ea typeface="Consolas"/>
              </a:rPr>
              <a:t>&lt;!DOCTYPE hibernate-mapping PUBLIC "-//Hibernate/Hibernate Mapping DTD 3.0//EN"
"http://hibernate.sourceforge.net/hibernate-mapping-3.0.dtd"&gt;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hibernate-mapping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   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class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com.simbirsoft.jpatest.entities.Order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table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order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       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id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id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type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java.lang.Long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           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column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id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/&gt;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           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generator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class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identity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/&gt;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       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id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       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property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total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type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float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           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column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total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not-null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true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unique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true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/&gt;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       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property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       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property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address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type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string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           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column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name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ship_addr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length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512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not-null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false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669900"/>
                </a:solidFill>
                <a:latin typeface="Consolas"/>
                <a:ea typeface="Consolas"/>
              </a:rPr>
              <a:t>unique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="</a:t>
            </a:r>
            <a:r>
              <a:rPr lang="ru-RU" sz="1000">
                <a:solidFill>
                  <a:srgbClr val="0077AA"/>
                </a:solidFill>
                <a:latin typeface="Consolas"/>
                <a:ea typeface="Consolas"/>
              </a:rPr>
              <a:t>true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"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/&gt;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       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property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    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class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r>
              <a:rPr lang="ru-RU" sz="10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&lt;/</a:t>
            </a:r>
            <a:r>
              <a:rPr lang="ru-RU" sz="1000">
                <a:solidFill>
                  <a:srgbClr val="990055"/>
                </a:solidFill>
                <a:latin typeface="Consolas"/>
                <a:ea typeface="Consolas"/>
              </a:rPr>
              <a:t>hibernate-mapping</a:t>
            </a:r>
            <a:r>
              <a:rPr lang="ru-RU" sz="1000">
                <a:solidFill>
                  <a:srgbClr val="999999"/>
                </a:solidFill>
                <a:latin typeface="Consolas"/>
                <a:ea typeface="Consolas"/>
              </a:rPr>
              <a:t>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88080" y="54252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Собственные аннотации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388080" y="1119960"/>
            <a:ext cx="4440600" cy="13917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ru-RU" sz="1400" b="1">
                <a:solidFill>
                  <a:srgbClr val="38761D"/>
                </a:solidFill>
                <a:latin typeface="Courier New"/>
                <a:ea typeface="Courier New"/>
              </a:rPr>
              <a:t>1. Создаём аннотацию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@Target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(value=ElementType.FIELD)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@Retention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(RetentionPolicy.RUNTIME)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public 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@interface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 Permission {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    Boolean value();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388080" y="2673000"/>
            <a:ext cx="5140440" cy="13917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ru-RU" sz="1400" b="1">
                <a:solidFill>
                  <a:srgbClr val="38761D"/>
                </a:solidFill>
                <a:latin typeface="Courier New"/>
                <a:ea typeface="Courier New"/>
              </a:rPr>
              <a:t>2. Вешаем аннотацию на класс/метод/поле </a:t>
            </a:r>
            <a:r>
              <a:rPr lang="ru-RU" sz="1400" b="1">
                <a:solidFill>
                  <a:srgbClr val="FF0000"/>
                </a:solidFill>
                <a:latin typeface="Courier New"/>
                <a:ea typeface="Courier New"/>
              </a:rPr>
              <a:t>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0000FF"/>
                </a:solidFill>
                <a:latin typeface="Courier New"/>
                <a:ea typeface="Courier New"/>
              </a:rPr>
              <a:t>@Permission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(true)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public class UserDeleteAction {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    public void invoke(User user) { 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/* */</a:t>
            </a: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 }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362160" y="3948120"/>
            <a:ext cx="8476920" cy="17823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ru-RU" sz="1400" b="1">
                <a:solidFill>
                  <a:srgbClr val="38761D"/>
                </a:solidFill>
                <a:latin typeface="Courier New"/>
                <a:ea typeface="Courier New"/>
              </a:rPr>
              <a:t>3. Работаем с аннотацией с помощью 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Java Reflection API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Class&lt;?&gt; someObjectClass = someObject.getClass();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Permission permission = someObjectClass.getAnnotation(Permission.class);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if (permission != null &amp;&amp; permission.value() == true) {</a:t>
            </a:r>
            <a:endParaRPr/>
          </a:p>
          <a:p>
            <a:pPr>
              <a:lnSpc>
                <a:spcPct val="100000"/>
              </a:lnSpc>
            </a:pPr>
            <a:r>
              <a:rPr lang="ru-RU" sz="1200" b="1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ru-RU" sz="1200" b="1">
                <a:solidFill>
                  <a:srgbClr val="38761D"/>
                </a:solidFill>
                <a:latin typeface="Courier New"/>
                <a:ea typeface="Courier New"/>
              </a:rPr>
              <a:t>// выполнить действие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1119960"/>
            <a:ext cx="8229240" cy="26121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ru-RU" sz="2200" b="1">
                <a:solidFill>
                  <a:srgbClr val="000000"/>
                </a:solidFill>
                <a:latin typeface="Verdana"/>
                <a:ea typeface="Verdana"/>
              </a:rPr>
              <a:t>Object-relation mapping (объектно-реляционное отображение) – </a:t>
            </a:r>
            <a:r>
              <a:rPr lang="ru-RU" sz="2200">
                <a:solidFill>
                  <a:srgbClr val="000000"/>
                </a:solidFill>
                <a:latin typeface="Verdana"/>
                <a:ea typeface="Verdana"/>
              </a:rPr>
              <a:t>технология программирования, которая связывает базы данных с концепциями объектно-ориентированных языков, создавая «виртуальную объектную базу данных»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388080" y="54252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ORM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2704680" y="4439880"/>
            <a:ext cx="699840" cy="52092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88" name="CustomShape 4"/>
          <p:cNvSpPr/>
          <p:nvPr/>
        </p:nvSpPr>
        <p:spPr>
          <a:xfrm>
            <a:off x="593280" y="4372560"/>
            <a:ext cx="1985760" cy="102456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Verdana"/>
                <a:ea typeface="Verdana"/>
              </a:rPr>
              <a:t>Реляционная База Данных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3601800" y="4439880"/>
            <a:ext cx="972720" cy="102456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Verdana"/>
                <a:ea typeface="Verdana"/>
              </a:rPr>
              <a:t>ORM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5669280" y="4372560"/>
            <a:ext cx="1238040" cy="102456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Verdana"/>
                <a:ea typeface="Verdana"/>
              </a:rPr>
              <a:t>Объекты памяти</a:t>
            </a:r>
            <a:endParaRPr/>
          </a:p>
        </p:txBody>
      </p:sp>
      <p:sp>
        <p:nvSpPr>
          <p:cNvPr id="91" name="CustomShape 7"/>
          <p:cNvSpPr/>
          <p:nvPr/>
        </p:nvSpPr>
        <p:spPr>
          <a:xfrm>
            <a:off x="4772160" y="4439880"/>
            <a:ext cx="699840" cy="52092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1119960"/>
            <a:ext cx="8229240" cy="22017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ru-RU" sz="2000">
                <a:solidFill>
                  <a:srgbClr val="274E13"/>
                </a:solidFill>
                <a:latin typeface="Verdana"/>
                <a:ea typeface="Verdana"/>
              </a:rPr>
              <a:t>использование ОО-методов на всех этапах разработки приложений -&gt; повышается скорость разработки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274E13"/>
                </a:solidFill>
                <a:latin typeface="Verdana"/>
                <a:ea typeface="Verdana"/>
              </a:rPr>
              <a:t>меньше однообразного вспомогательного кода -&gt; меньше ошибок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274E13"/>
                </a:solidFill>
                <a:latin typeface="Verdana"/>
                <a:ea typeface="Verdana"/>
              </a:rPr>
              <a:t>позволяет абстрагироваться от источника данных -&gt; приложение не привязано к конкретной СУБД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388080" y="54252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Плюсы и минусы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464040" y="3416040"/>
            <a:ext cx="8505720" cy="312660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ru-RU" sz="2000">
                <a:solidFill>
                  <a:srgbClr val="990000"/>
                </a:solidFill>
                <a:latin typeface="Verdana"/>
                <a:ea typeface="Verdana"/>
              </a:rPr>
              <a:t>приложение работает медленнее и использует больше памяти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990000"/>
                </a:solidFill>
                <a:latin typeface="Verdana"/>
                <a:ea typeface="Verdana"/>
              </a:rPr>
              <a:t>невозможно или неудобно использовать специфические особенности конкретных СУБД. Нет гарантии, что сгенерированный SQL код будет быстрым и эффективным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990000"/>
                </a:solidFill>
                <a:latin typeface="Verdana"/>
                <a:ea typeface="Verdana"/>
              </a:rPr>
              <a:t>ORM добавляет дополнительный слой между программой и БД, у этого слоя есть собственный API, который необходимо изучить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 fill="freez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119960"/>
            <a:ext cx="8229240" cy="57376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ru-RU" sz="2200" b="1">
                <a:solidFill>
                  <a:srgbClr val="000000"/>
                </a:solidFill>
                <a:latin typeface="Verdana"/>
                <a:ea typeface="Verdana"/>
              </a:rPr>
              <a:t>JPA</a:t>
            </a:r>
            <a:r>
              <a:rPr lang="ru-RU" sz="2200">
                <a:solidFill>
                  <a:srgbClr val="000000"/>
                </a:solidFill>
                <a:latin typeface="Verdana"/>
                <a:ea typeface="Verdana"/>
              </a:rPr>
              <a:t> - технология, обеспечивающая объектно-реляционное отображение простых JAVA объектов и предоставляющая API для сохранения, получения и управления такими объектами.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200" b="1">
                <a:solidFill>
                  <a:srgbClr val="000000"/>
                </a:solidFill>
                <a:latin typeface="Verdana"/>
                <a:ea typeface="Verdana"/>
              </a:rPr>
              <a:t>JPA</a:t>
            </a:r>
            <a:r>
              <a:rPr lang="ru-RU" sz="2200">
                <a:solidFill>
                  <a:srgbClr val="000000"/>
                </a:solidFill>
                <a:latin typeface="Verdana"/>
                <a:ea typeface="Verdana"/>
              </a:rPr>
              <a:t>  - это спецификация ( документ, утверждённый как стандарт, описывающий все аспекты технологии), часть EJB3-спецификации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200" b="1">
                <a:solidFill>
                  <a:srgbClr val="000000"/>
                </a:solidFill>
                <a:latin typeface="Verdana"/>
                <a:ea typeface="Verdana"/>
              </a:rPr>
              <a:t>Основные реализации:</a:t>
            </a:r>
            <a:endParaRPr/>
          </a:p>
          <a:p>
            <a:pPr>
              <a:lnSpc>
                <a:spcPct val="100000"/>
              </a:lnSpc>
            </a:pPr>
            <a:r>
              <a:rPr lang="ru-RU" sz="2200">
                <a:solidFill>
                  <a:srgbClr val="000000"/>
                </a:solidFill>
                <a:latin typeface="Verdana"/>
                <a:ea typeface="Verdana"/>
              </a:rPr>
              <a:t>Hibernate</a:t>
            </a:r>
            <a:endParaRPr/>
          </a:p>
          <a:p>
            <a:pPr>
              <a:lnSpc>
                <a:spcPct val="100000"/>
              </a:lnSpc>
            </a:pPr>
            <a:r>
              <a:rPr lang="ru-RU" sz="2200">
                <a:solidFill>
                  <a:srgbClr val="000000"/>
                </a:solidFill>
                <a:latin typeface="Verdana"/>
                <a:ea typeface="Verdana"/>
              </a:rPr>
              <a:t>Oracle TopLink</a:t>
            </a:r>
            <a:endParaRPr/>
          </a:p>
          <a:p>
            <a:pPr>
              <a:lnSpc>
                <a:spcPct val="100000"/>
              </a:lnSpc>
            </a:pPr>
            <a:r>
              <a:rPr lang="ru-RU" sz="2200">
                <a:solidFill>
                  <a:srgbClr val="000000"/>
                </a:solidFill>
                <a:latin typeface="Verdana"/>
                <a:ea typeface="Verdana"/>
              </a:rPr>
              <a:t>Apache OpenJPA</a:t>
            </a:r>
            <a:endParaRPr/>
          </a:p>
          <a:p>
            <a:pPr>
              <a:lnSpc>
                <a:spcPct val="100000"/>
              </a:lnSpc>
            </a:pPr>
            <a:r>
              <a:rPr lang="ru-RU" sz="2200">
                <a:solidFill>
                  <a:srgbClr val="000000"/>
                </a:solidFill>
                <a:latin typeface="Verdana"/>
                <a:ea typeface="Verdana"/>
              </a:rPr>
              <a:t>EclipseLink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388080" y="54252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Java Persistence API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88080" y="54252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Структура JPA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338040" y="1351800"/>
            <a:ext cx="2623320" cy="3856320"/>
          </a:xfrm>
          <a:prstGeom prst="rect">
            <a:avLst/>
          </a:prstGeom>
          <a:ln w="19080">
            <a:solidFill>
              <a:srgbClr val="666666"/>
            </a:solidFill>
            <a:round/>
          </a:ln>
        </p:spPr>
      </p:sp>
      <p:sp>
        <p:nvSpPr>
          <p:cNvPr id="99" name="CustomShape 3"/>
          <p:cNvSpPr/>
          <p:nvPr/>
        </p:nvSpPr>
        <p:spPr>
          <a:xfrm>
            <a:off x="516960" y="1457640"/>
            <a:ext cx="2265840" cy="57672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API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437400" y="2107080"/>
            <a:ext cx="2345400" cy="95364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Verdana"/>
                <a:ea typeface="Verdana"/>
              </a:rPr>
              <a:t>Интерфейсы в пакете</a:t>
            </a:r>
            <a:endParaRPr/>
          </a:p>
        </p:txBody>
      </p:sp>
      <p:pic>
        <p:nvPicPr>
          <p:cNvPr id="101" name="Shape 93"/>
          <p:cNvPicPr/>
          <p:nvPr/>
        </p:nvPicPr>
        <p:blipFill>
          <a:blip r:embed="rId2"/>
          <a:stretch>
            <a:fillRect/>
          </a:stretch>
        </p:blipFill>
        <p:spPr>
          <a:xfrm>
            <a:off x="388080" y="3506040"/>
            <a:ext cx="2487600" cy="1591920"/>
          </a:xfrm>
          <a:prstGeom prst="rect">
            <a:avLst/>
          </a:prstGeom>
        </p:spPr>
      </p:pic>
      <p:sp>
        <p:nvSpPr>
          <p:cNvPr id="102" name="CustomShape 5"/>
          <p:cNvSpPr/>
          <p:nvPr/>
        </p:nvSpPr>
        <p:spPr>
          <a:xfrm>
            <a:off x="3488760" y="1457640"/>
            <a:ext cx="2265840" cy="57672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JPQL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3359880" y="2107080"/>
            <a:ext cx="2487600" cy="95364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Verdana"/>
                <a:ea typeface="Verdana"/>
              </a:rPr>
              <a:t>Объектный язык запросов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3288600" y="1351800"/>
            <a:ext cx="2623320" cy="3856320"/>
          </a:xfrm>
          <a:prstGeom prst="rect">
            <a:avLst/>
          </a:prstGeom>
          <a:ln w="19080">
            <a:solidFill>
              <a:srgbClr val="666666"/>
            </a:solidFill>
            <a:round/>
          </a:ln>
        </p:spPr>
      </p:sp>
      <p:sp>
        <p:nvSpPr>
          <p:cNvPr id="105" name="CustomShape 8"/>
          <p:cNvSpPr/>
          <p:nvPr/>
        </p:nvSpPr>
        <p:spPr>
          <a:xfrm>
            <a:off x="6460560" y="1458360"/>
            <a:ext cx="2265840" cy="57672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Metadata</a:t>
            </a:r>
            <a:endParaRPr/>
          </a:p>
        </p:txBody>
      </p:sp>
      <p:sp>
        <p:nvSpPr>
          <p:cNvPr id="106" name="CustomShape 9"/>
          <p:cNvSpPr/>
          <p:nvPr/>
        </p:nvSpPr>
        <p:spPr>
          <a:xfrm>
            <a:off x="6324840" y="2107080"/>
            <a:ext cx="2487600" cy="95364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Verdana"/>
                <a:ea typeface="Verdana"/>
              </a:rPr>
              <a:t>Аннотации над объектами</a:t>
            </a:r>
            <a:endParaRPr/>
          </a:p>
        </p:txBody>
      </p:sp>
      <p:sp>
        <p:nvSpPr>
          <p:cNvPr id="107" name="CustomShape 10"/>
          <p:cNvSpPr/>
          <p:nvPr/>
        </p:nvSpPr>
        <p:spPr>
          <a:xfrm>
            <a:off x="6238800" y="1351800"/>
            <a:ext cx="2623320" cy="3856320"/>
          </a:xfrm>
          <a:prstGeom prst="rect">
            <a:avLst/>
          </a:prstGeom>
          <a:ln w="19080">
            <a:solidFill>
              <a:srgbClr val="666666"/>
            </a:solidFill>
            <a:round/>
          </a:ln>
        </p:spPr>
      </p:sp>
      <p:sp>
        <p:nvSpPr>
          <p:cNvPr id="108" name="CustomShape 11"/>
          <p:cNvSpPr/>
          <p:nvPr/>
        </p:nvSpPr>
        <p:spPr>
          <a:xfrm>
            <a:off x="3424320" y="3506040"/>
            <a:ext cx="2345400" cy="1591920"/>
          </a:xfrm>
          <a:prstGeom prst="rect">
            <a:avLst/>
          </a:prstGeom>
          <a:solidFill>
            <a:srgbClr val="FFFFFF"/>
          </a:solidFill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ru-RU" b="1">
                <a:solidFill>
                  <a:srgbClr val="000000"/>
                </a:solidFill>
                <a:latin typeface="Courier New"/>
                <a:ea typeface="Courier New"/>
              </a:rPr>
              <a:t>SELECT User.name FROM User WHERE User.age = 26 AND User.id &gt; 6</a:t>
            </a:r>
            <a:endParaRPr/>
          </a:p>
        </p:txBody>
      </p:sp>
      <p:sp>
        <p:nvSpPr>
          <p:cNvPr id="109" name="CustomShape 12"/>
          <p:cNvSpPr/>
          <p:nvPr/>
        </p:nvSpPr>
        <p:spPr>
          <a:xfrm>
            <a:off x="6324840" y="3506040"/>
            <a:ext cx="2413080" cy="1591920"/>
          </a:xfrm>
          <a:prstGeom prst="rect">
            <a:avLst/>
          </a:prstGeom>
          <a:solidFill>
            <a:srgbClr val="FFFFFF"/>
          </a:solidFill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ru-RU" sz="1500" b="1">
                <a:solidFill>
                  <a:srgbClr val="1C4587"/>
                </a:solidFill>
                <a:latin typeface="Courier New"/>
                <a:ea typeface="Courier New"/>
              </a:rPr>
              <a:t>@Entity</a:t>
            </a:r>
            <a:endParaRPr/>
          </a:p>
          <a:p>
            <a:pPr>
              <a:lnSpc>
                <a:spcPct val="100000"/>
              </a:lnSpc>
            </a:pPr>
            <a:r>
              <a:rPr lang="ru-RU" sz="1500" b="1">
                <a:solidFill>
                  <a:srgbClr val="1C4587"/>
                </a:solidFill>
                <a:latin typeface="Courier New"/>
                <a:ea typeface="Courier New"/>
              </a:rPr>
              <a:t>@Table</a:t>
            </a:r>
            <a:r>
              <a:rPr lang="ru-RU" sz="1500" b="1">
                <a:solidFill>
                  <a:srgbClr val="000000"/>
                </a:solidFill>
                <a:latin typeface="Courier New"/>
                <a:ea typeface="Courier New"/>
              </a:rPr>
              <a:t>(name=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r>
              <a:rPr lang="ru-RU" sz="1500" b="1">
                <a:solidFill>
                  <a:srgbClr val="000000"/>
                </a:solidFill>
                <a:latin typeface="Courier New"/>
                <a:ea typeface="Courier New"/>
              </a:rPr>
              <a:t>users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Courier New"/>
              </a:rPr>
              <a:t>"</a:t>
            </a:r>
            <a:endParaRPr/>
          </a:p>
          <a:p>
            <a:pPr>
              <a:lnSpc>
                <a:spcPct val="100000"/>
              </a:lnSpc>
            </a:pPr>
            <a:r>
              <a:rPr lang="ru-RU" sz="1500" b="1">
                <a:solidFill>
                  <a:srgbClr val="000000"/>
                </a:solidFill>
                <a:latin typeface="Courier New"/>
                <a:ea typeface="Courier New"/>
              </a:rPr>
              <a:t>public class User {</a:t>
            </a:r>
            <a:endParaRPr/>
          </a:p>
          <a:p>
            <a:pPr>
              <a:lnSpc>
                <a:spcPct val="100000"/>
              </a:lnSpc>
            </a:pPr>
            <a:r>
              <a:rPr lang="ru-RU" sz="1500" b="1">
                <a:solidFill>
                  <a:srgbClr val="1C4587"/>
                </a:solidFill>
                <a:latin typeface="Courier New"/>
                <a:ea typeface="Courier New"/>
              </a:rPr>
              <a:t>@Id</a:t>
            </a:r>
            <a:endParaRPr/>
          </a:p>
          <a:p>
            <a:pPr>
              <a:lnSpc>
                <a:spcPct val="100000"/>
              </a:lnSpc>
            </a:pPr>
            <a:r>
              <a:rPr lang="ru-RU" sz="1500" b="1">
                <a:solidFill>
                  <a:srgbClr val="000000"/>
                </a:solidFill>
                <a:latin typeface="Courier New"/>
                <a:ea typeface="Courier New"/>
              </a:rPr>
              <a:t>Long 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8080" y="166680"/>
            <a:ext cx="7398000" cy="5767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ru-RU" sz="3000" b="1">
                <a:solidFill>
                  <a:srgbClr val="000000"/>
                </a:solidFill>
                <a:latin typeface="Verdana"/>
                <a:ea typeface="Verdana"/>
              </a:rPr>
              <a:t>Основные интерфейсы</a:t>
            </a:r>
            <a:endParaRPr/>
          </a:p>
        </p:txBody>
      </p:sp>
      <p:pic>
        <p:nvPicPr>
          <p:cNvPr id="111" name="Shap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540360" y="691200"/>
            <a:ext cx="5914800" cy="396216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sp>
        <p:nvSpPr>
          <p:cNvPr id="112" name="CustomShape 2"/>
          <p:cNvSpPr/>
          <p:nvPr/>
        </p:nvSpPr>
        <p:spPr>
          <a:xfrm>
            <a:off x="515520" y="4696200"/>
            <a:ext cx="6879600" cy="2161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ru-RU" sz="900" b="1">
                <a:solidFill>
                  <a:srgbClr val="000000"/>
                </a:solidFill>
                <a:latin typeface="Verdana"/>
                <a:ea typeface="Verdana"/>
              </a:rPr>
              <a:t>Последовательность вызова методов: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Verdana"/>
              <a:buAutoNum type="arabicPeriod"/>
            </a:pPr>
            <a:r>
              <a:rPr lang="ru-RU" sz="1100">
                <a:solidFill>
                  <a:srgbClr val="000000"/>
                </a:solidFill>
                <a:latin typeface="Verdana"/>
                <a:ea typeface="Verdana"/>
              </a:rPr>
              <a:t>Persistence, создаем EntityManagerFactory, передавая параметры Unit. На выходе имеем фабрику либо ничего.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eriod"/>
            </a:pPr>
            <a:r>
              <a:rPr lang="ru-RU" sz="1100">
                <a:solidFill>
                  <a:srgbClr val="000000"/>
                </a:solidFill>
                <a:latin typeface="Verdana"/>
                <a:ea typeface="Verdana"/>
              </a:rPr>
              <a:t>Обращаемся к фабрике и говорим “Дай мне EntityManager”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eriod"/>
            </a:pPr>
            <a:r>
              <a:rPr lang="ru-RU" sz="1100">
                <a:solidFill>
                  <a:srgbClr val="000000"/>
                </a:solidFill>
                <a:latin typeface="Verdana"/>
                <a:ea typeface="Verdana"/>
              </a:rPr>
              <a:t>Потом к EntityManager “Дай мне transaction”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eriod"/>
            </a:pPr>
            <a:r>
              <a:rPr lang="ru-RU" sz="1100">
                <a:solidFill>
                  <a:srgbClr val="000000"/>
                </a:solidFill>
                <a:latin typeface="Verdana"/>
                <a:ea typeface="Verdana"/>
              </a:rPr>
              <a:t>У transaction вызываем метод begin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eriod"/>
            </a:pPr>
            <a:r>
              <a:rPr lang="ru-RU" sz="1100">
                <a:solidFill>
                  <a:srgbClr val="000000"/>
                </a:solidFill>
                <a:latin typeface="Verdana"/>
                <a:ea typeface="Verdana"/>
              </a:rPr>
              <a:t>Обращаемся к EntityManager. Вызываем query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eriod"/>
            </a:pPr>
            <a:r>
              <a:rPr lang="ru-RU" sz="1100">
                <a:solidFill>
                  <a:srgbClr val="000000"/>
                </a:solidFill>
                <a:latin typeface="Verdana"/>
                <a:ea typeface="Verdana"/>
              </a:rPr>
              <a:t>Query. ResultList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eriod"/>
            </a:pPr>
            <a:r>
              <a:rPr lang="ru-RU" sz="1100">
                <a:solidFill>
                  <a:srgbClr val="000000"/>
                </a:solidFill>
                <a:latin typeface="Verdana"/>
                <a:ea typeface="Verdana"/>
              </a:rPr>
              <a:t>Transaction. Закрываем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eriod"/>
            </a:pPr>
            <a:r>
              <a:rPr lang="ru-RU" sz="1100">
                <a:solidFill>
                  <a:srgbClr val="000000"/>
                </a:solidFill>
                <a:latin typeface="Verdana"/>
                <a:ea typeface="Verdana"/>
              </a:rPr>
              <a:t>EntityManager. Закрываем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eriod"/>
            </a:pPr>
            <a:r>
              <a:rPr lang="ru-RU" sz="1100">
                <a:solidFill>
                  <a:srgbClr val="000000"/>
                </a:solidFill>
                <a:latin typeface="Verdana"/>
                <a:ea typeface="Verdana"/>
              </a:rPr>
              <a:t>Фабрику. Закрываем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1560</Words>
  <Application>Microsoft Office PowerPoint</Application>
  <PresentationFormat>Экран (4:3)</PresentationFormat>
  <Paragraphs>459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Consolas</vt:lpstr>
      <vt:lpstr>Courier New</vt:lpstr>
      <vt:lpstr>DejaVu Sans</vt:lpstr>
      <vt:lpstr>StarSymbol</vt:lpstr>
      <vt:lpstr>Verdana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КузнецоваАА</dc:creator>
  <cp:lastModifiedBy>КузнецоваАА</cp:lastModifiedBy>
  <cp:revision>1</cp:revision>
  <dcterms:modified xsi:type="dcterms:W3CDTF">2023-05-23T23:46:41Z</dcterms:modified>
</cp:coreProperties>
</file>