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0" autoAdjust="0"/>
    <p:restoredTop sz="94660"/>
  </p:normalViewPr>
  <p:slideViewPr>
    <p:cSldViewPr snapToGrid="0">
      <p:cViewPr>
        <p:scale>
          <a:sx n="73" d="100"/>
          <a:sy n="73" d="100"/>
        </p:scale>
        <p:origin x="3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CB030-4504-457D-98B9-931908E86572}" type="doc">
      <dgm:prSet loTypeId="urn:microsoft.com/office/officeart/2005/8/layout/hierarchy5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2E2A28-2598-440D-871B-0A943C39E0F8}">
      <dgm:prSet phldrT="[Text]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sp3d extrusionH="50600" prstMaterial="translucentPowder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i="1" dirty="0" smtClean="0"/>
            <a:t>Comparable </a:t>
          </a:r>
          <a:endParaRPr lang="ru-RU" i="1" dirty="0"/>
        </a:p>
      </dgm:t>
    </dgm:pt>
    <dgm:pt modelId="{B6CEF506-1700-4108-A914-9311FF0A57E5}" type="parTrans" cxnId="{781BD754-3534-4244-BA29-E5F19931C587}">
      <dgm:prSet/>
      <dgm:spPr/>
      <dgm:t>
        <a:bodyPr/>
        <a:lstStyle/>
        <a:p>
          <a:endParaRPr lang="ru-RU"/>
        </a:p>
      </dgm:t>
    </dgm:pt>
    <dgm:pt modelId="{3FBFF052-3713-4EC4-9139-72CF053A5857}" type="sibTrans" cxnId="{781BD754-3534-4244-BA29-E5F19931C587}">
      <dgm:prSet/>
      <dgm:spPr/>
      <dgm:t>
        <a:bodyPr/>
        <a:lstStyle/>
        <a:p>
          <a:endParaRPr lang="ru-RU"/>
        </a:p>
      </dgm:t>
    </dgm:pt>
    <dgm:pt modelId="{0609E32B-CCD6-4EA9-ADBB-319BA4F5DCED}">
      <dgm:prSet phldrT="[Text]"/>
      <dgm:spPr/>
      <dgm:t>
        <a:bodyPr/>
        <a:lstStyle/>
        <a:p>
          <a:r>
            <a:rPr lang="en-US" i="1" u="sng" dirty="0" smtClean="0"/>
            <a:t>Float</a:t>
          </a:r>
          <a:endParaRPr lang="ru-RU" i="1" u="sng" dirty="0"/>
        </a:p>
      </dgm:t>
    </dgm:pt>
    <dgm:pt modelId="{75CA8F5B-649B-418D-BA4E-37DE30EC518D}" type="parTrans" cxnId="{205ACC28-AA04-4373-BC66-7700B4850880}">
      <dgm:prSet/>
      <dgm:spPr/>
      <dgm:t>
        <a:bodyPr/>
        <a:lstStyle/>
        <a:p>
          <a:endParaRPr lang="ru-RU"/>
        </a:p>
      </dgm:t>
    </dgm:pt>
    <dgm:pt modelId="{952B111B-5FF9-473B-92DC-615FC0E6373A}" type="sibTrans" cxnId="{205ACC28-AA04-4373-BC66-7700B4850880}">
      <dgm:prSet/>
      <dgm:spPr/>
      <dgm:t>
        <a:bodyPr/>
        <a:lstStyle/>
        <a:p>
          <a:endParaRPr lang="ru-RU"/>
        </a:p>
      </dgm:t>
    </dgm:pt>
    <dgm:pt modelId="{3F06F5CF-2CC5-4B71-B7E9-CCE1AD19E2AA}">
      <dgm:prSet phldrT="[Text]"/>
      <dgm:spPr/>
      <dgm:t>
        <a:bodyPr/>
        <a:lstStyle/>
        <a:p>
          <a:r>
            <a:rPr lang="en-US" i="1" u="sng" dirty="0" smtClean="0"/>
            <a:t>Integer</a:t>
          </a:r>
          <a:endParaRPr lang="ru-RU" i="1" u="sng" dirty="0"/>
        </a:p>
      </dgm:t>
    </dgm:pt>
    <dgm:pt modelId="{076DE958-0404-48A1-A048-5DF0384FDE88}" type="parTrans" cxnId="{233102D9-5F70-4952-885C-566CEC82485F}">
      <dgm:prSet/>
      <dgm:spPr/>
      <dgm:t>
        <a:bodyPr/>
        <a:lstStyle/>
        <a:p>
          <a:endParaRPr lang="ru-RU"/>
        </a:p>
      </dgm:t>
    </dgm:pt>
    <dgm:pt modelId="{0BDD0BE1-9AEC-4CB7-BBE3-37FA770F71A9}" type="sibTrans" cxnId="{233102D9-5F70-4952-885C-566CEC82485F}">
      <dgm:prSet/>
      <dgm:spPr/>
      <dgm:t>
        <a:bodyPr/>
        <a:lstStyle/>
        <a:p>
          <a:endParaRPr lang="ru-RU"/>
        </a:p>
      </dgm:t>
    </dgm:pt>
    <dgm:pt modelId="{B59E4F59-4A6D-4BD0-B877-E27E781EA710}">
      <dgm:prSet phldrT="[Text]" custT="1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gm:spPr>
      <dgm:t>
        <a:bodyPr/>
        <a:lstStyle/>
        <a:p>
          <a:r>
            <a:rPr lang="en-US" sz="1600" i="1" dirty="0" smtClean="0"/>
            <a:t>Number</a:t>
          </a:r>
        </a:p>
        <a:p>
          <a:r>
            <a:rPr lang="en-US" sz="1200" dirty="0" smtClean="0"/>
            <a:t>Number()</a:t>
          </a:r>
        </a:p>
        <a:p>
          <a:r>
            <a:rPr lang="en-US" sz="1200" dirty="0" err="1" smtClean="0"/>
            <a:t>intValue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longValue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floatValue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doubleValue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byteValue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shortValue</a:t>
          </a:r>
          <a:r>
            <a:rPr lang="en-US" sz="1200" dirty="0" smtClean="0"/>
            <a:t>()</a:t>
          </a:r>
        </a:p>
        <a:p>
          <a:endParaRPr lang="ru-RU" sz="1200" dirty="0"/>
        </a:p>
      </dgm:t>
    </dgm:pt>
    <dgm:pt modelId="{14B02877-3980-48B6-B489-BA8544B06828}" type="parTrans" cxnId="{DFA4CBFD-20CE-4D87-8CC9-2499DDAF5694}">
      <dgm:prSet/>
      <dgm:spPr/>
      <dgm:t>
        <a:bodyPr/>
        <a:lstStyle/>
        <a:p>
          <a:endParaRPr lang="ru-RU"/>
        </a:p>
      </dgm:t>
    </dgm:pt>
    <dgm:pt modelId="{B9AFA894-9037-4327-ACEB-7FC38CDF91D8}" type="sibTrans" cxnId="{DFA4CBFD-20CE-4D87-8CC9-2499DDAF5694}">
      <dgm:prSet/>
      <dgm:spPr/>
      <dgm:t>
        <a:bodyPr/>
        <a:lstStyle/>
        <a:p>
          <a:endParaRPr lang="ru-RU"/>
        </a:p>
      </dgm:t>
    </dgm:pt>
    <dgm:pt modelId="{3892531B-E053-4444-97A5-A6F0E6D48BBB}">
      <dgm:prSet phldrT="[Text]"/>
      <dgm:spPr/>
      <dgm:t>
        <a:bodyPr/>
        <a:lstStyle/>
        <a:p>
          <a:r>
            <a:rPr lang="en-US" i="1" u="sng" dirty="0" smtClean="0"/>
            <a:t>Byte</a:t>
          </a:r>
          <a:endParaRPr lang="ru-RU" i="1" u="sng" dirty="0"/>
        </a:p>
      </dgm:t>
    </dgm:pt>
    <dgm:pt modelId="{3D2EF1C1-B134-41A6-9897-66BAD70A0D09}" type="parTrans" cxnId="{5A71BF21-D4CE-4D1D-A8FF-F6929920C297}">
      <dgm:prSet/>
      <dgm:spPr/>
      <dgm:t>
        <a:bodyPr/>
        <a:lstStyle/>
        <a:p>
          <a:endParaRPr lang="ru-RU"/>
        </a:p>
      </dgm:t>
    </dgm:pt>
    <dgm:pt modelId="{D64662A1-ABE9-4A8F-A012-AE79C3D2923F}" type="sibTrans" cxnId="{5A71BF21-D4CE-4D1D-A8FF-F6929920C297}">
      <dgm:prSet/>
      <dgm:spPr/>
      <dgm:t>
        <a:bodyPr/>
        <a:lstStyle/>
        <a:p>
          <a:endParaRPr lang="ru-RU"/>
        </a:p>
      </dgm:t>
    </dgm:pt>
    <dgm:pt modelId="{B1C54169-39A1-42F4-825C-B1D71FF3D6DF}">
      <dgm:prSet phldrT="[Text]"/>
      <dgm:spPr/>
      <dgm:t>
        <a:bodyPr/>
        <a:lstStyle/>
        <a:p>
          <a:r>
            <a:rPr lang="en-US" i="1" u="sng" dirty="0" smtClean="0"/>
            <a:t>Double</a:t>
          </a:r>
          <a:endParaRPr lang="ru-RU" i="1" u="sng" dirty="0"/>
        </a:p>
      </dgm:t>
    </dgm:pt>
    <dgm:pt modelId="{2E8EA663-F0DF-4755-A0D5-7D8EFBFECF84}" type="parTrans" cxnId="{DA8F72AC-2217-467F-B199-D679260C021E}">
      <dgm:prSet/>
      <dgm:spPr/>
      <dgm:t>
        <a:bodyPr/>
        <a:lstStyle/>
        <a:p>
          <a:endParaRPr lang="ru-RU"/>
        </a:p>
      </dgm:t>
    </dgm:pt>
    <dgm:pt modelId="{839D2C7E-A7FF-4C33-8EFB-D74D225F0482}" type="sibTrans" cxnId="{DA8F72AC-2217-467F-B199-D679260C021E}">
      <dgm:prSet/>
      <dgm:spPr/>
      <dgm:t>
        <a:bodyPr/>
        <a:lstStyle/>
        <a:p>
          <a:endParaRPr lang="ru-RU"/>
        </a:p>
      </dgm:t>
    </dgm:pt>
    <dgm:pt modelId="{932D6626-8879-4F72-967E-CBDACF1B3F19}">
      <dgm:prSet phldrT="[Text]"/>
      <dgm:spPr/>
      <dgm:t>
        <a:bodyPr/>
        <a:lstStyle/>
        <a:p>
          <a:r>
            <a:rPr lang="en-US" i="1" u="sng" dirty="0" smtClean="0"/>
            <a:t>Long</a:t>
          </a:r>
          <a:endParaRPr lang="ru-RU" i="1" u="sng" dirty="0"/>
        </a:p>
      </dgm:t>
    </dgm:pt>
    <dgm:pt modelId="{92F21B00-C84A-4FB3-B53C-847CBEB539D9}" type="parTrans" cxnId="{2E45243B-6A50-472A-8613-6F65C970601F}">
      <dgm:prSet/>
      <dgm:spPr/>
      <dgm:t>
        <a:bodyPr/>
        <a:lstStyle/>
        <a:p>
          <a:endParaRPr lang="ru-RU"/>
        </a:p>
      </dgm:t>
    </dgm:pt>
    <dgm:pt modelId="{8CA544B1-A0BD-469B-8F9A-433CE293068E}" type="sibTrans" cxnId="{2E45243B-6A50-472A-8613-6F65C970601F}">
      <dgm:prSet/>
      <dgm:spPr/>
      <dgm:t>
        <a:bodyPr/>
        <a:lstStyle/>
        <a:p>
          <a:endParaRPr lang="ru-RU"/>
        </a:p>
      </dgm:t>
    </dgm:pt>
    <dgm:pt modelId="{A40F7686-B8A8-4F33-9FC1-5B9C17FA6288}">
      <dgm:prSet phldrT="[Text]"/>
      <dgm:spPr/>
      <dgm:t>
        <a:bodyPr/>
        <a:lstStyle/>
        <a:p>
          <a:r>
            <a:rPr lang="en-US" i="1" u="sng" dirty="0" smtClean="0"/>
            <a:t>Short</a:t>
          </a:r>
          <a:endParaRPr lang="ru-RU" i="1" u="sng" dirty="0"/>
        </a:p>
      </dgm:t>
    </dgm:pt>
    <dgm:pt modelId="{B4A4C347-E11C-40D2-AADA-10ABBF89465F}" type="parTrans" cxnId="{471DC477-EF30-49DC-A394-2DA9104A9760}">
      <dgm:prSet/>
      <dgm:spPr/>
      <dgm:t>
        <a:bodyPr/>
        <a:lstStyle/>
        <a:p>
          <a:endParaRPr lang="ru-RU"/>
        </a:p>
      </dgm:t>
    </dgm:pt>
    <dgm:pt modelId="{7D0A3C7F-565B-46A0-A0E5-38DB53DEC1A9}" type="sibTrans" cxnId="{471DC477-EF30-49DC-A394-2DA9104A9760}">
      <dgm:prSet/>
      <dgm:spPr/>
      <dgm:t>
        <a:bodyPr/>
        <a:lstStyle/>
        <a:p>
          <a:endParaRPr lang="ru-RU"/>
        </a:p>
      </dgm:t>
    </dgm:pt>
    <dgm:pt modelId="{698A8ACD-2500-4A1C-8A0D-BCDC84DE208A}" type="pres">
      <dgm:prSet presAssocID="{73FCB030-4504-457D-98B9-931908E8657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D485969-6004-46A8-B28C-7014F593986A}" type="pres">
      <dgm:prSet presAssocID="{73FCB030-4504-457D-98B9-931908E86572}" presName="hierFlow" presStyleCnt="0"/>
      <dgm:spPr/>
    </dgm:pt>
    <dgm:pt modelId="{DEEF9F40-7916-409C-BD40-E70799DE4C26}" type="pres">
      <dgm:prSet presAssocID="{73FCB030-4504-457D-98B9-931908E8657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B1496-984F-4CE2-9880-845E640E6DA9}" type="pres">
      <dgm:prSet presAssocID="{CA2E2A28-2598-440D-871B-0A943C39E0F8}" presName="Name17" presStyleCnt="0"/>
      <dgm:spPr/>
    </dgm:pt>
    <dgm:pt modelId="{46C18D10-B9DD-4B39-B8E4-A9CEA7322983}" type="pres">
      <dgm:prSet presAssocID="{CA2E2A28-2598-440D-871B-0A943C39E0F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E66FAD-9D10-4E24-B0C2-186D3BEE1D05}" type="pres">
      <dgm:prSet presAssocID="{CA2E2A28-2598-440D-871B-0A943C39E0F8}" presName="hierChild2" presStyleCnt="0"/>
      <dgm:spPr/>
    </dgm:pt>
    <dgm:pt modelId="{13590511-63BC-49AA-B80D-F789B246A3C7}" type="pres">
      <dgm:prSet presAssocID="{75CA8F5B-649B-418D-BA4E-37DE30EC518D}" presName="Name25" presStyleLbl="parChTrans1D2" presStyleIdx="0" presStyleCnt="6"/>
      <dgm:spPr/>
      <dgm:t>
        <a:bodyPr/>
        <a:lstStyle/>
        <a:p>
          <a:endParaRPr lang="ru-RU"/>
        </a:p>
      </dgm:t>
    </dgm:pt>
    <dgm:pt modelId="{016A8804-83FB-4B92-83B8-5C0BE8FC414B}" type="pres">
      <dgm:prSet presAssocID="{75CA8F5B-649B-418D-BA4E-37DE30EC518D}" presName="connTx" presStyleLbl="parChTrans1D2" presStyleIdx="0" presStyleCnt="6"/>
      <dgm:spPr/>
      <dgm:t>
        <a:bodyPr/>
        <a:lstStyle/>
        <a:p>
          <a:endParaRPr lang="ru-RU"/>
        </a:p>
      </dgm:t>
    </dgm:pt>
    <dgm:pt modelId="{08B2C828-4B50-40A6-9B3C-B782AAD4AFA7}" type="pres">
      <dgm:prSet presAssocID="{0609E32B-CCD6-4EA9-ADBB-319BA4F5DCED}" presName="Name30" presStyleCnt="0"/>
      <dgm:spPr/>
    </dgm:pt>
    <dgm:pt modelId="{99F65C8E-09C0-4018-BA32-9EECD0D46C32}" type="pres">
      <dgm:prSet presAssocID="{0609E32B-CCD6-4EA9-ADBB-319BA4F5DCED}" presName="level2Shape" presStyleLbl="node2" presStyleIdx="0" presStyleCnt="6"/>
      <dgm:spPr/>
      <dgm:t>
        <a:bodyPr/>
        <a:lstStyle/>
        <a:p>
          <a:endParaRPr lang="ru-RU"/>
        </a:p>
      </dgm:t>
    </dgm:pt>
    <dgm:pt modelId="{E0890A57-369D-4967-908D-45E52A81990E}" type="pres">
      <dgm:prSet presAssocID="{0609E32B-CCD6-4EA9-ADBB-319BA4F5DCED}" presName="hierChild3" presStyleCnt="0"/>
      <dgm:spPr/>
    </dgm:pt>
    <dgm:pt modelId="{075B40CE-BF1F-4BAB-880E-9F47A5B951D6}" type="pres">
      <dgm:prSet presAssocID="{076DE958-0404-48A1-A048-5DF0384FDE88}" presName="Name25" presStyleLbl="parChTrans1D2" presStyleIdx="1" presStyleCnt="6"/>
      <dgm:spPr/>
      <dgm:t>
        <a:bodyPr/>
        <a:lstStyle/>
        <a:p>
          <a:endParaRPr lang="ru-RU"/>
        </a:p>
      </dgm:t>
    </dgm:pt>
    <dgm:pt modelId="{5D2FB6D5-5AEB-43BC-8D8C-CFDD999F7880}" type="pres">
      <dgm:prSet presAssocID="{076DE958-0404-48A1-A048-5DF0384FDE88}" presName="connTx" presStyleLbl="parChTrans1D2" presStyleIdx="1" presStyleCnt="6"/>
      <dgm:spPr/>
      <dgm:t>
        <a:bodyPr/>
        <a:lstStyle/>
        <a:p>
          <a:endParaRPr lang="ru-RU"/>
        </a:p>
      </dgm:t>
    </dgm:pt>
    <dgm:pt modelId="{6D386124-4936-45F3-8648-3DDADEAEFDC1}" type="pres">
      <dgm:prSet presAssocID="{3F06F5CF-2CC5-4B71-B7E9-CCE1AD19E2AA}" presName="Name30" presStyleCnt="0"/>
      <dgm:spPr/>
    </dgm:pt>
    <dgm:pt modelId="{CCDEFC4E-A3E1-46D6-B99A-D9BAF996EEC8}" type="pres">
      <dgm:prSet presAssocID="{3F06F5CF-2CC5-4B71-B7E9-CCE1AD19E2AA}" presName="level2Shape" presStyleLbl="node2" presStyleIdx="1" presStyleCnt="6"/>
      <dgm:spPr/>
      <dgm:t>
        <a:bodyPr/>
        <a:lstStyle/>
        <a:p>
          <a:endParaRPr lang="ru-RU"/>
        </a:p>
      </dgm:t>
    </dgm:pt>
    <dgm:pt modelId="{CAB592DF-5AB4-40F7-8221-00D97B46B777}" type="pres">
      <dgm:prSet presAssocID="{3F06F5CF-2CC5-4B71-B7E9-CCE1AD19E2AA}" presName="hierChild3" presStyleCnt="0"/>
      <dgm:spPr/>
    </dgm:pt>
    <dgm:pt modelId="{794B4C64-C688-468F-927E-B7FF96A12883}" type="pres">
      <dgm:prSet presAssocID="{3D2EF1C1-B134-41A6-9897-66BAD70A0D09}" presName="Name25" presStyleLbl="parChTrans1D2" presStyleIdx="2" presStyleCnt="6"/>
      <dgm:spPr/>
      <dgm:t>
        <a:bodyPr/>
        <a:lstStyle/>
        <a:p>
          <a:endParaRPr lang="ru-RU"/>
        </a:p>
      </dgm:t>
    </dgm:pt>
    <dgm:pt modelId="{BD233A74-01D5-4145-8307-3CEBFB263617}" type="pres">
      <dgm:prSet presAssocID="{3D2EF1C1-B134-41A6-9897-66BAD70A0D09}" presName="connTx" presStyleLbl="parChTrans1D2" presStyleIdx="2" presStyleCnt="6"/>
      <dgm:spPr/>
      <dgm:t>
        <a:bodyPr/>
        <a:lstStyle/>
        <a:p>
          <a:endParaRPr lang="ru-RU"/>
        </a:p>
      </dgm:t>
    </dgm:pt>
    <dgm:pt modelId="{2EC0CA40-ACFD-47AF-922D-EB36FBF8D245}" type="pres">
      <dgm:prSet presAssocID="{3892531B-E053-4444-97A5-A6F0E6D48BBB}" presName="Name30" presStyleCnt="0"/>
      <dgm:spPr/>
    </dgm:pt>
    <dgm:pt modelId="{13DD5441-DE82-47E7-9704-14168BE3892B}" type="pres">
      <dgm:prSet presAssocID="{3892531B-E053-4444-97A5-A6F0E6D48BBB}" presName="level2Shape" presStyleLbl="node2" presStyleIdx="2" presStyleCnt="6"/>
      <dgm:spPr/>
      <dgm:t>
        <a:bodyPr/>
        <a:lstStyle/>
        <a:p>
          <a:endParaRPr lang="ru-RU"/>
        </a:p>
      </dgm:t>
    </dgm:pt>
    <dgm:pt modelId="{033EFD87-F25A-43C9-85FE-23D12E3B1BFB}" type="pres">
      <dgm:prSet presAssocID="{3892531B-E053-4444-97A5-A6F0E6D48BBB}" presName="hierChild3" presStyleCnt="0"/>
      <dgm:spPr/>
    </dgm:pt>
    <dgm:pt modelId="{ADADE461-7FAD-4148-B4A7-84A4B967F65A}" type="pres">
      <dgm:prSet presAssocID="{2E8EA663-F0DF-4755-A0D5-7D8EFBFECF84}" presName="Name25" presStyleLbl="parChTrans1D2" presStyleIdx="3" presStyleCnt="6"/>
      <dgm:spPr/>
      <dgm:t>
        <a:bodyPr/>
        <a:lstStyle/>
        <a:p>
          <a:endParaRPr lang="ru-RU"/>
        </a:p>
      </dgm:t>
    </dgm:pt>
    <dgm:pt modelId="{1A95C572-D178-430A-A398-83B28144AEFB}" type="pres">
      <dgm:prSet presAssocID="{2E8EA663-F0DF-4755-A0D5-7D8EFBFECF84}" presName="connTx" presStyleLbl="parChTrans1D2" presStyleIdx="3" presStyleCnt="6"/>
      <dgm:spPr/>
      <dgm:t>
        <a:bodyPr/>
        <a:lstStyle/>
        <a:p>
          <a:endParaRPr lang="ru-RU"/>
        </a:p>
      </dgm:t>
    </dgm:pt>
    <dgm:pt modelId="{4079F5A5-EABF-4FCE-BA8F-859611E6D804}" type="pres">
      <dgm:prSet presAssocID="{B1C54169-39A1-42F4-825C-B1D71FF3D6DF}" presName="Name30" presStyleCnt="0"/>
      <dgm:spPr/>
    </dgm:pt>
    <dgm:pt modelId="{79D0FC24-B1CC-4141-A296-EEE38D9510E4}" type="pres">
      <dgm:prSet presAssocID="{B1C54169-39A1-42F4-825C-B1D71FF3D6DF}" presName="level2Shape" presStyleLbl="node2" presStyleIdx="3" presStyleCnt="6" custLinFactNeighborY="3092"/>
      <dgm:spPr/>
      <dgm:t>
        <a:bodyPr/>
        <a:lstStyle/>
        <a:p>
          <a:endParaRPr lang="ru-RU"/>
        </a:p>
      </dgm:t>
    </dgm:pt>
    <dgm:pt modelId="{7ADD2292-5764-433F-81AE-5D2EA4EF256A}" type="pres">
      <dgm:prSet presAssocID="{B1C54169-39A1-42F4-825C-B1D71FF3D6DF}" presName="hierChild3" presStyleCnt="0"/>
      <dgm:spPr/>
    </dgm:pt>
    <dgm:pt modelId="{C6588168-CFB6-4470-8E4A-4E37459BB1FC}" type="pres">
      <dgm:prSet presAssocID="{92F21B00-C84A-4FB3-B53C-847CBEB539D9}" presName="Name25" presStyleLbl="parChTrans1D2" presStyleIdx="4" presStyleCnt="6"/>
      <dgm:spPr/>
      <dgm:t>
        <a:bodyPr/>
        <a:lstStyle/>
        <a:p>
          <a:endParaRPr lang="ru-RU"/>
        </a:p>
      </dgm:t>
    </dgm:pt>
    <dgm:pt modelId="{75BA221D-7C72-4087-A262-67CF9204729A}" type="pres">
      <dgm:prSet presAssocID="{92F21B00-C84A-4FB3-B53C-847CBEB539D9}" presName="connTx" presStyleLbl="parChTrans1D2" presStyleIdx="4" presStyleCnt="6"/>
      <dgm:spPr/>
      <dgm:t>
        <a:bodyPr/>
        <a:lstStyle/>
        <a:p>
          <a:endParaRPr lang="ru-RU"/>
        </a:p>
      </dgm:t>
    </dgm:pt>
    <dgm:pt modelId="{69C9F84B-9A4E-4F9A-AC84-EEBA871E8D6E}" type="pres">
      <dgm:prSet presAssocID="{932D6626-8879-4F72-967E-CBDACF1B3F19}" presName="Name30" presStyleCnt="0"/>
      <dgm:spPr/>
    </dgm:pt>
    <dgm:pt modelId="{86D2E490-1CB6-44C2-B8C7-B11DC1300FA4}" type="pres">
      <dgm:prSet presAssocID="{932D6626-8879-4F72-967E-CBDACF1B3F19}" presName="level2Shape" presStyleLbl="node2" presStyleIdx="4" presStyleCnt="6"/>
      <dgm:spPr/>
      <dgm:t>
        <a:bodyPr/>
        <a:lstStyle/>
        <a:p>
          <a:endParaRPr lang="ru-RU"/>
        </a:p>
      </dgm:t>
    </dgm:pt>
    <dgm:pt modelId="{B68B6F48-E1CC-4D77-872F-83D06933C85B}" type="pres">
      <dgm:prSet presAssocID="{932D6626-8879-4F72-967E-CBDACF1B3F19}" presName="hierChild3" presStyleCnt="0"/>
      <dgm:spPr/>
    </dgm:pt>
    <dgm:pt modelId="{6D915A75-DEC6-4BEE-8796-0E8AD195C602}" type="pres">
      <dgm:prSet presAssocID="{B4A4C347-E11C-40D2-AADA-10ABBF89465F}" presName="Name25" presStyleLbl="parChTrans1D2" presStyleIdx="5" presStyleCnt="6"/>
      <dgm:spPr/>
      <dgm:t>
        <a:bodyPr/>
        <a:lstStyle/>
        <a:p>
          <a:endParaRPr lang="ru-RU"/>
        </a:p>
      </dgm:t>
    </dgm:pt>
    <dgm:pt modelId="{8D4438CE-40E7-4505-9367-CF01EAD0B826}" type="pres">
      <dgm:prSet presAssocID="{B4A4C347-E11C-40D2-AADA-10ABBF89465F}" presName="connTx" presStyleLbl="parChTrans1D2" presStyleIdx="5" presStyleCnt="6"/>
      <dgm:spPr/>
      <dgm:t>
        <a:bodyPr/>
        <a:lstStyle/>
        <a:p>
          <a:endParaRPr lang="ru-RU"/>
        </a:p>
      </dgm:t>
    </dgm:pt>
    <dgm:pt modelId="{377BF239-E9C3-4061-820E-0C1A807F02A3}" type="pres">
      <dgm:prSet presAssocID="{A40F7686-B8A8-4F33-9FC1-5B9C17FA6288}" presName="Name30" presStyleCnt="0"/>
      <dgm:spPr/>
    </dgm:pt>
    <dgm:pt modelId="{ACFFAE49-E10B-42E9-B157-AA0AAF914AA0}" type="pres">
      <dgm:prSet presAssocID="{A40F7686-B8A8-4F33-9FC1-5B9C17FA6288}" presName="level2Shape" presStyleLbl="node2" presStyleIdx="5" presStyleCnt="6"/>
      <dgm:spPr/>
      <dgm:t>
        <a:bodyPr/>
        <a:lstStyle/>
        <a:p>
          <a:endParaRPr lang="ru-RU"/>
        </a:p>
      </dgm:t>
    </dgm:pt>
    <dgm:pt modelId="{A6653C8E-EB35-4DB5-AD20-9B222E6513D1}" type="pres">
      <dgm:prSet presAssocID="{A40F7686-B8A8-4F33-9FC1-5B9C17FA6288}" presName="hierChild3" presStyleCnt="0"/>
      <dgm:spPr/>
    </dgm:pt>
    <dgm:pt modelId="{DD20B397-2111-4059-A9A6-CEEE98AF7E03}" type="pres">
      <dgm:prSet presAssocID="{14B02877-3980-48B6-B489-BA8544B06828}" presName="Name25" presStyleLbl="parChTrans1D3" presStyleIdx="0" presStyleCnt="1"/>
      <dgm:spPr/>
      <dgm:t>
        <a:bodyPr/>
        <a:lstStyle/>
        <a:p>
          <a:endParaRPr lang="ru-RU"/>
        </a:p>
      </dgm:t>
    </dgm:pt>
    <dgm:pt modelId="{A7D90D9B-DA06-48EA-B3D9-3B56E327C229}" type="pres">
      <dgm:prSet presAssocID="{14B02877-3980-48B6-B489-BA8544B06828}" presName="connTx" presStyleLbl="parChTrans1D3" presStyleIdx="0" presStyleCnt="1"/>
      <dgm:spPr/>
      <dgm:t>
        <a:bodyPr/>
        <a:lstStyle/>
        <a:p>
          <a:endParaRPr lang="ru-RU"/>
        </a:p>
      </dgm:t>
    </dgm:pt>
    <dgm:pt modelId="{84243FF3-7BEE-44E2-AA34-82EAA398A7F7}" type="pres">
      <dgm:prSet presAssocID="{B59E4F59-4A6D-4BD0-B877-E27E781EA710}" presName="Name30" presStyleCnt="0"/>
      <dgm:spPr/>
    </dgm:pt>
    <dgm:pt modelId="{BC9A54C6-6318-464E-A6F4-AA2498011A5B}" type="pres">
      <dgm:prSet presAssocID="{B59E4F59-4A6D-4BD0-B877-E27E781EA710}" presName="level2Shape" presStyleLbl="node3" presStyleIdx="0" presStyleCnt="1" custScaleX="148106" custScaleY="374270" custLinFactY="-100000" custLinFactNeighborX="14139" custLinFactNeighborY="-191637"/>
      <dgm:spPr/>
      <dgm:t>
        <a:bodyPr/>
        <a:lstStyle/>
        <a:p>
          <a:endParaRPr lang="ru-RU"/>
        </a:p>
      </dgm:t>
    </dgm:pt>
    <dgm:pt modelId="{61EB483F-B99A-4EC2-B4C4-2FB6784DC810}" type="pres">
      <dgm:prSet presAssocID="{B59E4F59-4A6D-4BD0-B877-E27E781EA710}" presName="hierChild3" presStyleCnt="0"/>
      <dgm:spPr/>
    </dgm:pt>
    <dgm:pt modelId="{FB477EA6-5B60-49E5-A9EB-4252FE2F712B}" type="pres">
      <dgm:prSet presAssocID="{73FCB030-4504-457D-98B9-931908E86572}" presName="bgShapesFlow" presStyleCnt="0"/>
      <dgm:spPr/>
    </dgm:pt>
  </dgm:ptLst>
  <dgm:cxnLst>
    <dgm:cxn modelId="{179F7D72-6B22-4CFD-87FB-40B4E736DDE2}" type="presOf" srcId="{14B02877-3980-48B6-B489-BA8544B06828}" destId="{DD20B397-2111-4059-A9A6-CEEE98AF7E03}" srcOrd="0" destOrd="0" presId="urn:microsoft.com/office/officeart/2005/8/layout/hierarchy5"/>
    <dgm:cxn modelId="{706C8BE8-36C2-44F4-9B72-6F3732483BD6}" type="presOf" srcId="{B1C54169-39A1-42F4-825C-B1D71FF3D6DF}" destId="{79D0FC24-B1CC-4141-A296-EEE38D9510E4}" srcOrd="0" destOrd="0" presId="urn:microsoft.com/office/officeart/2005/8/layout/hierarchy5"/>
    <dgm:cxn modelId="{4D6969D0-C2E1-4040-8177-7775329E30B5}" type="presOf" srcId="{076DE958-0404-48A1-A048-5DF0384FDE88}" destId="{5D2FB6D5-5AEB-43BC-8D8C-CFDD999F7880}" srcOrd="1" destOrd="0" presId="urn:microsoft.com/office/officeart/2005/8/layout/hierarchy5"/>
    <dgm:cxn modelId="{38225911-E67A-41BA-84AA-9B7EB9D48D19}" type="presOf" srcId="{3D2EF1C1-B134-41A6-9897-66BAD70A0D09}" destId="{BD233A74-01D5-4145-8307-3CEBFB263617}" srcOrd="1" destOrd="0" presId="urn:microsoft.com/office/officeart/2005/8/layout/hierarchy5"/>
    <dgm:cxn modelId="{3C804B8E-0642-43E9-8CF5-E70A497C963E}" type="presOf" srcId="{92F21B00-C84A-4FB3-B53C-847CBEB539D9}" destId="{C6588168-CFB6-4470-8E4A-4E37459BB1FC}" srcOrd="0" destOrd="0" presId="urn:microsoft.com/office/officeart/2005/8/layout/hierarchy5"/>
    <dgm:cxn modelId="{205ACC28-AA04-4373-BC66-7700B4850880}" srcId="{CA2E2A28-2598-440D-871B-0A943C39E0F8}" destId="{0609E32B-CCD6-4EA9-ADBB-319BA4F5DCED}" srcOrd="0" destOrd="0" parTransId="{75CA8F5B-649B-418D-BA4E-37DE30EC518D}" sibTransId="{952B111B-5FF9-473B-92DC-615FC0E6373A}"/>
    <dgm:cxn modelId="{1463A5D0-599C-4708-A885-A414BB451231}" type="presOf" srcId="{B59E4F59-4A6D-4BD0-B877-E27E781EA710}" destId="{BC9A54C6-6318-464E-A6F4-AA2498011A5B}" srcOrd="0" destOrd="0" presId="urn:microsoft.com/office/officeart/2005/8/layout/hierarchy5"/>
    <dgm:cxn modelId="{452D7C4D-F3B4-4EDF-99BA-87CDFF45D26F}" type="presOf" srcId="{75CA8F5B-649B-418D-BA4E-37DE30EC518D}" destId="{13590511-63BC-49AA-B80D-F789B246A3C7}" srcOrd="0" destOrd="0" presId="urn:microsoft.com/office/officeart/2005/8/layout/hierarchy5"/>
    <dgm:cxn modelId="{9EC1CC11-E157-4FF0-937F-D8185792FE05}" type="presOf" srcId="{3D2EF1C1-B134-41A6-9897-66BAD70A0D09}" destId="{794B4C64-C688-468F-927E-B7FF96A12883}" srcOrd="0" destOrd="0" presId="urn:microsoft.com/office/officeart/2005/8/layout/hierarchy5"/>
    <dgm:cxn modelId="{A1ACBA08-1B91-4014-A87E-2B7602E2B01D}" type="presOf" srcId="{92F21B00-C84A-4FB3-B53C-847CBEB539D9}" destId="{75BA221D-7C72-4087-A262-67CF9204729A}" srcOrd="1" destOrd="0" presId="urn:microsoft.com/office/officeart/2005/8/layout/hierarchy5"/>
    <dgm:cxn modelId="{DA8F72AC-2217-467F-B199-D679260C021E}" srcId="{CA2E2A28-2598-440D-871B-0A943C39E0F8}" destId="{B1C54169-39A1-42F4-825C-B1D71FF3D6DF}" srcOrd="3" destOrd="0" parTransId="{2E8EA663-F0DF-4755-A0D5-7D8EFBFECF84}" sibTransId="{839D2C7E-A7FF-4C33-8EFB-D74D225F0482}"/>
    <dgm:cxn modelId="{F32EDDF9-F032-4B17-B39F-4727FA7AA648}" type="presOf" srcId="{076DE958-0404-48A1-A048-5DF0384FDE88}" destId="{075B40CE-BF1F-4BAB-880E-9F47A5B951D6}" srcOrd="0" destOrd="0" presId="urn:microsoft.com/office/officeart/2005/8/layout/hierarchy5"/>
    <dgm:cxn modelId="{98DFC9A1-25B8-4DD1-B9FB-60AA6C7044AE}" type="presOf" srcId="{75CA8F5B-649B-418D-BA4E-37DE30EC518D}" destId="{016A8804-83FB-4B92-83B8-5C0BE8FC414B}" srcOrd="1" destOrd="0" presId="urn:microsoft.com/office/officeart/2005/8/layout/hierarchy5"/>
    <dgm:cxn modelId="{762E2566-16C0-487C-BBD9-3DA8D22B78F3}" type="presOf" srcId="{3892531B-E053-4444-97A5-A6F0E6D48BBB}" destId="{13DD5441-DE82-47E7-9704-14168BE3892B}" srcOrd="0" destOrd="0" presId="urn:microsoft.com/office/officeart/2005/8/layout/hierarchy5"/>
    <dgm:cxn modelId="{C56308F3-9F93-4D51-AEF6-B39D41DAAD41}" type="presOf" srcId="{0609E32B-CCD6-4EA9-ADBB-319BA4F5DCED}" destId="{99F65C8E-09C0-4018-BA32-9EECD0D46C32}" srcOrd="0" destOrd="0" presId="urn:microsoft.com/office/officeart/2005/8/layout/hierarchy5"/>
    <dgm:cxn modelId="{544CFE9D-223A-49AA-A6D2-6AC8380898D5}" type="presOf" srcId="{A40F7686-B8A8-4F33-9FC1-5B9C17FA6288}" destId="{ACFFAE49-E10B-42E9-B157-AA0AAF914AA0}" srcOrd="0" destOrd="0" presId="urn:microsoft.com/office/officeart/2005/8/layout/hierarchy5"/>
    <dgm:cxn modelId="{ACA926CE-DEA7-4CEA-A5B8-E03206A0ACE2}" type="presOf" srcId="{73FCB030-4504-457D-98B9-931908E86572}" destId="{698A8ACD-2500-4A1C-8A0D-BCDC84DE208A}" srcOrd="0" destOrd="0" presId="urn:microsoft.com/office/officeart/2005/8/layout/hierarchy5"/>
    <dgm:cxn modelId="{2E45243B-6A50-472A-8613-6F65C970601F}" srcId="{CA2E2A28-2598-440D-871B-0A943C39E0F8}" destId="{932D6626-8879-4F72-967E-CBDACF1B3F19}" srcOrd="4" destOrd="0" parTransId="{92F21B00-C84A-4FB3-B53C-847CBEB539D9}" sibTransId="{8CA544B1-A0BD-469B-8F9A-433CE293068E}"/>
    <dgm:cxn modelId="{471DC477-EF30-49DC-A394-2DA9104A9760}" srcId="{CA2E2A28-2598-440D-871B-0A943C39E0F8}" destId="{A40F7686-B8A8-4F33-9FC1-5B9C17FA6288}" srcOrd="5" destOrd="0" parTransId="{B4A4C347-E11C-40D2-AADA-10ABBF89465F}" sibTransId="{7D0A3C7F-565B-46A0-A0E5-38DB53DEC1A9}"/>
    <dgm:cxn modelId="{9D1AE617-CF1B-4842-93EF-74E3EA53E398}" type="presOf" srcId="{2E8EA663-F0DF-4755-A0D5-7D8EFBFECF84}" destId="{ADADE461-7FAD-4148-B4A7-84A4B967F65A}" srcOrd="0" destOrd="0" presId="urn:microsoft.com/office/officeart/2005/8/layout/hierarchy5"/>
    <dgm:cxn modelId="{40CD34D2-FC65-4B1E-B100-037288AE96B8}" type="presOf" srcId="{932D6626-8879-4F72-967E-CBDACF1B3F19}" destId="{86D2E490-1CB6-44C2-B8C7-B11DC1300FA4}" srcOrd="0" destOrd="0" presId="urn:microsoft.com/office/officeart/2005/8/layout/hierarchy5"/>
    <dgm:cxn modelId="{F950296D-4C40-4F53-9983-53547FB39666}" type="presOf" srcId="{14B02877-3980-48B6-B489-BA8544B06828}" destId="{A7D90D9B-DA06-48EA-B3D9-3B56E327C229}" srcOrd="1" destOrd="0" presId="urn:microsoft.com/office/officeart/2005/8/layout/hierarchy5"/>
    <dgm:cxn modelId="{54430E59-BBD0-4237-9694-513D7C3A461B}" type="presOf" srcId="{3F06F5CF-2CC5-4B71-B7E9-CCE1AD19E2AA}" destId="{CCDEFC4E-A3E1-46D6-B99A-D9BAF996EEC8}" srcOrd="0" destOrd="0" presId="urn:microsoft.com/office/officeart/2005/8/layout/hierarchy5"/>
    <dgm:cxn modelId="{5A71BF21-D4CE-4D1D-A8FF-F6929920C297}" srcId="{CA2E2A28-2598-440D-871B-0A943C39E0F8}" destId="{3892531B-E053-4444-97A5-A6F0E6D48BBB}" srcOrd="2" destOrd="0" parTransId="{3D2EF1C1-B134-41A6-9897-66BAD70A0D09}" sibTransId="{D64662A1-ABE9-4A8F-A012-AE79C3D2923F}"/>
    <dgm:cxn modelId="{D8FA2F1F-B3CE-4B01-BF6E-0C3AF4E53B5C}" type="presOf" srcId="{CA2E2A28-2598-440D-871B-0A943C39E0F8}" destId="{46C18D10-B9DD-4B39-B8E4-A9CEA7322983}" srcOrd="0" destOrd="0" presId="urn:microsoft.com/office/officeart/2005/8/layout/hierarchy5"/>
    <dgm:cxn modelId="{781BD754-3534-4244-BA29-E5F19931C587}" srcId="{73FCB030-4504-457D-98B9-931908E86572}" destId="{CA2E2A28-2598-440D-871B-0A943C39E0F8}" srcOrd="0" destOrd="0" parTransId="{B6CEF506-1700-4108-A914-9311FF0A57E5}" sibTransId="{3FBFF052-3713-4EC4-9139-72CF053A5857}"/>
    <dgm:cxn modelId="{A6CC24C3-0277-425A-939D-654D69CB1238}" type="presOf" srcId="{B4A4C347-E11C-40D2-AADA-10ABBF89465F}" destId="{6D915A75-DEC6-4BEE-8796-0E8AD195C602}" srcOrd="0" destOrd="0" presId="urn:microsoft.com/office/officeart/2005/8/layout/hierarchy5"/>
    <dgm:cxn modelId="{DFA4CBFD-20CE-4D87-8CC9-2499DDAF5694}" srcId="{A40F7686-B8A8-4F33-9FC1-5B9C17FA6288}" destId="{B59E4F59-4A6D-4BD0-B877-E27E781EA710}" srcOrd="0" destOrd="0" parTransId="{14B02877-3980-48B6-B489-BA8544B06828}" sibTransId="{B9AFA894-9037-4327-ACEB-7FC38CDF91D8}"/>
    <dgm:cxn modelId="{233102D9-5F70-4952-885C-566CEC82485F}" srcId="{CA2E2A28-2598-440D-871B-0A943C39E0F8}" destId="{3F06F5CF-2CC5-4B71-B7E9-CCE1AD19E2AA}" srcOrd="1" destOrd="0" parTransId="{076DE958-0404-48A1-A048-5DF0384FDE88}" sibTransId="{0BDD0BE1-9AEC-4CB7-BBE3-37FA770F71A9}"/>
    <dgm:cxn modelId="{88CFDA88-5A47-4CF4-88A5-B99F5BC6AE12}" type="presOf" srcId="{B4A4C347-E11C-40D2-AADA-10ABBF89465F}" destId="{8D4438CE-40E7-4505-9367-CF01EAD0B826}" srcOrd="1" destOrd="0" presId="urn:microsoft.com/office/officeart/2005/8/layout/hierarchy5"/>
    <dgm:cxn modelId="{6A0990ED-20B3-4C32-96B4-E876B221BF99}" type="presOf" srcId="{2E8EA663-F0DF-4755-A0D5-7D8EFBFECF84}" destId="{1A95C572-D178-430A-A398-83B28144AEFB}" srcOrd="1" destOrd="0" presId="urn:microsoft.com/office/officeart/2005/8/layout/hierarchy5"/>
    <dgm:cxn modelId="{AD8BAA76-8424-4850-AC7D-AB5BFF6A3322}" type="presParOf" srcId="{698A8ACD-2500-4A1C-8A0D-BCDC84DE208A}" destId="{CD485969-6004-46A8-B28C-7014F593986A}" srcOrd="0" destOrd="0" presId="urn:microsoft.com/office/officeart/2005/8/layout/hierarchy5"/>
    <dgm:cxn modelId="{2FC24E5F-DDF8-4212-A0DE-49A647F69973}" type="presParOf" srcId="{CD485969-6004-46A8-B28C-7014F593986A}" destId="{DEEF9F40-7916-409C-BD40-E70799DE4C26}" srcOrd="0" destOrd="0" presId="urn:microsoft.com/office/officeart/2005/8/layout/hierarchy5"/>
    <dgm:cxn modelId="{7B000B4A-7F0B-40D4-A385-2515ED53B411}" type="presParOf" srcId="{DEEF9F40-7916-409C-BD40-E70799DE4C26}" destId="{62FB1496-984F-4CE2-9880-845E640E6DA9}" srcOrd="0" destOrd="0" presId="urn:microsoft.com/office/officeart/2005/8/layout/hierarchy5"/>
    <dgm:cxn modelId="{E7EB5D99-55B1-42F1-809D-FC53DD554264}" type="presParOf" srcId="{62FB1496-984F-4CE2-9880-845E640E6DA9}" destId="{46C18D10-B9DD-4B39-B8E4-A9CEA7322983}" srcOrd="0" destOrd="0" presId="urn:microsoft.com/office/officeart/2005/8/layout/hierarchy5"/>
    <dgm:cxn modelId="{5AED7B3C-D525-49AC-A054-B248F99DC68B}" type="presParOf" srcId="{62FB1496-984F-4CE2-9880-845E640E6DA9}" destId="{CCE66FAD-9D10-4E24-B0C2-186D3BEE1D05}" srcOrd="1" destOrd="0" presId="urn:microsoft.com/office/officeart/2005/8/layout/hierarchy5"/>
    <dgm:cxn modelId="{1D04EF5B-2FE7-4838-8002-15892E8AA9CD}" type="presParOf" srcId="{CCE66FAD-9D10-4E24-B0C2-186D3BEE1D05}" destId="{13590511-63BC-49AA-B80D-F789B246A3C7}" srcOrd="0" destOrd="0" presId="urn:microsoft.com/office/officeart/2005/8/layout/hierarchy5"/>
    <dgm:cxn modelId="{27A016A9-A95B-49BF-BC12-C32BE05A0B40}" type="presParOf" srcId="{13590511-63BC-49AA-B80D-F789B246A3C7}" destId="{016A8804-83FB-4B92-83B8-5C0BE8FC414B}" srcOrd="0" destOrd="0" presId="urn:microsoft.com/office/officeart/2005/8/layout/hierarchy5"/>
    <dgm:cxn modelId="{AB01F7FF-C08F-4B49-8627-D79525CBBE6E}" type="presParOf" srcId="{CCE66FAD-9D10-4E24-B0C2-186D3BEE1D05}" destId="{08B2C828-4B50-40A6-9B3C-B782AAD4AFA7}" srcOrd="1" destOrd="0" presId="urn:microsoft.com/office/officeart/2005/8/layout/hierarchy5"/>
    <dgm:cxn modelId="{A785DF03-8580-412E-8D9E-A9057644F826}" type="presParOf" srcId="{08B2C828-4B50-40A6-9B3C-B782AAD4AFA7}" destId="{99F65C8E-09C0-4018-BA32-9EECD0D46C32}" srcOrd="0" destOrd="0" presId="urn:microsoft.com/office/officeart/2005/8/layout/hierarchy5"/>
    <dgm:cxn modelId="{86092CB4-5727-473C-B849-8B6D467B1F18}" type="presParOf" srcId="{08B2C828-4B50-40A6-9B3C-B782AAD4AFA7}" destId="{E0890A57-369D-4967-908D-45E52A81990E}" srcOrd="1" destOrd="0" presId="urn:microsoft.com/office/officeart/2005/8/layout/hierarchy5"/>
    <dgm:cxn modelId="{2DD63C42-96BC-4625-B393-764F0AA51B8E}" type="presParOf" srcId="{CCE66FAD-9D10-4E24-B0C2-186D3BEE1D05}" destId="{075B40CE-BF1F-4BAB-880E-9F47A5B951D6}" srcOrd="2" destOrd="0" presId="urn:microsoft.com/office/officeart/2005/8/layout/hierarchy5"/>
    <dgm:cxn modelId="{15E4740B-90FE-48C3-9276-12992DA23F11}" type="presParOf" srcId="{075B40CE-BF1F-4BAB-880E-9F47A5B951D6}" destId="{5D2FB6D5-5AEB-43BC-8D8C-CFDD999F7880}" srcOrd="0" destOrd="0" presId="urn:microsoft.com/office/officeart/2005/8/layout/hierarchy5"/>
    <dgm:cxn modelId="{6322B997-A31B-43CA-AE6F-2B35009CBB76}" type="presParOf" srcId="{CCE66FAD-9D10-4E24-B0C2-186D3BEE1D05}" destId="{6D386124-4936-45F3-8648-3DDADEAEFDC1}" srcOrd="3" destOrd="0" presId="urn:microsoft.com/office/officeart/2005/8/layout/hierarchy5"/>
    <dgm:cxn modelId="{90CE42D9-371B-4704-8F0E-7D5EA54D218A}" type="presParOf" srcId="{6D386124-4936-45F3-8648-3DDADEAEFDC1}" destId="{CCDEFC4E-A3E1-46D6-B99A-D9BAF996EEC8}" srcOrd="0" destOrd="0" presId="urn:microsoft.com/office/officeart/2005/8/layout/hierarchy5"/>
    <dgm:cxn modelId="{A6946728-0A15-4A9B-85A7-0031FA8617FE}" type="presParOf" srcId="{6D386124-4936-45F3-8648-3DDADEAEFDC1}" destId="{CAB592DF-5AB4-40F7-8221-00D97B46B777}" srcOrd="1" destOrd="0" presId="urn:microsoft.com/office/officeart/2005/8/layout/hierarchy5"/>
    <dgm:cxn modelId="{729AFDA9-EA77-436E-A4AD-38DA523B29D6}" type="presParOf" srcId="{CCE66FAD-9D10-4E24-B0C2-186D3BEE1D05}" destId="{794B4C64-C688-468F-927E-B7FF96A12883}" srcOrd="4" destOrd="0" presId="urn:microsoft.com/office/officeart/2005/8/layout/hierarchy5"/>
    <dgm:cxn modelId="{39FA9C4D-973E-4548-BE35-04D8D999E591}" type="presParOf" srcId="{794B4C64-C688-468F-927E-B7FF96A12883}" destId="{BD233A74-01D5-4145-8307-3CEBFB263617}" srcOrd="0" destOrd="0" presId="urn:microsoft.com/office/officeart/2005/8/layout/hierarchy5"/>
    <dgm:cxn modelId="{00C4876E-57E6-4978-B7A0-AE7BF3487BE3}" type="presParOf" srcId="{CCE66FAD-9D10-4E24-B0C2-186D3BEE1D05}" destId="{2EC0CA40-ACFD-47AF-922D-EB36FBF8D245}" srcOrd="5" destOrd="0" presId="urn:microsoft.com/office/officeart/2005/8/layout/hierarchy5"/>
    <dgm:cxn modelId="{4B0A0415-1BB6-4BD4-98D9-2B786DB63D98}" type="presParOf" srcId="{2EC0CA40-ACFD-47AF-922D-EB36FBF8D245}" destId="{13DD5441-DE82-47E7-9704-14168BE3892B}" srcOrd="0" destOrd="0" presId="urn:microsoft.com/office/officeart/2005/8/layout/hierarchy5"/>
    <dgm:cxn modelId="{90C11A6A-BF1C-4283-9090-C3C559BC2B52}" type="presParOf" srcId="{2EC0CA40-ACFD-47AF-922D-EB36FBF8D245}" destId="{033EFD87-F25A-43C9-85FE-23D12E3B1BFB}" srcOrd="1" destOrd="0" presId="urn:microsoft.com/office/officeart/2005/8/layout/hierarchy5"/>
    <dgm:cxn modelId="{2425A44D-A88C-4262-BDA1-336EA25BCD39}" type="presParOf" srcId="{CCE66FAD-9D10-4E24-B0C2-186D3BEE1D05}" destId="{ADADE461-7FAD-4148-B4A7-84A4B967F65A}" srcOrd="6" destOrd="0" presId="urn:microsoft.com/office/officeart/2005/8/layout/hierarchy5"/>
    <dgm:cxn modelId="{467154F5-14A5-4C7A-8166-F0BED6176680}" type="presParOf" srcId="{ADADE461-7FAD-4148-B4A7-84A4B967F65A}" destId="{1A95C572-D178-430A-A398-83B28144AEFB}" srcOrd="0" destOrd="0" presId="urn:microsoft.com/office/officeart/2005/8/layout/hierarchy5"/>
    <dgm:cxn modelId="{BEF22D98-B80F-48AE-9962-A8A48D74EC03}" type="presParOf" srcId="{CCE66FAD-9D10-4E24-B0C2-186D3BEE1D05}" destId="{4079F5A5-EABF-4FCE-BA8F-859611E6D804}" srcOrd="7" destOrd="0" presId="urn:microsoft.com/office/officeart/2005/8/layout/hierarchy5"/>
    <dgm:cxn modelId="{19BABAAF-9F97-414D-BF38-E0E5989C43F2}" type="presParOf" srcId="{4079F5A5-EABF-4FCE-BA8F-859611E6D804}" destId="{79D0FC24-B1CC-4141-A296-EEE38D9510E4}" srcOrd="0" destOrd="0" presId="urn:microsoft.com/office/officeart/2005/8/layout/hierarchy5"/>
    <dgm:cxn modelId="{8C39C161-6988-4CED-8836-F00BBD794ECB}" type="presParOf" srcId="{4079F5A5-EABF-4FCE-BA8F-859611E6D804}" destId="{7ADD2292-5764-433F-81AE-5D2EA4EF256A}" srcOrd="1" destOrd="0" presId="urn:microsoft.com/office/officeart/2005/8/layout/hierarchy5"/>
    <dgm:cxn modelId="{0041B57A-F05D-4DDA-9252-BED7530E65E8}" type="presParOf" srcId="{CCE66FAD-9D10-4E24-B0C2-186D3BEE1D05}" destId="{C6588168-CFB6-4470-8E4A-4E37459BB1FC}" srcOrd="8" destOrd="0" presId="urn:microsoft.com/office/officeart/2005/8/layout/hierarchy5"/>
    <dgm:cxn modelId="{80483CEF-DE32-4DDB-888B-D0698FC5F2AE}" type="presParOf" srcId="{C6588168-CFB6-4470-8E4A-4E37459BB1FC}" destId="{75BA221D-7C72-4087-A262-67CF9204729A}" srcOrd="0" destOrd="0" presId="urn:microsoft.com/office/officeart/2005/8/layout/hierarchy5"/>
    <dgm:cxn modelId="{BFE57D0E-C4BA-44DD-B8DE-2F8AC4EC8C63}" type="presParOf" srcId="{CCE66FAD-9D10-4E24-B0C2-186D3BEE1D05}" destId="{69C9F84B-9A4E-4F9A-AC84-EEBA871E8D6E}" srcOrd="9" destOrd="0" presId="urn:microsoft.com/office/officeart/2005/8/layout/hierarchy5"/>
    <dgm:cxn modelId="{16D08E0D-BC44-4EC9-A579-0C28FACC569D}" type="presParOf" srcId="{69C9F84B-9A4E-4F9A-AC84-EEBA871E8D6E}" destId="{86D2E490-1CB6-44C2-B8C7-B11DC1300FA4}" srcOrd="0" destOrd="0" presId="urn:microsoft.com/office/officeart/2005/8/layout/hierarchy5"/>
    <dgm:cxn modelId="{AA0093D1-9F8F-4E6A-8F0A-1A2093E7C04A}" type="presParOf" srcId="{69C9F84B-9A4E-4F9A-AC84-EEBA871E8D6E}" destId="{B68B6F48-E1CC-4D77-872F-83D06933C85B}" srcOrd="1" destOrd="0" presId="urn:microsoft.com/office/officeart/2005/8/layout/hierarchy5"/>
    <dgm:cxn modelId="{0C33E52A-3B2E-4472-9E7D-A8C99A6F9D23}" type="presParOf" srcId="{CCE66FAD-9D10-4E24-B0C2-186D3BEE1D05}" destId="{6D915A75-DEC6-4BEE-8796-0E8AD195C602}" srcOrd="10" destOrd="0" presId="urn:microsoft.com/office/officeart/2005/8/layout/hierarchy5"/>
    <dgm:cxn modelId="{9C555CEA-AF4E-41F5-8114-7439D7B4D19C}" type="presParOf" srcId="{6D915A75-DEC6-4BEE-8796-0E8AD195C602}" destId="{8D4438CE-40E7-4505-9367-CF01EAD0B826}" srcOrd="0" destOrd="0" presId="urn:microsoft.com/office/officeart/2005/8/layout/hierarchy5"/>
    <dgm:cxn modelId="{FE95E81B-8589-498B-B913-722BFBA151D9}" type="presParOf" srcId="{CCE66FAD-9D10-4E24-B0C2-186D3BEE1D05}" destId="{377BF239-E9C3-4061-820E-0C1A807F02A3}" srcOrd="11" destOrd="0" presId="urn:microsoft.com/office/officeart/2005/8/layout/hierarchy5"/>
    <dgm:cxn modelId="{5E05AABA-3488-4F97-BE42-573E3E0DE9A6}" type="presParOf" srcId="{377BF239-E9C3-4061-820E-0C1A807F02A3}" destId="{ACFFAE49-E10B-42E9-B157-AA0AAF914AA0}" srcOrd="0" destOrd="0" presId="urn:microsoft.com/office/officeart/2005/8/layout/hierarchy5"/>
    <dgm:cxn modelId="{B7EF5C8E-E00B-4F85-9938-F8A8ABB83283}" type="presParOf" srcId="{377BF239-E9C3-4061-820E-0C1A807F02A3}" destId="{A6653C8E-EB35-4DB5-AD20-9B222E6513D1}" srcOrd="1" destOrd="0" presId="urn:microsoft.com/office/officeart/2005/8/layout/hierarchy5"/>
    <dgm:cxn modelId="{8CF64A20-509D-4336-9877-E8CDADE967D7}" type="presParOf" srcId="{A6653C8E-EB35-4DB5-AD20-9B222E6513D1}" destId="{DD20B397-2111-4059-A9A6-CEEE98AF7E03}" srcOrd="0" destOrd="0" presId="urn:microsoft.com/office/officeart/2005/8/layout/hierarchy5"/>
    <dgm:cxn modelId="{D43D9642-F10B-4F48-AF97-4EE8FE2980B6}" type="presParOf" srcId="{DD20B397-2111-4059-A9A6-CEEE98AF7E03}" destId="{A7D90D9B-DA06-48EA-B3D9-3B56E327C229}" srcOrd="0" destOrd="0" presId="urn:microsoft.com/office/officeart/2005/8/layout/hierarchy5"/>
    <dgm:cxn modelId="{4264950C-1E68-48D0-A476-53D4F0284865}" type="presParOf" srcId="{A6653C8E-EB35-4DB5-AD20-9B222E6513D1}" destId="{84243FF3-7BEE-44E2-AA34-82EAA398A7F7}" srcOrd="1" destOrd="0" presId="urn:microsoft.com/office/officeart/2005/8/layout/hierarchy5"/>
    <dgm:cxn modelId="{296611FE-52EB-4919-B65A-E0B81E2DDFB6}" type="presParOf" srcId="{84243FF3-7BEE-44E2-AA34-82EAA398A7F7}" destId="{BC9A54C6-6318-464E-A6F4-AA2498011A5B}" srcOrd="0" destOrd="0" presId="urn:microsoft.com/office/officeart/2005/8/layout/hierarchy5"/>
    <dgm:cxn modelId="{020AB135-9965-488B-84A3-927547B1BA40}" type="presParOf" srcId="{84243FF3-7BEE-44E2-AA34-82EAA398A7F7}" destId="{61EB483F-B99A-4EC2-B4C4-2FB6784DC810}" srcOrd="1" destOrd="0" presId="urn:microsoft.com/office/officeart/2005/8/layout/hierarchy5"/>
    <dgm:cxn modelId="{3D2077C9-DCE5-4405-B02E-355935AF989F}" type="presParOf" srcId="{698A8ACD-2500-4A1C-8A0D-BCDC84DE208A}" destId="{FB477EA6-5B60-49E5-A9EB-4252FE2F712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C18D10-B9DD-4B39-B8E4-A9CEA7322983}">
      <dsp:nvSpPr>
        <dsp:cNvPr id="0" name=""/>
        <dsp:cNvSpPr/>
      </dsp:nvSpPr>
      <dsp:spPr>
        <a:xfrm>
          <a:off x="1218" y="1714014"/>
          <a:ext cx="1117458" cy="5587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/>
        <a:sp3d extrusionH="50600" prstMaterial="translucentPowde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Comparable </a:t>
          </a:r>
          <a:endParaRPr lang="ru-RU" sz="1600" i="1" kern="1200" dirty="0"/>
        </a:p>
      </dsp:txBody>
      <dsp:txXfrm>
        <a:off x="1218" y="1714014"/>
        <a:ext cx="1117458" cy="558729"/>
      </dsp:txXfrm>
    </dsp:sp>
    <dsp:sp modelId="{13590511-63BC-49AA-B80D-F789B246A3C7}">
      <dsp:nvSpPr>
        <dsp:cNvPr id="0" name=""/>
        <dsp:cNvSpPr/>
      </dsp:nvSpPr>
      <dsp:spPr>
        <a:xfrm rot="17132988">
          <a:off x="508480" y="1179625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7132988">
        <a:off x="1300484" y="1148521"/>
        <a:ext cx="83368" cy="83368"/>
      </dsp:txXfrm>
    </dsp:sp>
    <dsp:sp modelId="{99F65C8E-09C0-4018-BA32-9EECD0D46C32}">
      <dsp:nvSpPr>
        <dsp:cNvPr id="0" name=""/>
        <dsp:cNvSpPr/>
      </dsp:nvSpPr>
      <dsp:spPr>
        <a:xfrm>
          <a:off x="1565661" y="107667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Float</a:t>
          </a:r>
          <a:endParaRPr lang="ru-RU" sz="1600" i="1" u="sng" kern="1200" dirty="0"/>
        </a:p>
      </dsp:txBody>
      <dsp:txXfrm>
        <a:off x="1565661" y="107667"/>
        <a:ext cx="1117458" cy="558729"/>
      </dsp:txXfrm>
    </dsp:sp>
    <dsp:sp modelId="{075B40CE-BF1F-4BAB-880E-9F47A5B951D6}">
      <dsp:nvSpPr>
        <dsp:cNvPr id="0" name=""/>
        <dsp:cNvSpPr/>
      </dsp:nvSpPr>
      <dsp:spPr>
        <a:xfrm rot="17692822">
          <a:off x="810962" y="1500895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7692822">
        <a:off x="1315608" y="1484914"/>
        <a:ext cx="53120" cy="53120"/>
      </dsp:txXfrm>
    </dsp:sp>
    <dsp:sp modelId="{CCDEFC4E-A3E1-46D6-B99A-D9BAF996EEC8}">
      <dsp:nvSpPr>
        <dsp:cNvPr id="0" name=""/>
        <dsp:cNvSpPr/>
      </dsp:nvSpPr>
      <dsp:spPr>
        <a:xfrm>
          <a:off x="1565661" y="750206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Integer</a:t>
          </a:r>
          <a:endParaRPr lang="ru-RU" sz="1600" i="1" u="sng" kern="1200" dirty="0"/>
        </a:p>
      </dsp:txBody>
      <dsp:txXfrm>
        <a:off x="1565661" y="750206"/>
        <a:ext cx="1117458" cy="558729"/>
      </dsp:txXfrm>
    </dsp:sp>
    <dsp:sp modelId="{794B4C64-C688-468F-927E-B7FF96A12883}">
      <dsp:nvSpPr>
        <dsp:cNvPr id="0" name=""/>
        <dsp:cNvSpPr/>
      </dsp:nvSpPr>
      <dsp:spPr>
        <a:xfrm rot="19457599">
          <a:off x="1066938" y="1822164"/>
          <a:ext cx="550461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50461" y="105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9457599">
        <a:off x="1328407" y="1818982"/>
        <a:ext cx="27523" cy="27523"/>
      </dsp:txXfrm>
    </dsp:sp>
    <dsp:sp modelId="{13DD5441-DE82-47E7-9704-14168BE3892B}">
      <dsp:nvSpPr>
        <dsp:cNvPr id="0" name=""/>
        <dsp:cNvSpPr/>
      </dsp:nvSpPr>
      <dsp:spPr>
        <a:xfrm>
          <a:off x="1565661" y="1392744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Byte</a:t>
          </a:r>
          <a:endParaRPr lang="ru-RU" sz="1600" i="1" u="sng" kern="1200" dirty="0"/>
        </a:p>
      </dsp:txBody>
      <dsp:txXfrm>
        <a:off x="1565661" y="1392744"/>
        <a:ext cx="1117458" cy="558729"/>
      </dsp:txXfrm>
    </dsp:sp>
    <dsp:sp modelId="{ADADE461-7FAD-4148-B4A7-84A4B967F65A}">
      <dsp:nvSpPr>
        <dsp:cNvPr id="0" name=""/>
        <dsp:cNvSpPr/>
      </dsp:nvSpPr>
      <dsp:spPr>
        <a:xfrm rot="2228417">
          <a:off x="1061809" y="2152072"/>
          <a:ext cx="560720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560720" y="105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2228417">
        <a:off x="1328151" y="2148633"/>
        <a:ext cx="28036" cy="28036"/>
      </dsp:txXfrm>
    </dsp:sp>
    <dsp:sp modelId="{79D0FC24-B1CC-4141-A296-EEE38D9510E4}">
      <dsp:nvSpPr>
        <dsp:cNvPr id="0" name=""/>
        <dsp:cNvSpPr/>
      </dsp:nvSpPr>
      <dsp:spPr>
        <a:xfrm>
          <a:off x="1565661" y="2052559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Double</a:t>
          </a:r>
          <a:endParaRPr lang="ru-RU" sz="1600" i="1" u="sng" kern="1200" dirty="0"/>
        </a:p>
      </dsp:txBody>
      <dsp:txXfrm>
        <a:off x="1565661" y="2052559"/>
        <a:ext cx="1117458" cy="558729"/>
      </dsp:txXfrm>
    </dsp:sp>
    <dsp:sp modelId="{C6588168-CFB6-4470-8E4A-4E37459BB1FC}">
      <dsp:nvSpPr>
        <dsp:cNvPr id="0" name=""/>
        <dsp:cNvSpPr/>
      </dsp:nvSpPr>
      <dsp:spPr>
        <a:xfrm rot="3907178">
          <a:off x="810962" y="2464703"/>
          <a:ext cx="1062412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062412" y="105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3907178">
        <a:off x="1315608" y="2448723"/>
        <a:ext cx="53120" cy="53120"/>
      </dsp:txXfrm>
    </dsp:sp>
    <dsp:sp modelId="{86D2E490-1CB6-44C2-B8C7-B11DC1300FA4}">
      <dsp:nvSpPr>
        <dsp:cNvPr id="0" name=""/>
        <dsp:cNvSpPr/>
      </dsp:nvSpPr>
      <dsp:spPr>
        <a:xfrm>
          <a:off x="1565661" y="2677822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Long</a:t>
          </a:r>
          <a:endParaRPr lang="ru-RU" sz="1600" i="1" u="sng" kern="1200" dirty="0"/>
        </a:p>
      </dsp:txBody>
      <dsp:txXfrm>
        <a:off x="1565661" y="2677822"/>
        <a:ext cx="1117458" cy="558729"/>
      </dsp:txXfrm>
    </dsp:sp>
    <dsp:sp modelId="{6D915A75-DEC6-4BEE-8796-0E8AD195C602}">
      <dsp:nvSpPr>
        <dsp:cNvPr id="0" name=""/>
        <dsp:cNvSpPr/>
      </dsp:nvSpPr>
      <dsp:spPr>
        <a:xfrm rot="4467012">
          <a:off x="508480" y="2785972"/>
          <a:ext cx="1667376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67376" y="1057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4467012">
        <a:off x="1300484" y="2754868"/>
        <a:ext cx="83368" cy="83368"/>
      </dsp:txXfrm>
    </dsp:sp>
    <dsp:sp modelId="{ACFFAE49-E10B-42E9-B157-AA0AAF914AA0}">
      <dsp:nvSpPr>
        <dsp:cNvPr id="0" name=""/>
        <dsp:cNvSpPr/>
      </dsp:nvSpPr>
      <dsp:spPr>
        <a:xfrm>
          <a:off x="1565661" y="3320361"/>
          <a:ext cx="1117458" cy="558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u="sng" kern="1200" dirty="0" smtClean="0"/>
            <a:t>Short</a:t>
          </a:r>
          <a:endParaRPr lang="ru-RU" sz="1600" i="1" u="sng" kern="1200" dirty="0"/>
        </a:p>
      </dsp:txBody>
      <dsp:txXfrm>
        <a:off x="1565661" y="3320361"/>
        <a:ext cx="1117458" cy="558729"/>
      </dsp:txXfrm>
    </dsp:sp>
    <dsp:sp modelId="{DD20B397-2111-4059-A9A6-CEEE98AF7E03}">
      <dsp:nvSpPr>
        <dsp:cNvPr id="0" name=""/>
        <dsp:cNvSpPr/>
      </dsp:nvSpPr>
      <dsp:spPr>
        <a:xfrm rot="17122771">
          <a:off x="2062231" y="2774415"/>
          <a:ext cx="1689979" cy="21159"/>
        </a:xfrm>
        <a:custGeom>
          <a:avLst/>
          <a:gdLst/>
          <a:ahLst/>
          <a:cxnLst/>
          <a:rect l="0" t="0" r="0" b="0"/>
          <a:pathLst>
            <a:path>
              <a:moveTo>
                <a:pt x="0" y="10579"/>
              </a:moveTo>
              <a:lnTo>
                <a:pt x="1689979" y="1057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 rot="17122771">
        <a:off x="2864971" y="2742745"/>
        <a:ext cx="84498" cy="84498"/>
      </dsp:txXfrm>
    </dsp:sp>
    <dsp:sp modelId="{BC9A54C6-6318-464E-A6F4-AA2498011A5B}">
      <dsp:nvSpPr>
        <dsp:cNvPr id="0" name=""/>
        <dsp:cNvSpPr/>
      </dsp:nvSpPr>
      <dsp:spPr>
        <a:xfrm>
          <a:off x="3131322" y="924686"/>
          <a:ext cx="1655023" cy="209115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effectLst/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Number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longValue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floatValue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doubleValue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byteValue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shortValue</a:t>
          </a:r>
          <a:r>
            <a:rPr lang="en-US" sz="1200" kern="1200" dirty="0" smtClean="0"/>
            <a:t>()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 dirty="0"/>
        </a:p>
      </dsp:txBody>
      <dsp:txXfrm>
        <a:off x="3131322" y="924686"/>
        <a:ext cx="1655023" cy="2091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74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674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6012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542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6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72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435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58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1851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647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50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140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70FF8A-0FD3-40C2-9EED-DE0A3EC3B99F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BF6575-7B9A-4EBC-87B2-3124988D5A9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38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7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Ключевые и зарезервированные языка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Кроме ключевых слов, в </a:t>
            </a:r>
            <a:r>
              <a:rPr lang="en-US" sz="1800" dirty="0"/>
              <a:t>Java</a:t>
            </a:r>
            <a:r>
              <a:rPr lang="ru-RU" sz="1800" dirty="0"/>
              <a:t> существуют три литерала: </a:t>
            </a:r>
            <a:r>
              <a:rPr lang="en-US" sz="1800" b="1" dirty="0"/>
              <a:t>null</a:t>
            </a:r>
            <a:r>
              <a:rPr lang="ru-RU" sz="1800" dirty="0"/>
              <a:t>, </a:t>
            </a:r>
            <a:r>
              <a:rPr lang="en-US" sz="1800" b="1" dirty="0"/>
              <a:t>true</a:t>
            </a:r>
            <a:r>
              <a:rPr lang="ru-RU" sz="1800" dirty="0"/>
              <a:t>, </a:t>
            </a:r>
            <a:r>
              <a:rPr lang="en-US" sz="1800" b="1" dirty="0"/>
              <a:t>false</a:t>
            </a:r>
            <a:r>
              <a:rPr lang="ru-RU" sz="1800" dirty="0"/>
              <a:t>, не относящиеся к ключевым и зарезервированным словам. Зарезервированные слова: </a:t>
            </a:r>
            <a:r>
              <a:rPr lang="en-US" sz="1800" b="1" dirty="0"/>
              <a:t>const</a:t>
            </a:r>
            <a:r>
              <a:rPr lang="ru-RU" sz="1800" dirty="0"/>
              <a:t>, </a:t>
            </a:r>
            <a:r>
              <a:rPr lang="en-US" sz="1800" b="1" dirty="0" err="1"/>
              <a:t>goto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0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Литералы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9245478"/>
              </p:ext>
            </p:extLst>
          </p:nvPr>
        </p:nvGraphicFramePr>
        <p:xfrm>
          <a:off x="2952728" y="1801896"/>
          <a:ext cx="5257822" cy="4253940"/>
        </p:xfrm>
        <a:graphic>
          <a:graphicData uri="http://schemas.openxmlformats.org/presentationml/2006/ole">
            <p:oleObj spid="_x0000_s1029" name="Visio" r:id="rId3" imgW="6221730" imgH="495173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92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Преобразования типов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tabLst>
                <a:tab pos="0" algn="l"/>
              </a:tabLst>
            </a:pPr>
            <a:r>
              <a:rPr lang="en-US" sz="1800" dirty="0"/>
              <a:t>Java</a:t>
            </a:r>
            <a:r>
              <a:rPr lang="ru-RU" sz="1800" dirty="0"/>
              <a:t> запрещает смешивать в выражениях величины разных типов, однако при числовых операциях такое часто бывает необходимо. Различают повышающее (разрешенное, неявное) преобразование и понижающее приведение типа.</a:t>
            </a:r>
          </a:p>
          <a:p>
            <a:pPr marL="0" indent="0" algn="just">
              <a:buNone/>
              <a:tabLst>
                <a:tab pos="0" algn="l"/>
              </a:tabLst>
            </a:pPr>
            <a:endParaRPr lang="ru-RU" sz="1800" dirty="0"/>
          </a:p>
          <a:p>
            <a:pPr marL="0" indent="0" algn="just">
              <a:buNone/>
              <a:tabLst>
                <a:tab pos="0" algn="l"/>
              </a:tabLst>
            </a:pPr>
            <a:r>
              <a:rPr lang="ru-RU" sz="1800" dirty="0"/>
              <a:t>Повышающее преобразование осуществляется автоматически по следующему правилу. Серыми стрелками обозначены преобразования, при которых может произойти потеря точности.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810000" y="3786198"/>
          <a:ext cx="4286264" cy="2143132"/>
        </p:xfrm>
        <a:graphic>
          <a:graphicData uri="http://schemas.openxmlformats.org/presentationml/2006/ole">
            <p:oleObj spid="_x0000_s2053" name="Visio" r:id="rId3" imgW="4695190" imgH="234569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430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Расширяющее и сужающее преобразование типов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>
                <a:solidFill>
                  <a:srgbClr val="000000"/>
                </a:solidFill>
                <a:cs typeface="Times New Roman" pitchFamily="18" charset="0"/>
              </a:rPr>
              <a:t>Расширяющее преобразование.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Результирующий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тип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имеет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больший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диапазон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значений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чем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исходный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тип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:</a:t>
            </a:r>
            <a:endParaRPr lang="ru-RU" sz="18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/>
            <a:endParaRPr lang="ru-RU" sz="18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/>
            <a:endParaRPr lang="ru-RU" sz="18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/>
            <a:endParaRPr lang="ru-RU" sz="18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/>
            <a:endParaRPr lang="ru-RU" sz="18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8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solidFill>
                  <a:srgbClr val="000000"/>
                </a:solidFill>
                <a:cs typeface="Times New Roman" pitchFamily="18" charset="0"/>
              </a:rPr>
              <a:t>Сужающее преобразование. .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Результирующий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тип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имеет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cs typeface="Times New Roman" pitchFamily="18" charset="0"/>
              </a:rPr>
              <a:t>меньший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диапазон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значений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чем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исходный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cs typeface="Times New Roman" pitchFamily="18" charset="0"/>
              </a:rPr>
              <a:t>тип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3600" y="2610919"/>
            <a:ext cx="7143800" cy="12464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 = 200;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y = (</a:t>
            </a:r>
            <a:r>
              <a:rPr lang="en-US" sz="15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)x; 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z = x;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ru-RU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ru-RU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= (</a:t>
            </a:r>
            <a:r>
              <a:rPr lang="en-US" sz="15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ru-RU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)200; </a:t>
            </a:r>
            <a:r>
              <a:rPr lang="ru-RU" sz="15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//необязательно, т.к. компилятор делает это автоматически</a:t>
            </a:r>
            <a:endParaRPr lang="ru-RU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33600" y="5377846"/>
            <a:ext cx="71438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5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value2 = 1000L;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value3 = (</a:t>
            </a:r>
            <a:r>
              <a:rPr lang="en-US" sz="15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)value2; </a:t>
            </a:r>
            <a:r>
              <a:rPr lang="en-US" sz="15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5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</a:t>
            </a:r>
            <a:r>
              <a:rPr lang="en-US" sz="15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</a:t>
            </a:r>
            <a:r>
              <a:rPr lang="ru-RU" sz="15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Иногда это единственный способ сделать код компилируемым</a:t>
            </a:r>
            <a:endParaRPr lang="ru-RU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4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Потеря точности при преобразовании типов. </a:t>
            </a:r>
            <a:r>
              <a:rPr lang="en-US" dirty="0" smtClean="0"/>
              <a:t>Example </a:t>
            </a:r>
            <a:r>
              <a:rPr lang="ru-RU" dirty="0" smtClean="0"/>
              <a:t>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2791" y="1704598"/>
            <a:ext cx="72152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LoseAccuracy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ru-RU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 = 10;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u="sng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e1 = b;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a = 10000000000L;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(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)a;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"1 -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+x);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b5 = 50;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//byte b4 = b5*2;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u="sng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b4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)(b5*2);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b1=50, b2=20, b3=127;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x2 = b1*b2*b3;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"2 -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+x2);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d=12.34;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x3;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x3 = (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)d;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"3 -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+x3);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7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Потеря точности при преобразовании типов. </a:t>
            </a:r>
            <a:r>
              <a:rPr lang="en-US" dirty="0" smtClean="0"/>
              <a:t>Example </a:t>
            </a:r>
            <a:r>
              <a:rPr lang="ru-RU" dirty="0" smtClean="0"/>
              <a:t>8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795326" y="5215122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362200" y="2045080"/>
            <a:ext cx="73152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x4 = 123456789;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 = x4;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d1 = x4;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"4 -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+f);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"5 -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+d1);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f2 = 1.234567890f;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d2 = f2;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"6 -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+d2);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u="sng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l2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123456789L;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f3 = f2;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"7 - 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+f3);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00276" y="5215122"/>
            <a:ext cx="264320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1 - 1410065408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2 - 127000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3 - 12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4 - 1.23456792E8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5 - 1.23456789E8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6 - 1.2345678806304932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7 - 1.2345679</a:t>
            </a:r>
          </a:p>
        </p:txBody>
      </p:sp>
    </p:spTree>
    <p:extLst>
      <p:ext uri="{BB962C8B-B14F-4D97-AF65-F5344CB8AC3E}">
        <p14:creationId xmlns:p14="http://schemas.microsoft.com/office/powerpoint/2010/main" xmlns="" val="14482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Кроме базовых типов данных широко используются соответствующие классы (</a:t>
            </a:r>
            <a:r>
              <a:rPr lang="en-US" sz="1800" dirty="0"/>
              <a:t>wrapper</a:t>
            </a:r>
            <a:r>
              <a:rPr lang="ru-RU" sz="1800" dirty="0"/>
              <a:t> классы</a:t>
            </a:r>
            <a:r>
              <a:rPr lang="en-US" sz="1800" dirty="0"/>
              <a:t>)</a:t>
            </a:r>
            <a:r>
              <a:rPr lang="ru-RU" sz="1800" dirty="0"/>
              <a:t>: </a:t>
            </a:r>
            <a:r>
              <a:rPr lang="ru-RU" sz="1800" b="1" dirty="0" err="1"/>
              <a:t>Boolean</a:t>
            </a:r>
            <a:r>
              <a:rPr lang="ru-RU" sz="1800" b="1" dirty="0"/>
              <a:t>, </a:t>
            </a:r>
            <a:r>
              <a:rPr lang="ru-RU" sz="1800" b="1" dirty="0" err="1"/>
              <a:t>Character</a:t>
            </a:r>
            <a:r>
              <a:rPr lang="ru-RU" sz="1800" b="1" dirty="0"/>
              <a:t>, </a:t>
            </a:r>
            <a:r>
              <a:rPr lang="ru-RU" sz="1800" b="1" dirty="0" err="1"/>
              <a:t>Integer</a:t>
            </a:r>
            <a:r>
              <a:rPr lang="ru-RU" sz="1800" b="1" dirty="0"/>
              <a:t>, </a:t>
            </a:r>
            <a:r>
              <a:rPr lang="en-US" sz="1800" b="1" dirty="0"/>
              <a:t>Byte</a:t>
            </a:r>
            <a:r>
              <a:rPr lang="ru-RU" sz="1800" b="1" dirty="0"/>
              <a:t>, </a:t>
            </a:r>
            <a:r>
              <a:rPr lang="en-US" sz="1800" b="1" dirty="0"/>
              <a:t>Short</a:t>
            </a:r>
            <a:r>
              <a:rPr lang="ru-RU" sz="1800" b="1" dirty="0"/>
              <a:t>, </a:t>
            </a:r>
            <a:r>
              <a:rPr lang="ru-RU" sz="1800" b="1" dirty="0" err="1"/>
              <a:t>Long</a:t>
            </a:r>
            <a:r>
              <a:rPr lang="ru-RU" sz="1800" b="1" dirty="0"/>
              <a:t>, </a:t>
            </a:r>
            <a:r>
              <a:rPr lang="ru-RU" sz="1800" b="1" dirty="0" err="1"/>
              <a:t>Float</a:t>
            </a:r>
            <a:r>
              <a:rPr lang="ru-RU" sz="1800" b="1" dirty="0"/>
              <a:t>, </a:t>
            </a:r>
            <a:r>
              <a:rPr lang="ru-RU" sz="1800" b="1" dirty="0" err="1"/>
              <a:t>Double</a:t>
            </a:r>
            <a:r>
              <a:rPr lang="ru-RU" sz="1800" b="1" dirty="0"/>
              <a:t>.</a:t>
            </a:r>
            <a:r>
              <a:rPr lang="ru-RU" sz="1800" dirty="0"/>
              <a:t> Объекты этих классов могут хранить те же значения, что и соответствующие им базовые типы.</a:t>
            </a:r>
          </a:p>
          <a:p>
            <a:pPr marL="0" indent="0" algn="just"/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Объекты</a:t>
            </a:r>
            <a:r>
              <a:rPr lang="ru-RU" sz="1800" b="1" dirty="0"/>
              <a:t> </a:t>
            </a:r>
            <a:r>
              <a:rPr lang="ru-RU" sz="1800" dirty="0"/>
              <a:t>этих классов представляют ссылки на участки динамической памяти, в которой хранятся их значения  и являются классами оболочками для значений базовых типов. Указанные классы</a:t>
            </a:r>
            <a:r>
              <a:rPr lang="en-US" sz="1800" dirty="0"/>
              <a:t> </a:t>
            </a:r>
            <a:r>
              <a:rPr lang="ru-RU" sz="1800" dirty="0"/>
              <a:t>являются наследниками абстрактного класса </a:t>
            </a:r>
            <a:r>
              <a:rPr lang="ru-RU" sz="1800" b="1" dirty="0" err="1"/>
              <a:t>Number</a:t>
            </a:r>
            <a:r>
              <a:rPr lang="ru-RU" sz="1800" b="1" dirty="0"/>
              <a:t> </a:t>
            </a:r>
            <a:r>
              <a:rPr lang="ru-RU" sz="1800" dirty="0"/>
              <a:t>и реализуют интерфейс</a:t>
            </a:r>
            <a:r>
              <a:rPr lang="ru-RU" sz="1800" b="1" dirty="0"/>
              <a:t> </a:t>
            </a:r>
            <a:r>
              <a:rPr lang="en-US" sz="1800" b="1" dirty="0"/>
              <a:t>Comparable</a:t>
            </a:r>
            <a:r>
              <a:rPr lang="ru-RU" sz="1800" dirty="0"/>
              <a:t>, представляющий собой интерфейс для работы со всеми скалярными типами.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Объекты этих классов являются константными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8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58323871"/>
              </p:ext>
            </p:extLst>
          </p:nvPr>
        </p:nvGraphicFramePr>
        <p:xfrm>
          <a:off x="3733307" y="1677991"/>
          <a:ext cx="4786346" cy="4752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531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9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319187" y="464933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524000" y="6267451"/>
            <a:ext cx="2438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00309" y="1724489"/>
            <a:ext cx="737237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IntegerPack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Integer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Integer(10);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 main - before call function -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changeInteger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 main - after call function -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changeInteger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(Integer x)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changeInteger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 before change - x=“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+x);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x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Integer(20);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changeInteger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 after change - x="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x);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00309" y="5073188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main - before call function 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changeInteger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before change - x=10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changeInteger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after change - x=20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main - after call function 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xmlns="" val="28640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ea typeface="Times New Roman" pitchFamily="18" charset="0"/>
              </a:rPr>
              <a:t>Если требуется создать метод, изменяющий свои числовые параметры, необходимо воспользоваться классами вспомогательных типов из пакета </a:t>
            </a:r>
            <a:r>
              <a:rPr lang="en-US" sz="1800" dirty="0">
                <a:ea typeface="Times New Roman" pitchFamily="18" charset="0"/>
              </a:rPr>
              <a:t>org</a:t>
            </a:r>
            <a:r>
              <a:rPr lang="ru-RU" sz="1800" dirty="0">
                <a:ea typeface="Times New Roman" pitchFamily="18" charset="0"/>
              </a:rPr>
              <a:t>.</a:t>
            </a:r>
            <a:r>
              <a:rPr lang="en-US" sz="1800" dirty="0" err="1">
                <a:ea typeface="Times New Roman" pitchFamily="18" charset="0"/>
              </a:rPr>
              <a:t>omg</a:t>
            </a:r>
            <a:r>
              <a:rPr lang="ru-RU" sz="1800" dirty="0">
                <a:ea typeface="Times New Roman" pitchFamily="18" charset="0"/>
              </a:rPr>
              <a:t>.</a:t>
            </a:r>
            <a:r>
              <a:rPr lang="en-US" sz="1800" dirty="0">
                <a:ea typeface="Times New Roman" pitchFamily="18" charset="0"/>
              </a:rPr>
              <a:t>CORBA</a:t>
            </a:r>
          </a:p>
          <a:p>
            <a:pPr marL="0" indent="449263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ea typeface="Times New Roman" pitchFamily="18" charset="0"/>
              </a:rPr>
              <a:t>IntHolder</a:t>
            </a:r>
            <a:r>
              <a:rPr lang="en-US" sz="1800" dirty="0">
                <a:ea typeface="Times New Roman" pitchFamily="18" charset="0"/>
              </a:rPr>
              <a:t>, </a:t>
            </a:r>
            <a:r>
              <a:rPr lang="en-US" sz="1800" b="1" dirty="0" err="1">
                <a:ea typeface="Times New Roman" pitchFamily="18" charset="0"/>
              </a:rPr>
              <a:t>BooleanHolder</a:t>
            </a:r>
            <a:r>
              <a:rPr lang="en-US" sz="1800" dirty="0">
                <a:ea typeface="Times New Roman" pitchFamily="18" charset="0"/>
              </a:rPr>
              <a:t> </a:t>
            </a:r>
            <a:r>
              <a:rPr lang="ru-RU" sz="1800" dirty="0">
                <a:ea typeface="Times New Roman" pitchFamily="18" charset="0"/>
              </a:rPr>
              <a:t>и</a:t>
            </a:r>
            <a:r>
              <a:rPr lang="en-US" sz="1800" dirty="0">
                <a:ea typeface="Times New Roman" pitchFamily="18" charset="0"/>
              </a:rPr>
              <a:t> </a:t>
            </a:r>
            <a:r>
              <a:rPr lang="ru-RU" sz="1800" dirty="0" err="1">
                <a:ea typeface="Times New Roman" pitchFamily="18" charset="0"/>
              </a:rPr>
              <a:t>др</a:t>
            </a:r>
            <a:r>
              <a:rPr lang="en-US" sz="1800" dirty="0">
                <a:ea typeface="Times New Roman" pitchFamily="18" charset="0"/>
              </a:rPr>
              <a:t>.</a:t>
            </a:r>
            <a:r>
              <a:rPr lang="ru-RU" sz="1800" dirty="0"/>
              <a:t> 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5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Примитивные и ссылочные типы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Clr>
                <a:srgbClr val="E76F00"/>
              </a:buClr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800" dirty="0" err="1"/>
              <a:t>Язык</a:t>
            </a:r>
            <a:r>
              <a:rPr lang="en-US" sz="1800" dirty="0"/>
              <a:t> Java </a:t>
            </a:r>
            <a:r>
              <a:rPr lang="en-US" sz="1800" dirty="0" err="1"/>
              <a:t>является</a:t>
            </a:r>
            <a:r>
              <a:rPr lang="en-US" sz="1800" dirty="0"/>
              <a:t> </a:t>
            </a:r>
            <a:r>
              <a:rPr lang="en-US" sz="1800" dirty="0" err="1"/>
              <a:t>объектно-ориентированным</a:t>
            </a:r>
            <a:r>
              <a:rPr lang="en-US" sz="1800" dirty="0"/>
              <a:t>, </a:t>
            </a:r>
            <a:r>
              <a:rPr lang="en-US" sz="1800" dirty="0" err="1"/>
              <a:t>но</a:t>
            </a:r>
            <a:r>
              <a:rPr lang="en-US" sz="1800" dirty="0"/>
              <a:t> </a:t>
            </a:r>
            <a:r>
              <a:rPr lang="en-US" sz="1800" dirty="0" err="1"/>
              <a:t>существуют</a:t>
            </a:r>
            <a:r>
              <a:rPr lang="en-US" sz="1800" dirty="0"/>
              <a:t> </a:t>
            </a:r>
            <a:r>
              <a:rPr lang="en-US" sz="1800" dirty="0" err="1"/>
              <a:t>типы</a:t>
            </a:r>
            <a:r>
              <a:rPr lang="en-US" sz="1800" dirty="0"/>
              <a:t> </a:t>
            </a:r>
            <a:r>
              <a:rPr lang="en-US" sz="1800" dirty="0" err="1"/>
              <a:t>данных</a:t>
            </a:r>
            <a:r>
              <a:rPr lang="en-US" sz="1800" dirty="0"/>
              <a:t> (</a:t>
            </a:r>
            <a:r>
              <a:rPr lang="en-US" sz="1800" dirty="0" err="1"/>
              <a:t>простые</a:t>
            </a:r>
            <a:r>
              <a:rPr lang="en-US" sz="1800" dirty="0"/>
              <a:t>/</a:t>
            </a:r>
            <a:r>
              <a:rPr lang="en-US" sz="1800" dirty="0" err="1"/>
              <a:t>примитивные</a:t>
            </a:r>
            <a:r>
              <a:rPr lang="en-US" sz="1800" dirty="0"/>
              <a:t>), </a:t>
            </a:r>
            <a:r>
              <a:rPr lang="en-US" sz="1800" dirty="0" err="1"/>
              <a:t>не</a:t>
            </a:r>
            <a:r>
              <a:rPr lang="en-US" sz="1800" dirty="0"/>
              <a:t> </a:t>
            </a:r>
            <a:r>
              <a:rPr lang="en-US" sz="1800" dirty="0" err="1"/>
              <a:t>являющиеся</a:t>
            </a:r>
            <a:r>
              <a:rPr lang="en-US" sz="1800" dirty="0"/>
              <a:t> </a:t>
            </a:r>
            <a:r>
              <a:rPr lang="en-US" sz="1800" dirty="0" err="1"/>
              <a:t>объектами</a:t>
            </a:r>
            <a:r>
              <a:rPr lang="en-US" sz="1800" dirty="0"/>
              <a:t>.</a:t>
            </a:r>
            <a:endParaRPr lang="ru-RU" sz="1800" dirty="0"/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/>
              <a:t>Фактор</a:t>
            </a:r>
            <a:r>
              <a:rPr lang="en-US" sz="1800" dirty="0"/>
              <a:t> </a:t>
            </a:r>
            <a:r>
              <a:rPr lang="en-US" sz="1800" dirty="0" err="1"/>
              <a:t>производительности</a:t>
            </a:r>
            <a:r>
              <a:rPr lang="ru-RU" sz="1800" i="1" dirty="0"/>
              <a:t> </a:t>
            </a:r>
          </a:p>
          <a:p>
            <a:pPr marL="338138" indent="-338138" algn="just">
              <a:spcBef>
                <a:spcPts val="400"/>
              </a:spcBef>
              <a:buClr>
                <a:srgbClr val="E76F00"/>
              </a:buClr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ru-RU" sz="1800" dirty="0"/>
          </a:p>
          <a:p>
            <a:pPr marL="338138" indent="-338138" algn="just">
              <a:spcBef>
                <a:spcPts val="400"/>
              </a:spcBef>
              <a:buClr>
                <a:srgbClr val="E76F00"/>
              </a:buClr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800" dirty="0" err="1"/>
              <a:t>Простые</a:t>
            </a:r>
            <a:r>
              <a:rPr lang="en-US" sz="1800" dirty="0"/>
              <a:t> </a:t>
            </a:r>
            <a:r>
              <a:rPr lang="en-US" sz="1800" dirty="0" err="1"/>
              <a:t>типы</a:t>
            </a:r>
            <a:r>
              <a:rPr lang="en-US" sz="1800" dirty="0"/>
              <a:t> </a:t>
            </a:r>
            <a:r>
              <a:rPr lang="en-US" sz="1800" dirty="0" err="1"/>
              <a:t>делятся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4 </a:t>
            </a:r>
            <a:r>
              <a:rPr lang="en-US" sz="1800" dirty="0" err="1"/>
              <a:t>группы</a:t>
            </a:r>
            <a:r>
              <a:rPr lang="en-US" sz="1800" dirty="0"/>
              <a:t>:</a:t>
            </a:r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/>
              <a:t>целые</a:t>
            </a:r>
            <a:r>
              <a:rPr lang="en-US" sz="1800" dirty="0"/>
              <a:t>: </a:t>
            </a:r>
            <a:r>
              <a:rPr lang="en-US" sz="1800" dirty="0" err="1"/>
              <a:t>int</a:t>
            </a:r>
            <a:r>
              <a:rPr lang="en-US" sz="1800" dirty="0"/>
              <a:t>, byte, short, long</a:t>
            </a:r>
            <a:r>
              <a:rPr lang="ru-RU" sz="1800" i="1" dirty="0"/>
              <a:t>, </a:t>
            </a:r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/>
              <a:t>числа</a:t>
            </a:r>
            <a:r>
              <a:rPr lang="en-US" sz="1800" dirty="0"/>
              <a:t> с </a:t>
            </a:r>
            <a:r>
              <a:rPr lang="en-US" sz="1800" dirty="0" err="1"/>
              <a:t>плавающей</a:t>
            </a:r>
            <a:r>
              <a:rPr lang="en-US" sz="1800" dirty="0"/>
              <a:t> </a:t>
            </a:r>
            <a:r>
              <a:rPr lang="en-US" sz="1800" dirty="0" err="1"/>
              <a:t>точкой</a:t>
            </a:r>
            <a:r>
              <a:rPr lang="en-US" sz="1800" dirty="0"/>
              <a:t>: float, double</a:t>
            </a:r>
            <a:endParaRPr lang="ru-RU" sz="1800" dirty="0"/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/>
              <a:t>символы</a:t>
            </a:r>
            <a:r>
              <a:rPr lang="en-US" sz="1800" dirty="0"/>
              <a:t>: char</a:t>
            </a:r>
            <a:endParaRPr lang="ru-RU" sz="1800" dirty="0"/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/>
              <a:t>логические</a:t>
            </a:r>
            <a:r>
              <a:rPr lang="en-US" sz="1800" dirty="0"/>
              <a:t>: </a:t>
            </a:r>
            <a:r>
              <a:rPr lang="en-US" sz="1800" dirty="0" err="1"/>
              <a:t>boolean</a:t>
            </a:r>
            <a:endParaRPr lang="en-US" sz="1800" dirty="0"/>
          </a:p>
          <a:p>
            <a:pPr marL="738188" lvl="1" indent="-280988" algn="just">
              <a:spcBef>
                <a:spcPts val="400"/>
              </a:spcBef>
              <a:buClr>
                <a:srgbClr val="E76F00"/>
              </a:buClr>
              <a:buSzPct val="90000"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1800" dirty="0"/>
          </a:p>
          <a:p>
            <a:pPr marL="338138" indent="-338138" algn="just">
              <a:spcBef>
                <a:spcPts val="400"/>
              </a:spcBef>
              <a:buClr>
                <a:srgbClr val="E76F00"/>
              </a:buClr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800" dirty="0" err="1"/>
              <a:t>Введение</a:t>
            </a:r>
            <a:r>
              <a:rPr lang="en-US" sz="1800" dirty="0"/>
              <a:t> в </a:t>
            </a:r>
            <a:r>
              <a:rPr lang="en-US" sz="1800" dirty="0" err="1"/>
              <a:t>синтаксис</a:t>
            </a:r>
            <a:r>
              <a:rPr lang="en-US" sz="1800" dirty="0"/>
              <a:t> </a:t>
            </a:r>
            <a:r>
              <a:rPr lang="en-US" sz="1800" dirty="0" err="1"/>
              <a:t>языка</a:t>
            </a:r>
            <a:r>
              <a:rPr lang="en-US" sz="1800" dirty="0"/>
              <a:t> </a:t>
            </a:r>
            <a:r>
              <a:rPr lang="en-US" sz="1800" dirty="0" err="1"/>
              <a:t>классов</a:t>
            </a:r>
            <a:r>
              <a:rPr lang="en-US" sz="1800" dirty="0"/>
              <a:t> </a:t>
            </a:r>
            <a:r>
              <a:rPr lang="en-US" sz="1800" dirty="0" err="1"/>
              <a:t>позволяет</a:t>
            </a:r>
            <a:r>
              <a:rPr lang="en-US" sz="1800" dirty="0"/>
              <a:t> </a:t>
            </a:r>
            <a:r>
              <a:rPr lang="en-US" sz="1800" dirty="0" err="1"/>
              <a:t>создавать</a:t>
            </a:r>
            <a:r>
              <a:rPr lang="en-US" sz="1800" dirty="0"/>
              <a:t> </a:t>
            </a:r>
            <a:r>
              <a:rPr lang="en-US" sz="1800" dirty="0" err="1"/>
              <a:t>свои</a:t>
            </a:r>
            <a:r>
              <a:rPr lang="en-US" sz="1800" dirty="0"/>
              <a:t> </a:t>
            </a:r>
            <a:r>
              <a:rPr lang="en-US" sz="1800" dirty="0" err="1"/>
              <a:t>типы</a:t>
            </a:r>
            <a:r>
              <a:rPr lang="en-US" sz="1800" dirty="0"/>
              <a:t>, </a:t>
            </a:r>
            <a:r>
              <a:rPr lang="en-US" sz="1800" dirty="0" err="1"/>
              <a:t>получившие</a:t>
            </a:r>
            <a:r>
              <a:rPr lang="en-US" sz="1800" dirty="0"/>
              <a:t> </a:t>
            </a:r>
            <a:r>
              <a:rPr lang="en-US" sz="1800" dirty="0" err="1"/>
              <a:t>название</a:t>
            </a:r>
            <a:r>
              <a:rPr lang="en-US" sz="1800" dirty="0"/>
              <a:t> </a:t>
            </a:r>
            <a:r>
              <a:rPr lang="en-US" sz="1800" dirty="0" err="1"/>
              <a:t>ссылочных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09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56678" y="1909525"/>
            <a:ext cx="7339604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org.omg.CORBA.IntHolder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HolderPack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IntHolder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IntHolder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(10);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 main - before call function -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				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changeIntHolder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 main - after call function -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changeIntHolder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IntHolder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changeIntHolder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 before change - x=“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				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++;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"In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changeIntHolder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- after change - x=“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				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0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452662" y="128586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4024298" y="1857365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main - before call function 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changeIntHolder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before change - x=10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changeIntHolder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after change - x=11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 main - after call function 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=11</a:t>
            </a:r>
          </a:p>
        </p:txBody>
      </p:sp>
    </p:spTree>
    <p:extLst>
      <p:ext uri="{BB962C8B-B14F-4D97-AF65-F5344CB8AC3E}">
        <p14:creationId xmlns:p14="http://schemas.microsoft.com/office/powerpoint/2010/main" xmlns="" val="23301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Класс </a:t>
            </a:r>
            <a:r>
              <a:rPr lang="en-US" sz="1800" dirty="0">
                <a:solidFill>
                  <a:srgbClr val="6B0D0D"/>
                </a:solidFill>
              </a:rPr>
              <a:t>Character</a:t>
            </a:r>
            <a:r>
              <a:rPr lang="en-US" sz="1800" dirty="0"/>
              <a:t> </a:t>
            </a:r>
            <a:r>
              <a:rPr lang="ru-RU" sz="1800" dirty="0"/>
              <a:t>не наследуется от </a:t>
            </a:r>
            <a:r>
              <a:rPr lang="ru-RU" sz="1800" dirty="0" err="1">
                <a:solidFill>
                  <a:srgbClr val="6B0D0D"/>
                </a:solidFill>
              </a:rPr>
              <a:t>Number</a:t>
            </a:r>
            <a:r>
              <a:rPr lang="ru-RU" sz="1800" dirty="0"/>
              <a:t>, так как ему нет необходимости поддерживать интерфейс классов, предназначенных для хранения результатов арифметических операций. Класс </a:t>
            </a:r>
            <a:r>
              <a:rPr lang="en-US" sz="1800" dirty="0">
                <a:solidFill>
                  <a:srgbClr val="6B0D0D"/>
                </a:solidFill>
              </a:rPr>
              <a:t>Character</a:t>
            </a:r>
            <a:r>
              <a:rPr lang="en-US" sz="1800" dirty="0"/>
              <a:t> </a:t>
            </a:r>
            <a:r>
              <a:rPr lang="ru-RU" sz="1800" dirty="0"/>
              <a:t>имеет целый ряд специфических методов для обработки символьной информации. У этого класса, в отличие от других классов оболочек, не существует конструктора с параметром типа </a:t>
            </a:r>
            <a:r>
              <a:rPr lang="en-US" sz="1800" dirty="0">
                <a:solidFill>
                  <a:srgbClr val="6B0D0D"/>
                </a:solidFill>
              </a:rPr>
              <a:t>String</a:t>
            </a:r>
            <a:r>
              <a:rPr lang="ru-RU" sz="1800" dirty="0"/>
              <a:t>.</a:t>
            </a:r>
          </a:p>
          <a:p>
            <a:pPr marL="0" indent="0" algn="just">
              <a:buNone/>
            </a:pPr>
            <a:endParaRPr lang="ru-RU" sz="1800" dirty="0"/>
          </a:p>
          <a:p>
            <a:pPr marL="723900" indent="-368300" algn="just"/>
            <a:r>
              <a:rPr lang="ru-RU" sz="1800" b="1" dirty="0" err="1"/>
              <a:t>digit</a:t>
            </a:r>
            <a:r>
              <a:rPr lang="ru-RU" sz="1800" b="1" dirty="0"/>
              <a:t>(</a:t>
            </a:r>
            <a:r>
              <a:rPr lang="ru-RU" sz="1800" b="1" dirty="0" err="1"/>
              <a:t>char</a:t>
            </a:r>
            <a:r>
              <a:rPr lang="ru-RU" sz="1800" b="1" dirty="0"/>
              <a:t> </a:t>
            </a:r>
            <a:r>
              <a:rPr lang="ru-RU" sz="1800" b="1" dirty="0" err="1"/>
              <a:t>ch</a:t>
            </a:r>
            <a:r>
              <a:rPr lang="ru-RU" sz="1800" b="1" dirty="0"/>
              <a:t>, </a:t>
            </a:r>
            <a:r>
              <a:rPr lang="ru-RU" sz="1800" b="1" dirty="0" err="1"/>
              <a:t>in</a:t>
            </a:r>
            <a:r>
              <a:rPr lang="ru-RU" sz="1800" b="1" dirty="0"/>
              <a:t> </a:t>
            </a:r>
            <a:r>
              <a:rPr lang="ru-RU" sz="1800" b="1" dirty="0" err="1"/>
              <a:t>radix</a:t>
            </a:r>
            <a:r>
              <a:rPr lang="ru-RU" sz="1800" b="1" dirty="0"/>
              <a:t>)</a:t>
            </a:r>
            <a:r>
              <a:rPr lang="ru-RU" sz="1800" dirty="0"/>
              <a:t> - переводит цифру </a:t>
            </a:r>
            <a:r>
              <a:rPr lang="ru-RU" sz="1800" dirty="0" err="1"/>
              <a:t>ch</a:t>
            </a:r>
            <a:r>
              <a:rPr lang="ru-RU" sz="1800" dirty="0"/>
              <a:t> системы счисления с основанием </a:t>
            </a:r>
            <a:r>
              <a:rPr lang="ru-RU" sz="1800" dirty="0" err="1"/>
              <a:t>radix</a:t>
            </a:r>
            <a:r>
              <a:rPr lang="ru-RU" sz="1800" dirty="0"/>
              <a:t> в ее числовое значение типа </a:t>
            </a:r>
            <a:r>
              <a:rPr lang="ru-RU" sz="1800" dirty="0" err="1"/>
              <a:t>int</a:t>
            </a:r>
            <a:r>
              <a:rPr lang="ru-RU" sz="1800" dirty="0"/>
              <a:t>. </a:t>
            </a:r>
          </a:p>
          <a:p>
            <a:pPr marL="723900" indent="-368300" algn="just"/>
            <a:r>
              <a:rPr lang="ru-RU" sz="1800" b="1" dirty="0" err="1"/>
              <a:t>forDigit</a:t>
            </a:r>
            <a:r>
              <a:rPr lang="ru-RU" sz="1800" b="1" dirty="0"/>
              <a:t>(</a:t>
            </a:r>
            <a:r>
              <a:rPr lang="ru-RU" sz="1800" b="1" dirty="0" err="1"/>
              <a:t>int</a:t>
            </a:r>
            <a:r>
              <a:rPr lang="ru-RU" sz="1800" b="1" dirty="0"/>
              <a:t> </a:t>
            </a:r>
            <a:r>
              <a:rPr lang="ru-RU" sz="1800" b="1" dirty="0" err="1"/>
              <a:t>digit</a:t>
            </a:r>
            <a:r>
              <a:rPr lang="ru-RU" sz="1800" b="1" dirty="0"/>
              <a:t>, </a:t>
            </a:r>
            <a:r>
              <a:rPr lang="ru-RU" sz="1800" b="1" dirty="0" err="1"/>
              <a:t>int</a:t>
            </a:r>
            <a:r>
              <a:rPr lang="ru-RU" sz="1800" b="1" dirty="0"/>
              <a:t> </a:t>
            </a:r>
            <a:r>
              <a:rPr lang="ru-RU" sz="1800" b="1" dirty="0" err="1"/>
              <a:t>radix</a:t>
            </a:r>
            <a:r>
              <a:rPr lang="ru-RU" sz="1800" b="1" dirty="0"/>
              <a:t>)</a:t>
            </a:r>
            <a:r>
              <a:rPr lang="ru-RU" sz="1800" dirty="0"/>
              <a:t>  - производит обратное преобразование целого числа </a:t>
            </a:r>
            <a:r>
              <a:rPr lang="ru-RU" sz="1800" dirty="0" err="1"/>
              <a:t>digit</a:t>
            </a:r>
            <a:r>
              <a:rPr lang="ru-RU" sz="1800" dirty="0"/>
              <a:t> в соответствующую цифру (тип </a:t>
            </a:r>
            <a:r>
              <a:rPr lang="ru-RU" sz="1800" dirty="0" err="1"/>
              <a:t>char</a:t>
            </a:r>
            <a:r>
              <a:rPr lang="ru-RU" sz="1800" dirty="0"/>
              <a:t>) в системе счисления с основанием </a:t>
            </a:r>
            <a:r>
              <a:rPr lang="ru-RU" sz="1800" dirty="0" err="1"/>
              <a:t>radix</a:t>
            </a:r>
            <a:r>
              <a:rPr lang="ru-RU" sz="1800" dirty="0"/>
              <a:t>. </a:t>
            </a:r>
          </a:p>
          <a:p>
            <a:pPr marL="0" indent="0"/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4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3900" indent="-368300" algn="just"/>
            <a:r>
              <a:rPr lang="ru-RU" sz="1800" dirty="0"/>
              <a:t>Основание системы счисления должно находиться в диапазоне от </a:t>
            </a:r>
            <a:r>
              <a:rPr lang="ru-RU" sz="1800" b="1" dirty="0" err="1"/>
              <a:t>Character.MIN_RADIX</a:t>
            </a:r>
            <a:r>
              <a:rPr lang="ru-RU" sz="1800" dirty="0"/>
              <a:t> до </a:t>
            </a:r>
            <a:r>
              <a:rPr lang="ru-RU" sz="1800" b="1" dirty="0" err="1"/>
              <a:t>Character.MAX_RADIX</a:t>
            </a:r>
            <a:r>
              <a:rPr lang="ru-RU" sz="1800" dirty="0"/>
              <a:t>. </a:t>
            </a:r>
          </a:p>
          <a:p>
            <a:pPr marL="723900" indent="-368300" algn="just"/>
            <a:r>
              <a:rPr lang="ru-RU" sz="1800" dirty="0"/>
              <a:t>Метод </a:t>
            </a:r>
            <a:r>
              <a:rPr lang="ru-RU" sz="1800" dirty="0" err="1"/>
              <a:t>to</a:t>
            </a:r>
            <a:r>
              <a:rPr lang="en-US" sz="1800" dirty="0"/>
              <a:t>S</a:t>
            </a:r>
            <a:r>
              <a:rPr lang="ru-RU" sz="1800" dirty="0" err="1"/>
              <a:t>tring</a:t>
            </a:r>
            <a:r>
              <a:rPr lang="ru-RU" sz="1800" dirty="0"/>
              <a:t>() переводит символ, содержащийся в классе, в строку с тем же символом. </a:t>
            </a:r>
          </a:p>
          <a:p>
            <a:pPr marL="723900" indent="-368300" algn="just"/>
            <a:r>
              <a:rPr lang="ru-RU" sz="1800" dirty="0"/>
              <a:t>Статические методы </a:t>
            </a:r>
            <a:r>
              <a:rPr lang="ru-RU" sz="1800" b="1" dirty="0" err="1"/>
              <a:t>toLowerCase</a:t>
            </a:r>
            <a:r>
              <a:rPr lang="ru-RU" sz="1800" b="1" dirty="0"/>
              <a:t>(), </a:t>
            </a:r>
            <a:r>
              <a:rPr lang="ru-RU" sz="1800" b="1" dirty="0" err="1"/>
              <a:t>touppercase</a:t>
            </a:r>
            <a:r>
              <a:rPr lang="ru-RU" sz="1800" b="1" dirty="0"/>
              <a:t>(), </a:t>
            </a:r>
            <a:r>
              <a:rPr lang="ru-RU" sz="1800" b="1" dirty="0" err="1"/>
              <a:t>toTitieCase</a:t>
            </a:r>
            <a:r>
              <a:rPr lang="ru-RU" sz="1800" b="1" dirty="0"/>
              <a:t>()</a:t>
            </a:r>
            <a:r>
              <a:rPr lang="ru-RU" sz="1800" dirty="0"/>
              <a:t> возвращают символ, содержащийся в классе, в указанном регистре. Последний из этих методов предназначен для правильного перевода в верхний регистр четырех кодов </a:t>
            </a:r>
            <a:r>
              <a:rPr lang="ru-RU" sz="1800" dirty="0" err="1"/>
              <a:t>Unicode</a:t>
            </a:r>
            <a:r>
              <a:rPr lang="ru-RU" sz="1800" dirty="0"/>
              <a:t>, не выражающихся одним символом. </a:t>
            </a:r>
          </a:p>
          <a:p>
            <a:pPr marL="723900" indent="-368300" algn="just"/>
            <a:r>
              <a:rPr lang="ru-RU" sz="1800" dirty="0"/>
              <a:t>Множество статических логических методов проверяют различные характеристики символа, переданного в качестве аргумента метода</a:t>
            </a:r>
            <a:r>
              <a:rPr lang="en-US" sz="1800" dirty="0"/>
              <a:t>.</a:t>
            </a:r>
            <a:endParaRPr lang="ru-RU" sz="1800" dirty="0"/>
          </a:p>
          <a:p>
            <a:pPr marL="0" indent="0"/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94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00262" y="1900000"/>
            <a:ext cx="728667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CharacterTest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){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har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'9'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 c1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Character(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cl.charValue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=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c1.charValue());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"number of 'A' =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digit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16));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"digit for 12 =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forDigit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(12, 16));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c1.toString() 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isDefined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isDefined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isDigit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isDigit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isIdentifierIgnorable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isIdentifierIgnorable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isJavaIdentifierPart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isJavaIdentifierPart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9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362200" y="3994813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1855125"/>
            <a:ext cx="72866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isJavaIdentifierStart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isJavaIdentifierStart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isLetter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 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isLetter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isLetterOrDigit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isLetterOrDigit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98131" y="3788772"/>
            <a:ext cx="364333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9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cl.charValue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= 9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number of 'A' = 10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digit for 12 = c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9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isDefined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? true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? true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isIdentifierIgnorable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? false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isJavaIdentifierPart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? true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isJavaIdentifierStart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? false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isLetter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? false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isLetterOrDigit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? true</a:t>
            </a:r>
          </a:p>
        </p:txBody>
      </p:sp>
    </p:spTree>
    <p:extLst>
      <p:ext uri="{BB962C8B-B14F-4D97-AF65-F5344CB8AC3E}">
        <p14:creationId xmlns:p14="http://schemas.microsoft.com/office/powerpoint/2010/main" xmlns="" val="27430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smtClean="0"/>
              <a:t>Big-</a:t>
            </a:r>
            <a:r>
              <a:rPr lang="ru-RU" dirty="0" smtClean="0"/>
              <a:t>классы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err="1"/>
              <a:t>Java</a:t>
            </a:r>
            <a:r>
              <a:rPr lang="ru-RU" sz="1800" dirty="0"/>
              <a:t> включает два класса для работы с высокоточной арифметикой: </a:t>
            </a:r>
            <a:r>
              <a:rPr lang="ru-RU" sz="1800" dirty="0" err="1">
                <a:solidFill>
                  <a:srgbClr val="6B0D0D"/>
                </a:solidFill>
              </a:rPr>
              <a:t>BigInteger</a:t>
            </a:r>
            <a:r>
              <a:rPr lang="ru-RU" sz="1800" dirty="0"/>
              <a:t> и </a:t>
            </a:r>
            <a:r>
              <a:rPr lang="ru-RU" sz="1800" dirty="0" err="1">
                <a:solidFill>
                  <a:srgbClr val="6B0D0D"/>
                </a:solidFill>
              </a:rPr>
              <a:t>BigDecimal</a:t>
            </a:r>
            <a:r>
              <a:rPr lang="ru-RU" sz="1800" dirty="0"/>
              <a:t>, которые поддерживают целые числа и числа с фиксированной точкой произвольной точности.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1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smtClean="0"/>
              <a:t>Big-</a:t>
            </a:r>
            <a:r>
              <a:rPr lang="ru-RU" dirty="0" smtClean="0"/>
              <a:t>классы. </a:t>
            </a:r>
            <a:r>
              <a:rPr lang="en-US" dirty="0" smtClean="0"/>
              <a:t>Example </a:t>
            </a:r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507089" y="580848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3142" y="1947924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java.math.BigDecimal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java.math.BigInteger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BigNumbers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BigInteger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numI1, numI2,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BigDecimal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numD1, numD2,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bigNumD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numI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BigInteger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(100000000);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преобразование числа в большое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</a:t>
            </a:r>
            <a:r>
              <a:rPr lang="en-US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число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numI2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BigInteger.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(200000);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BigInteger.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 10000000;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++)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bigNumI.add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(numI1.multiply(numI2).multiply(numI2));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74803" y="5808480"/>
            <a:ext cx="4051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bigNumI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40000000000000000000000001</a:t>
            </a:r>
          </a:p>
        </p:txBody>
      </p:sp>
    </p:spTree>
    <p:extLst>
      <p:ext uri="{BB962C8B-B14F-4D97-AF65-F5344CB8AC3E}">
        <p14:creationId xmlns:p14="http://schemas.microsoft.com/office/powerpoint/2010/main" xmlns="" val="7154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В версии 5.0 введен процесс автоматической инкапсуляции данных базовых типов в соответствующие объекты оболочки и обратно (</a:t>
            </a:r>
            <a:r>
              <a:rPr lang="ru-RU" sz="1800" dirty="0" err="1"/>
              <a:t>автоупаковка</a:t>
            </a:r>
            <a:r>
              <a:rPr lang="ru-RU" sz="1800" dirty="0"/>
              <a:t>). При этом нет необходимости в создании соответствующего объекта с использованием оператора </a:t>
            </a:r>
            <a:r>
              <a:rPr lang="en-US" sz="1800" dirty="0"/>
              <a:t>new</a:t>
            </a:r>
            <a:r>
              <a:rPr lang="ru-RU" sz="1800" dirty="0"/>
              <a:t>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 err="1"/>
              <a:t>Автораспаковка</a:t>
            </a:r>
            <a:r>
              <a:rPr lang="ru-RU" sz="1800" dirty="0"/>
              <a:t> – процесс извлечения из объекта-оболочки значения базового типа. Вызовы таких методов, как </a:t>
            </a:r>
            <a:r>
              <a:rPr lang="en-US" sz="1800" b="1" dirty="0" err="1"/>
              <a:t>intValue</a:t>
            </a:r>
            <a:r>
              <a:rPr lang="ru-RU" sz="1800" b="1" dirty="0"/>
              <a:t>()</a:t>
            </a:r>
            <a:r>
              <a:rPr lang="ru-RU" sz="1800" dirty="0"/>
              <a:t>, </a:t>
            </a:r>
            <a:r>
              <a:rPr lang="en-US" sz="1800" b="1" dirty="0" err="1"/>
              <a:t>doubleValue</a:t>
            </a:r>
            <a:r>
              <a:rPr lang="ru-RU" sz="1800" b="1" dirty="0"/>
              <a:t>() </a:t>
            </a:r>
            <a:r>
              <a:rPr lang="ru-RU" sz="1800" dirty="0"/>
              <a:t>становятся излишними.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24232" y="2786058"/>
            <a:ext cx="51577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Integer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71;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30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Допускается участие объектов в арифметических операциях, однако не следует этим злоупотреблять, поскольку упаковка/распаковка является ресурсоемким процессом.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24100" y="2536591"/>
            <a:ext cx="71438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NeewProperties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Integer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71;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объекта+упаковка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++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распаковка+операция+упаковка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k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j + k;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7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Примитивные типы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75972443"/>
              </p:ext>
            </p:extLst>
          </p:nvPr>
        </p:nvGraphicFramePr>
        <p:xfrm>
          <a:off x="1995462" y="1866885"/>
          <a:ext cx="7315200" cy="398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Примитив</a:t>
                      </a: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ный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тип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Размер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бит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Мин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Макс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Класс-оболочка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Unicode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U2^16-1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2^15-1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2^31-1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2^63-1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1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>
                <a:solidFill>
                  <a:srgbClr val="002060"/>
                </a:solidFill>
              </a:rPr>
              <a:t>Несмотря на то, что значения базовых типов могут быть присвоены объектам классов-оболочек, сравнение объектов между собой происходит по ссылкам.</a:t>
            </a:r>
            <a:endParaRPr lang="en-US" sz="18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ru-RU" sz="18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ru-RU" sz="1800" dirty="0">
                <a:solidFill>
                  <a:srgbClr val="002060"/>
                </a:solidFill>
              </a:rPr>
              <a:t>Метод </a:t>
            </a:r>
            <a:r>
              <a:rPr lang="ru-RU" sz="1800" b="1" dirty="0" err="1"/>
              <a:t>equals</a:t>
            </a:r>
            <a:r>
              <a:rPr lang="ru-RU" sz="1800" b="1" dirty="0"/>
              <a:t>()</a:t>
            </a:r>
            <a:r>
              <a:rPr lang="ru-RU" sz="1800" dirty="0">
                <a:solidFill>
                  <a:srgbClr val="002060"/>
                </a:solidFill>
              </a:rPr>
              <a:t> сравнивает не значения объектных ссылок, а значения объектов, на которые установлены эти ссылки. Поэтому вызов </a:t>
            </a:r>
            <a:r>
              <a:rPr lang="en-US" sz="1800" b="1" dirty="0" err="1"/>
              <a:t>oa</a:t>
            </a:r>
            <a:r>
              <a:rPr lang="ru-RU" sz="1800" b="1" dirty="0"/>
              <a:t>.</a:t>
            </a:r>
            <a:r>
              <a:rPr lang="en-US" sz="1800" b="1" dirty="0"/>
              <a:t>equals</a:t>
            </a:r>
            <a:r>
              <a:rPr lang="ru-RU" sz="1800" b="1" dirty="0"/>
              <a:t>(</a:t>
            </a:r>
            <a:r>
              <a:rPr lang="en-US" sz="1800" b="1" dirty="0"/>
              <a:t>ob</a:t>
            </a:r>
            <a:r>
              <a:rPr lang="ru-RU" sz="1800" b="1" dirty="0"/>
              <a:t>)</a:t>
            </a:r>
            <a:r>
              <a:rPr lang="ru-RU" sz="1800" dirty="0">
                <a:solidFill>
                  <a:srgbClr val="6B0D0D"/>
                </a:solidFill>
              </a:rPr>
              <a:t> </a:t>
            </a:r>
            <a:r>
              <a:rPr lang="ru-RU" sz="1800" dirty="0">
                <a:solidFill>
                  <a:srgbClr val="002060"/>
                </a:solidFill>
              </a:rPr>
              <a:t>возвращает значение </a:t>
            </a:r>
            <a:r>
              <a:rPr lang="en-US" sz="1800" b="1" dirty="0"/>
              <a:t>true</a:t>
            </a:r>
            <a:r>
              <a:rPr lang="ru-RU" sz="1800" dirty="0">
                <a:solidFill>
                  <a:srgbClr val="002060"/>
                </a:solidFill>
              </a:rPr>
              <a:t>.</a:t>
            </a:r>
            <a:endParaRPr lang="en-US" sz="18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ru-RU" sz="18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ru-RU" sz="1800" dirty="0">
                <a:solidFill>
                  <a:srgbClr val="002060"/>
                </a:solidFill>
              </a:rPr>
              <a:t>Значение базового типа может быть передано в метод </a:t>
            </a:r>
            <a:r>
              <a:rPr lang="ru-RU" sz="1800" b="1" dirty="0" err="1"/>
              <a:t>equals</a:t>
            </a:r>
            <a:r>
              <a:rPr lang="ru-RU" sz="1800" b="1" dirty="0"/>
              <a:t>()</a:t>
            </a:r>
            <a:r>
              <a:rPr lang="ru-RU" sz="1800" dirty="0">
                <a:solidFill>
                  <a:srgbClr val="002060"/>
                </a:solidFill>
              </a:rPr>
              <a:t>. Однако ссылка на базовый тип не может вызывать методы.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5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распаковка. </a:t>
            </a:r>
            <a:r>
              <a:rPr lang="en-US" dirty="0" smtClean="0"/>
              <a:t>Example </a:t>
            </a:r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403180" y="5055403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524000" y="6267451"/>
            <a:ext cx="2438400" cy="365125"/>
          </a:xfrm>
        </p:spPr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55299" y="1842110"/>
            <a:ext cx="664845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ComparePack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128;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заменить на 127 !!!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Integer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ru-RU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</a:t>
            </a:r>
            <a:r>
              <a:rPr lang="ru-RU" sz="1400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объекта+упаковка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Integer ob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true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"ob==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(ob ==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true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==ob 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== ob));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false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"equals -&gt;"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oa.equals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ob.equals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oa.equals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(ob));</a:t>
            </a:r>
            <a:r>
              <a:rPr lang="en-US" sz="14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true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55299" y="5070959"/>
            <a:ext cx="207170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oa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==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true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ob==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true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oa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==ob false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equals -&gt;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truetruetrue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1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800" dirty="0"/>
              <a:t>При инициализации объекта класса-оболочки значением базового типа преобразование типов необходимо указывать явно.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Возможно создавать объекты и массивы, сохраняющие различные базовые типы без взаимных преобразований, с помощью ссылки на класс </a:t>
            </a:r>
            <a:r>
              <a:rPr lang="en-US" sz="1800" dirty="0"/>
              <a:t>Number</a:t>
            </a:r>
            <a:r>
              <a:rPr lang="ru-RU" sz="1800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>
              <a:latin typeface="Tahoma" pitchFamily="34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ahoma" pitchFamily="34" charset="0"/>
              </a:rPr>
              <a:t>При </a:t>
            </a:r>
            <a:r>
              <a:rPr lang="ru-RU" sz="1800" dirty="0" err="1">
                <a:latin typeface="Tahoma" pitchFamily="34" charset="0"/>
              </a:rPr>
              <a:t>автоупаковке</a:t>
            </a:r>
            <a:r>
              <a:rPr lang="ru-RU" sz="1800" dirty="0">
                <a:latin typeface="Tahoma" pitchFamily="34" charset="0"/>
              </a:rPr>
              <a:t> значения базового типа возможны ситуации с появлением некорректных значений и непроверяемых ошибок.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0050" y="3454273"/>
            <a:ext cx="401103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 n1 = 1;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 n2 = 7.1;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 array[] = {71, 7.1, 7L};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2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 </a:t>
            </a:r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Для организации математических вычислений в </a:t>
            </a:r>
            <a:r>
              <a:rPr lang="en-US" sz="1800" dirty="0"/>
              <a:t>Java</a:t>
            </a:r>
            <a:r>
              <a:rPr lang="ru-RU" sz="1800" dirty="0"/>
              <a:t> существует класс </a:t>
            </a:r>
            <a:r>
              <a:rPr lang="en-US" sz="1800" dirty="0"/>
              <a:t>Math.</a:t>
            </a:r>
            <a:endParaRPr lang="ru-RU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291" y="2135717"/>
            <a:ext cx="6169163" cy="398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566" y="2135717"/>
            <a:ext cx="6169163" cy="398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538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Статический импорт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Ключевое слово </a:t>
            </a:r>
            <a:r>
              <a:rPr lang="en-US" sz="1800" dirty="0"/>
              <a:t>import</a:t>
            </a:r>
            <a:r>
              <a:rPr lang="ru-RU" sz="1800" dirty="0"/>
              <a:t> с последующим ключевым словом </a:t>
            </a:r>
            <a:r>
              <a:rPr lang="en-US" sz="1800" dirty="0"/>
              <a:t>static</a:t>
            </a:r>
            <a:r>
              <a:rPr lang="ru-RU" sz="1800" dirty="0"/>
              <a:t> используется для импорта статических полей и методов классов, в результате чего отпадает необходимость в использовании имен классов перед ними.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0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Статический импорт. </a:t>
            </a:r>
            <a:r>
              <a:rPr lang="en-US" dirty="0" smtClean="0"/>
              <a:t>Example </a:t>
            </a:r>
            <a:r>
              <a:rPr lang="ru-RU" dirty="0" smtClean="0"/>
              <a:t>13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452662" y="5500702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80126" y="741922"/>
            <a:ext cx="6567513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java.lang.Math.</a:t>
            </a:r>
            <a:r>
              <a:rPr lang="en-US" sz="14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java.lang.Math.</a:t>
            </a:r>
            <a:r>
              <a:rPr lang="en-US" sz="14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pow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StaticImport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20;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40;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x, y;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x =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2);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y = 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/ 2;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x +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y="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y);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obj.staticImport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81488" y="5500703"/>
            <a:ext cx="351410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x=400.0    y=3.1622776601683795</a:t>
            </a:r>
          </a:p>
        </p:txBody>
      </p:sp>
    </p:spTree>
    <p:extLst>
      <p:ext uri="{BB962C8B-B14F-4D97-AF65-F5344CB8AC3E}">
        <p14:creationId xmlns:p14="http://schemas.microsoft.com/office/powerpoint/2010/main" xmlns="" val="27289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/>
              <a:t>Арифметические операторы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2588208"/>
              </p:ext>
            </p:extLst>
          </p:nvPr>
        </p:nvGraphicFramePr>
        <p:xfrm>
          <a:off x="2661737" y="2241827"/>
          <a:ext cx="6929486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4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12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Сложение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Деление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+=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Сложение 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/=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Деление 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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Бинарное вычитание и унарное изменение знака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Деление по модулю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Вычитание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(с присваиванием)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%=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Деление по модулю 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Умножение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Инкремент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*=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Умножение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--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Декремент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10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/>
              <a:t>Битовые операторы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524000" y="6267451"/>
            <a:ext cx="2438400" cy="365125"/>
          </a:xfrm>
        </p:spPr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7635349"/>
              </p:ext>
            </p:extLst>
          </p:nvPr>
        </p:nvGraphicFramePr>
        <p:xfrm>
          <a:off x="2661737" y="2386909"/>
          <a:ext cx="6929485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4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34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00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610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Или 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&gt;&gt;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Сдвиг вправо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|=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Или 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&gt;&gt;=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Сдвиг вправо (с присваиванием)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&gt;&gt;&gt;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Сдвиг вправо с появлением нулей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&amp;=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 (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&gt;&gt;&gt;=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Сдвиг вправо с появлением нулей и присваиванием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^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Исключающее или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&lt;&lt;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Сдвиг влево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^=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Исключающее или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&lt;&lt;=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Сдвиг влево с присваиванием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~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Унарное отрицание 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958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b="1" dirty="0"/>
              <a:t>Операторы отношения</a:t>
            </a:r>
          </a:p>
          <a:p>
            <a:endParaRPr lang="en-US" dirty="0" smtClean="0"/>
          </a:p>
          <a:p>
            <a:pPr marL="0" indent="0" algn="just">
              <a:buNone/>
            </a:pPr>
            <a:r>
              <a:rPr lang="ru-RU" sz="1800" dirty="0"/>
              <a:t>Применяются для сравнения символов, целых и вещественных чисел, а также для сравнения ссылок при работе с объектами.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b="1" dirty="0"/>
              <a:t>Логические операторы</a:t>
            </a:r>
          </a:p>
          <a:p>
            <a:pPr marL="0" indent="0"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2177923"/>
              </p:ext>
            </p:extLst>
          </p:nvPr>
        </p:nvGraphicFramePr>
        <p:xfrm>
          <a:off x="2804613" y="3244557"/>
          <a:ext cx="6643733" cy="7315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3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3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2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&lt; 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Меньше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Больше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Меньше либо равно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Больше либо равно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Равно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Не равно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/>
        </p:nvGraphicFramePr>
        <p:xfrm>
          <a:off x="2952728" y="4786322"/>
          <a:ext cx="6572296" cy="487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95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4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03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|| 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Или 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Унарное отрицание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76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К операторам относится также оператор определения принадлежности типу </a:t>
            </a:r>
            <a:r>
              <a:rPr lang="en-US" sz="1800" b="1" dirty="0" err="1"/>
              <a:t>i</a:t>
            </a:r>
            <a:r>
              <a:rPr lang="ru-RU" sz="1800" b="1" dirty="0" err="1"/>
              <a:t>nstanceof</a:t>
            </a:r>
            <a:r>
              <a:rPr lang="ru-RU" sz="1800" b="1" dirty="0"/>
              <a:t>, </a:t>
            </a:r>
            <a:r>
              <a:rPr lang="ru-RU" sz="1800" dirty="0"/>
              <a:t>оператор </a:t>
            </a:r>
            <a:r>
              <a:rPr lang="ru-RU" sz="1800" b="1" dirty="0"/>
              <a:t>[ ] </a:t>
            </a:r>
            <a:r>
              <a:rPr lang="ru-RU" sz="1800" dirty="0"/>
              <a:t>и тернарный оператор </a:t>
            </a:r>
            <a:r>
              <a:rPr lang="ru-RU" sz="1800" b="1" dirty="0"/>
              <a:t>?:</a:t>
            </a:r>
            <a:r>
              <a:rPr lang="ru-RU" sz="1800" dirty="0"/>
              <a:t> (</a:t>
            </a:r>
            <a:r>
              <a:rPr lang="ru-RU" sz="1800" dirty="0" err="1"/>
              <a:t>if-then-else</a:t>
            </a:r>
            <a:r>
              <a:rPr lang="ru-RU" sz="1800" dirty="0"/>
              <a:t>).</a:t>
            </a:r>
          </a:p>
          <a:p>
            <a:pPr marL="0" indent="0" algn="just">
              <a:buNone/>
            </a:pPr>
            <a:r>
              <a:rPr lang="ru-RU" sz="1800" dirty="0"/>
              <a:t>	</a:t>
            </a: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Логические операции выполняются над значениями типа </a:t>
            </a:r>
            <a:r>
              <a:rPr lang="ru-RU" sz="1800" b="1" dirty="0" err="1"/>
              <a:t>boolean</a:t>
            </a:r>
            <a:r>
              <a:rPr lang="ru-RU" sz="1800" dirty="0"/>
              <a:t> (</a:t>
            </a:r>
            <a:r>
              <a:rPr lang="ru-RU" sz="1800" b="1" dirty="0" err="1"/>
              <a:t>true</a:t>
            </a:r>
            <a:r>
              <a:rPr lang="ru-RU" sz="1800" dirty="0"/>
              <a:t> или </a:t>
            </a:r>
            <a:r>
              <a:rPr lang="ru-RU" sz="1800" b="1" dirty="0" err="1"/>
              <a:t>false</a:t>
            </a:r>
            <a:r>
              <a:rPr lang="ru-RU" sz="1800" dirty="0"/>
              <a:t>).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Оператор </a:t>
            </a:r>
            <a:r>
              <a:rPr lang="ru-RU" sz="1800" b="1" dirty="0" err="1"/>
              <a:t>instanceof</a:t>
            </a:r>
            <a:r>
              <a:rPr lang="ru-RU" sz="1800" dirty="0"/>
              <a:t> возвращает значение </a:t>
            </a:r>
            <a:r>
              <a:rPr lang="en-US" sz="1800" b="1" dirty="0"/>
              <a:t>true</a:t>
            </a:r>
            <a:r>
              <a:rPr lang="ru-RU" sz="1800" dirty="0"/>
              <a:t>, если объект является экземпляром данного класса.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59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610" y="205323"/>
            <a:ext cx="10466070" cy="14507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Размер типа данных. Значения по умолчанию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 algn="just">
              <a:spcBef>
                <a:spcPts val="400"/>
              </a:spcBef>
              <a:defRPr/>
            </a:pPr>
            <a:r>
              <a:rPr lang="en-US" sz="1800" dirty="0" err="1"/>
              <a:t>Размер</a:t>
            </a:r>
            <a:r>
              <a:rPr lang="en-US" sz="1800" dirty="0"/>
              <a:t> </a:t>
            </a:r>
            <a:r>
              <a:rPr lang="en-US" sz="1800" dirty="0" err="1"/>
              <a:t>одинаков</a:t>
            </a:r>
            <a:r>
              <a:rPr lang="en-US" sz="1800" dirty="0"/>
              <a:t> </a:t>
            </a:r>
            <a:r>
              <a:rPr lang="en-US" sz="1800" dirty="0" err="1"/>
              <a:t>для</a:t>
            </a:r>
            <a:r>
              <a:rPr lang="en-US" sz="1800" dirty="0"/>
              <a:t> </a:t>
            </a:r>
            <a:r>
              <a:rPr lang="en-US" sz="1800" dirty="0" err="1"/>
              <a:t>всех</a:t>
            </a:r>
            <a:r>
              <a:rPr lang="en-US" sz="1800" dirty="0"/>
              <a:t> </a:t>
            </a:r>
            <a:r>
              <a:rPr lang="en-US" sz="1800" dirty="0" err="1"/>
              <a:t>платформ</a:t>
            </a:r>
            <a:r>
              <a:rPr lang="en-US" sz="1800" dirty="0"/>
              <a:t>; </a:t>
            </a:r>
            <a:r>
              <a:rPr lang="en-US" sz="1800" dirty="0" err="1"/>
              <a:t>за</a:t>
            </a:r>
            <a:r>
              <a:rPr lang="en-US" sz="1800" dirty="0"/>
              <a:t> </a:t>
            </a:r>
            <a:r>
              <a:rPr lang="en-US" sz="1800" dirty="0" err="1"/>
              <a:t>счет</a:t>
            </a:r>
            <a:r>
              <a:rPr lang="en-US" sz="1800" dirty="0"/>
              <a:t> </a:t>
            </a:r>
            <a:r>
              <a:rPr lang="en-US" sz="1800" dirty="0" err="1"/>
              <a:t>этого</a:t>
            </a:r>
            <a:r>
              <a:rPr lang="en-US" sz="1800" dirty="0"/>
              <a:t> </a:t>
            </a:r>
            <a:r>
              <a:rPr lang="en-US" sz="1800" dirty="0" err="1"/>
              <a:t>становится</a:t>
            </a:r>
            <a:r>
              <a:rPr lang="en-US" sz="1800" dirty="0"/>
              <a:t> </a:t>
            </a:r>
            <a:r>
              <a:rPr lang="en-US" sz="1800" dirty="0" err="1"/>
              <a:t>возможной</a:t>
            </a:r>
            <a:r>
              <a:rPr lang="en-US" sz="1800" dirty="0"/>
              <a:t> </a:t>
            </a:r>
            <a:r>
              <a:rPr lang="en-US" sz="1800" dirty="0" err="1"/>
              <a:t>переносимость</a:t>
            </a:r>
            <a:r>
              <a:rPr lang="en-US" sz="1800" dirty="0"/>
              <a:t> </a:t>
            </a:r>
            <a:r>
              <a:rPr lang="en-US" sz="1800" dirty="0" err="1"/>
              <a:t>кода</a:t>
            </a:r>
            <a:endParaRPr lang="ru-RU" sz="1800" dirty="0"/>
          </a:p>
          <a:p>
            <a:pPr marL="266700" indent="-266700" algn="just">
              <a:spcBef>
                <a:spcPts val="400"/>
              </a:spcBef>
              <a:defRPr/>
            </a:pPr>
            <a:endParaRPr lang="ru-RU" sz="1800" dirty="0"/>
          </a:p>
          <a:p>
            <a:pPr marL="266700" indent="-266700" algn="just">
              <a:spcBef>
                <a:spcPts val="400"/>
              </a:spcBef>
              <a:defRPr/>
            </a:pPr>
            <a:r>
              <a:rPr lang="en-US" sz="1800" dirty="0" err="1"/>
              <a:t>Размер</a:t>
            </a:r>
            <a:r>
              <a:rPr lang="en-US" sz="1800" dirty="0"/>
              <a:t>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неопределен</a:t>
            </a:r>
            <a:r>
              <a:rPr lang="en-US" sz="1800" dirty="0"/>
              <a:t>. </a:t>
            </a:r>
            <a:r>
              <a:rPr lang="en-US" sz="1800" dirty="0" err="1"/>
              <a:t>Указано</a:t>
            </a:r>
            <a:r>
              <a:rPr lang="en-US" sz="1800" dirty="0"/>
              <a:t>, </a:t>
            </a:r>
            <a:r>
              <a:rPr lang="en-US" sz="1800" dirty="0" err="1"/>
              <a:t>что</a:t>
            </a:r>
            <a:r>
              <a:rPr lang="en-US" sz="1800" dirty="0"/>
              <a:t> </a:t>
            </a:r>
            <a:r>
              <a:rPr lang="en-US" sz="1800" dirty="0" err="1"/>
              <a:t>он</a:t>
            </a:r>
            <a:r>
              <a:rPr lang="en-US" sz="1800" dirty="0"/>
              <a:t> </a:t>
            </a:r>
            <a:r>
              <a:rPr lang="en-US" sz="1800" dirty="0" err="1"/>
              <a:t>может</a:t>
            </a:r>
            <a:r>
              <a:rPr lang="en-US" sz="1800" dirty="0"/>
              <a:t> </a:t>
            </a:r>
            <a:r>
              <a:rPr lang="en-US" sz="1800" dirty="0" err="1"/>
              <a:t>принимать</a:t>
            </a:r>
            <a:r>
              <a:rPr lang="en-US" sz="1800" dirty="0"/>
              <a:t> </a:t>
            </a:r>
            <a:r>
              <a:rPr lang="en-US" sz="1800" dirty="0" err="1"/>
              <a:t>значения</a:t>
            </a:r>
            <a:r>
              <a:rPr lang="en-US" sz="1800" dirty="0"/>
              <a:t> true </a:t>
            </a:r>
            <a:r>
              <a:rPr lang="en-US" sz="1800" dirty="0" err="1"/>
              <a:t>или</a:t>
            </a:r>
            <a:r>
              <a:rPr lang="en-US" sz="1800" dirty="0"/>
              <a:t> false</a:t>
            </a:r>
            <a:endParaRPr lang="ru-RU" sz="1800" dirty="0"/>
          </a:p>
          <a:p>
            <a:pPr marL="266700" indent="-266700" algn="just">
              <a:spcBef>
                <a:spcPts val="400"/>
              </a:spcBef>
              <a:defRPr/>
            </a:pP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5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Операции над целыми числами: +, </a:t>
            </a:r>
            <a:r>
              <a:rPr lang="ru-RU" sz="1800" dirty="0">
                <a:sym typeface="Symbol" pitchFamily="18" charset="2"/>
              </a:rPr>
              <a:t></a:t>
            </a:r>
            <a:r>
              <a:rPr lang="ru-RU" sz="1800" dirty="0"/>
              <a:t>, *, %, /, ++,-- и битовые операции &amp;, |, ^, ~  аналогичны операциям большинства языков программирования.</a:t>
            </a:r>
            <a:endParaRPr lang="en-US" sz="1800" dirty="0"/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Деление на ноль целочисленного типа вызывает исключительную ситуацию, переполнение не контролируется.</a:t>
            </a:r>
          </a:p>
          <a:p>
            <a:pPr algn="just">
              <a:buNone/>
            </a:pPr>
            <a:endParaRPr lang="ru-RU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24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Операции над числами с плавающей точкой практически те же, что и в других языках, но по стандарту IEEE 754 введены понятие бесконечности +</a:t>
            </a:r>
            <a:r>
              <a:rPr lang="en-US" sz="1800" dirty="0"/>
              <a:t>I</a:t>
            </a:r>
            <a:r>
              <a:rPr lang="ru-RU" sz="1800" dirty="0" err="1"/>
              <a:t>nf</a:t>
            </a:r>
            <a:r>
              <a:rPr lang="en-US" sz="1800" dirty="0" err="1"/>
              <a:t>inity</a:t>
            </a:r>
            <a:r>
              <a:rPr lang="ru-RU" sz="1800" dirty="0"/>
              <a:t> и –</a:t>
            </a:r>
            <a:r>
              <a:rPr lang="en-US" sz="1800" dirty="0"/>
              <a:t>I</a:t>
            </a:r>
            <a:r>
              <a:rPr lang="ru-RU" sz="1800" dirty="0" err="1"/>
              <a:t>nf</a:t>
            </a:r>
            <a:r>
              <a:rPr lang="en-US" sz="1800" dirty="0" err="1"/>
              <a:t>inity</a:t>
            </a:r>
            <a:r>
              <a:rPr lang="ru-RU" sz="1800" dirty="0"/>
              <a:t> и значение </a:t>
            </a:r>
            <a:r>
              <a:rPr lang="ru-RU" sz="1800" dirty="0" err="1"/>
              <a:t>NaN</a:t>
            </a:r>
            <a:r>
              <a:rPr lang="ru-RU" sz="1800" dirty="0"/>
              <a:t> (</a:t>
            </a:r>
            <a:r>
              <a:rPr lang="ru-RU" sz="1800" dirty="0" err="1"/>
              <a:t>Not</a:t>
            </a:r>
            <a:r>
              <a:rPr lang="ru-RU" sz="1800" dirty="0"/>
              <a:t> </a:t>
            </a:r>
            <a:r>
              <a:rPr lang="ru-RU" sz="1800" dirty="0" err="1"/>
              <a:t>a</a:t>
            </a:r>
            <a:r>
              <a:rPr lang="ru-RU" sz="1800" dirty="0"/>
              <a:t> </a:t>
            </a:r>
            <a:r>
              <a:rPr lang="ru-RU" sz="1800" dirty="0" err="1"/>
              <a:t>Number</a:t>
            </a:r>
            <a:r>
              <a:rPr lang="ru-RU" sz="1800" dirty="0"/>
              <a:t>). Результат деления положительного числа на 0 равен положительной бесконечности, отрицательного – отрицательной бесконечности. Вычисление квадратного корня из отрицательного числа или деление 0/0 – не число. Проверить, что какой-то результат равен не числу можно с помощью методов </a:t>
            </a:r>
            <a:r>
              <a:rPr lang="en-US" sz="1800" dirty="0"/>
              <a:t>Double</a:t>
            </a:r>
            <a:r>
              <a:rPr lang="ru-RU" sz="1800" dirty="0"/>
              <a:t>.</a:t>
            </a:r>
            <a:r>
              <a:rPr lang="en-US" sz="1800" dirty="0" err="1"/>
              <a:t>isNan</a:t>
            </a:r>
            <a:r>
              <a:rPr lang="ru-RU" sz="1800" dirty="0"/>
              <a:t>(&lt;</a:t>
            </a:r>
            <a:r>
              <a:rPr lang="en-US" sz="1800" dirty="0" err="1"/>
              <a:t>arg</a:t>
            </a:r>
            <a:r>
              <a:rPr lang="ru-RU" sz="1800" dirty="0"/>
              <a:t>&gt;) или </a:t>
            </a:r>
            <a:r>
              <a:rPr lang="en-US" sz="1800" dirty="0"/>
              <a:t>Float</a:t>
            </a:r>
            <a:r>
              <a:rPr lang="ru-RU" sz="1800" dirty="0"/>
              <a:t>.</a:t>
            </a:r>
            <a:r>
              <a:rPr lang="en-US" sz="1800" dirty="0" err="1"/>
              <a:t>isNaN</a:t>
            </a:r>
            <a:r>
              <a:rPr lang="ru-RU" sz="1800" dirty="0"/>
              <a:t>(&lt;</a:t>
            </a:r>
            <a:r>
              <a:rPr lang="en-US" sz="1800" dirty="0" err="1"/>
              <a:t>arg</a:t>
            </a:r>
            <a:r>
              <a:rPr lang="ru-RU" sz="1800" dirty="0"/>
              <a:t>&gt;), возвращающих значение типа </a:t>
            </a:r>
            <a:r>
              <a:rPr lang="en-US" sz="1800" dirty="0" err="1"/>
              <a:t>boolean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2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Приоритет операций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6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68083310"/>
              </p:ext>
            </p:extLst>
          </p:nvPr>
        </p:nvGraphicFramePr>
        <p:xfrm>
          <a:off x="2493818" y="1737360"/>
          <a:ext cx="6916135" cy="4998720"/>
        </p:xfrm>
        <a:graphic>
          <a:graphicData uri="http://schemas.openxmlformats.org/drawingml/2006/table">
            <a:tbl>
              <a:tblPr/>
              <a:tblGrid>
                <a:gridCol w="409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300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62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4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Операция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Порядок выполнения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 ]  .   () (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вызов метода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!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 ++ -- +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(унарный)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-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(унарный)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() (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приведение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new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Справа налево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*  / 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 -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&lt;&lt; &gt;&gt; &gt;&gt;&gt;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 &lt;= &gt; &gt;=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instanceof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== !=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&amp;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^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|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&amp;&amp;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||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?: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 += -= *= /= %= |= ^= &lt;&lt;= &gt;&gt;= &gt;&gt;&gt;=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Справа налево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15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Вычисления с плавающей точкой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800" dirty="0"/>
              <a:t>Все вычисления, которые проводятся над числами с плавающей точкой следуют стандарту </a:t>
            </a:r>
            <a:r>
              <a:rPr lang="en-US" sz="1800" dirty="0"/>
              <a:t>IEEE</a:t>
            </a:r>
            <a:r>
              <a:rPr lang="ru-RU" sz="1800" dirty="0"/>
              <a:t> 754. В </a:t>
            </a:r>
            <a:r>
              <a:rPr lang="en-US" sz="1800" dirty="0"/>
              <a:t>Java</a:t>
            </a:r>
            <a:r>
              <a:rPr lang="ru-RU" sz="1800" dirty="0"/>
              <a:t> есть три специальных числа с плавающей точкой</a:t>
            </a:r>
          </a:p>
          <a:p>
            <a:pPr>
              <a:buNone/>
            </a:pPr>
            <a:endParaRPr lang="ru-RU" sz="1800" dirty="0"/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ea typeface="Times New Roman" pitchFamily="18" charset="0"/>
              </a:rPr>
              <a:t>Положительная бесконечность</a:t>
            </a:r>
            <a:endParaRPr lang="ru-RU" sz="1800" dirty="0"/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ea typeface="Times New Roman" pitchFamily="18" charset="0"/>
              </a:rPr>
              <a:t>Отрицательная бесконечность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ea typeface="Times New Roman" pitchFamily="18" charset="0"/>
              </a:rPr>
              <a:t>Не число</a:t>
            </a:r>
            <a:r>
              <a:rPr lang="ru-RU" sz="1800" dirty="0"/>
              <a:t> 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В языке </a:t>
            </a:r>
            <a:r>
              <a:rPr lang="en-US" sz="1800" dirty="0"/>
              <a:t>Java</a:t>
            </a:r>
            <a:r>
              <a:rPr lang="ru-RU" sz="1800" dirty="0"/>
              <a:t> существуют константы </a:t>
            </a:r>
          </a:p>
          <a:p>
            <a:pPr marL="2336800" indent="-368300"/>
            <a:r>
              <a:rPr lang="en-US" sz="1800" b="1" dirty="0" err="1"/>
              <a:t>Double.POSITIVE_INFINITY</a:t>
            </a:r>
            <a:r>
              <a:rPr lang="en-US" sz="1800" b="1" u="sng" dirty="0"/>
              <a:t>;</a:t>
            </a:r>
          </a:p>
          <a:p>
            <a:pPr marL="2336800" indent="-368300"/>
            <a:r>
              <a:rPr lang="en-US" sz="1800" b="1" dirty="0" err="1"/>
              <a:t>Float.POSITIVE_INFINITY</a:t>
            </a:r>
            <a:r>
              <a:rPr lang="en-US" sz="1800" b="1" dirty="0"/>
              <a:t>;</a:t>
            </a:r>
          </a:p>
          <a:p>
            <a:pPr marL="2336800" indent="-368300"/>
            <a:r>
              <a:rPr lang="en-US" sz="1800" b="1" dirty="0" err="1"/>
              <a:t>Double.NEGATIVE_INFINITY</a:t>
            </a:r>
            <a:r>
              <a:rPr lang="en-US" sz="1800" b="1" u="sng" dirty="0"/>
              <a:t>; </a:t>
            </a:r>
          </a:p>
          <a:p>
            <a:pPr marL="2336800" indent="-368300"/>
            <a:r>
              <a:rPr lang="en-US" sz="1800" b="1" dirty="0" err="1"/>
              <a:t>Float.NEGATIVE_INFINITY</a:t>
            </a:r>
            <a:r>
              <a:rPr lang="en-US" sz="1800" b="1" dirty="0"/>
              <a:t>;</a:t>
            </a:r>
          </a:p>
          <a:p>
            <a:pPr marL="2336800" indent="-368300"/>
            <a:r>
              <a:rPr lang="en-US" sz="1800" b="1" dirty="0" err="1"/>
              <a:t>Double.NaN</a:t>
            </a:r>
            <a:r>
              <a:rPr lang="en-US" sz="1800" b="1" u="sng" dirty="0"/>
              <a:t>; </a:t>
            </a:r>
          </a:p>
          <a:p>
            <a:pPr marL="2336800" indent="-368300"/>
            <a:r>
              <a:rPr lang="en-US" sz="1800" b="1" dirty="0" err="1"/>
              <a:t>Float.NaN</a:t>
            </a:r>
            <a:r>
              <a:rPr lang="en-US" sz="1800" b="1" dirty="0"/>
              <a:t>;</a:t>
            </a:r>
            <a:endParaRPr lang="ru-RU" sz="1800" b="1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8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Вычисления с плавающей точкой.</a:t>
            </a:r>
            <a:r>
              <a:rPr lang="en-US" dirty="0" smtClean="0"/>
              <a:t> Example </a:t>
            </a:r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299271" y="519193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81260" y="1848822"/>
            <a:ext cx="7286676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DoubleCalc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7.0;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j, z, k;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j 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0;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z = -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 0;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k 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lang="en-US" sz="12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(-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(j ==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POSITIVE_INFINITY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"Мы получили положительную бесконечность."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(z ==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NEGATIVE_INFINITY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"Мы получили отрицательную бесконечность."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isNaN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"Мы получили не число."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"j="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j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z="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z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k="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k);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81260" y="5191938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Мы получили положительную бесконечность.</a:t>
            </a: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Мы получили отрицательную бесконечность.</a:t>
            </a: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Мы получили не число.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j=Infinity z=-Infinity k=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NaN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66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ru-RU" sz="1800" b="1" dirty="0"/>
              <a:t>Оператор </a:t>
            </a:r>
            <a:r>
              <a:rPr lang="en-US" sz="1800" b="1" dirty="0"/>
              <a:t>if</a:t>
            </a:r>
            <a:r>
              <a:rPr lang="ru-RU" sz="1800" dirty="0"/>
              <a:t>:</a:t>
            </a:r>
            <a:endParaRPr lang="en-US" sz="1800" dirty="0"/>
          </a:p>
          <a:p>
            <a:pPr lvl="0">
              <a:buNone/>
              <a:defRPr/>
            </a:pPr>
            <a:endParaRPr lang="ru-RU" sz="1800" dirty="0"/>
          </a:p>
          <a:p>
            <a:pPr marL="0" indent="0" algn="just">
              <a:buNone/>
              <a:defRPr/>
            </a:pPr>
            <a:r>
              <a:rPr lang="ru-RU" sz="1800" dirty="0"/>
              <a:t>Позволяет условное выполнение оператора или условный выбор двух операторов, выполняя один или другой, но не оба сразу.</a:t>
            </a:r>
          </a:p>
          <a:p>
            <a:pPr lvl="0">
              <a:buNone/>
              <a:defRPr/>
            </a:pPr>
            <a:endParaRPr lang="ru-RU" dirty="0" smtClean="0"/>
          </a:p>
          <a:p>
            <a:pPr lvl="0">
              <a:buNone/>
              <a:defRPr/>
            </a:pPr>
            <a:endParaRPr lang="ru-RU" dirty="0" smtClean="0"/>
          </a:p>
          <a:p>
            <a:pPr lvl="0">
              <a:buNone/>
              <a:defRPr/>
            </a:pPr>
            <a:endParaRPr lang="ru-RU" dirty="0" smtClean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983901" y="3492699"/>
            <a:ext cx="6500858" cy="72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boolexp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 </a:t>
            </a:r>
            <a:r>
              <a:rPr lang="ru-RU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/*операторы*/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defRPr/>
            </a:pPr>
            <a:r>
              <a:rPr lang="ru-RU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else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{ </a:t>
            </a:r>
            <a:r>
              <a:rPr lang="ru-RU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/*операторы*/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</a:t>
            </a:r>
            <a:r>
              <a:rPr lang="ru-RU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//может отсутствовать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3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ru-RU" sz="1800" b="1" dirty="0"/>
              <a:t>Циклы:</a:t>
            </a:r>
          </a:p>
          <a:p>
            <a:pPr lvl="0">
              <a:defRPr/>
            </a:pPr>
            <a:endParaRPr lang="en-US" sz="1800" dirty="0"/>
          </a:p>
          <a:p>
            <a:pPr marL="0" indent="0" algn="just">
              <a:buNone/>
              <a:defRPr/>
            </a:pPr>
            <a:r>
              <a:rPr lang="ru-RU" sz="1800" dirty="0"/>
              <a:t>Циклы выполняются, пока  булевское выражение </a:t>
            </a:r>
            <a:r>
              <a:rPr lang="en-US" sz="1800" i="1" dirty="0" err="1"/>
              <a:t>boolexp</a:t>
            </a:r>
            <a:r>
              <a:rPr lang="ru-RU" sz="1800" dirty="0"/>
              <a:t> равно </a:t>
            </a:r>
            <a:r>
              <a:rPr lang="en-US" sz="1800" dirty="0">
                <a:solidFill>
                  <a:srgbClr val="6B0D0D"/>
                </a:solidFill>
              </a:rPr>
              <a:t>true</a:t>
            </a:r>
            <a:r>
              <a:rPr lang="ru-RU" sz="1800" dirty="0"/>
              <a:t>. </a:t>
            </a:r>
            <a:endParaRPr lang="en-US" sz="1800" dirty="0"/>
          </a:p>
          <a:p>
            <a:pPr marL="0" indent="0" algn="just">
              <a:buNone/>
              <a:defRPr/>
            </a:pPr>
            <a:endParaRPr lang="ru-RU" sz="1800" dirty="0"/>
          </a:p>
          <a:p>
            <a:pPr marL="0" indent="0" algn="just">
              <a:buNone/>
              <a:defRPr/>
            </a:pPr>
            <a:r>
              <a:rPr lang="ru-RU" sz="1800" dirty="0"/>
              <a:t>Оператор прерывания цикла </a:t>
            </a:r>
            <a:r>
              <a:rPr lang="ru-RU" sz="1800" dirty="0" err="1">
                <a:solidFill>
                  <a:srgbClr val="6B0D0D"/>
                </a:solidFill>
              </a:rPr>
              <a:t>break</a:t>
            </a:r>
            <a:r>
              <a:rPr lang="ru-RU" sz="1800" dirty="0"/>
              <a:t> и оператор прерывания итерации цикла </a:t>
            </a:r>
            <a:r>
              <a:rPr lang="ru-RU" sz="1800" dirty="0" err="1">
                <a:solidFill>
                  <a:srgbClr val="6B0D0D"/>
                </a:solidFill>
              </a:rPr>
              <a:t>continue</a:t>
            </a:r>
            <a:r>
              <a:rPr lang="ru-RU" sz="1800" dirty="0"/>
              <a:t>,  можно использовать с меткой, для обеспечения выхода из вложенных циклов.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360574" y="4469363"/>
            <a:ext cx="5929354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1. </a:t>
            </a: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boolexpr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/*операторы*/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 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defRPr/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2. </a:t>
            </a: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{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/*операторы*/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 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defRPr/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boolexp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 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3.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(exp1;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boolexp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exp3){ 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операторы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*/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defRPr/>
            </a:pP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(Тип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){ 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операторы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*/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 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04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/>
              <a:t>b</a:t>
            </a:r>
            <a:r>
              <a:rPr lang="ru-RU" sz="1800" b="1" dirty="0" err="1"/>
              <a:t>reak</a:t>
            </a:r>
            <a:r>
              <a:rPr lang="ru-RU" sz="1800" b="1" dirty="0"/>
              <a:t> </a:t>
            </a:r>
            <a:r>
              <a:rPr lang="ru-RU" sz="1800" dirty="0">
                <a:solidFill>
                  <a:srgbClr val="6B0D0D"/>
                </a:solidFill>
              </a:rPr>
              <a:t>– </a:t>
            </a:r>
            <a:r>
              <a:rPr lang="ru-RU" sz="1800" dirty="0"/>
              <a:t>применяется для выхода из цикла, оператора </a:t>
            </a:r>
            <a:r>
              <a:rPr lang="en-US" sz="1800" b="1" dirty="0"/>
              <a:t>switch</a:t>
            </a:r>
          </a:p>
          <a:p>
            <a:pPr marL="0" indent="0" algn="just">
              <a:buNone/>
            </a:pPr>
            <a:endParaRPr lang="ru-RU" sz="1800" dirty="0">
              <a:solidFill>
                <a:srgbClr val="6B0D0D"/>
              </a:solidFill>
            </a:endParaRPr>
          </a:p>
          <a:p>
            <a:pPr marL="0" indent="0" algn="just">
              <a:buNone/>
            </a:pPr>
            <a:r>
              <a:rPr lang="en-US" sz="1800" b="1" dirty="0"/>
              <a:t>c</a:t>
            </a:r>
            <a:r>
              <a:rPr lang="ru-RU" sz="1800" b="1" dirty="0" err="1"/>
              <a:t>ontinue</a:t>
            </a:r>
            <a:r>
              <a:rPr lang="en-US" sz="1800" b="1" dirty="0"/>
              <a:t> </a:t>
            </a:r>
            <a:r>
              <a:rPr lang="en-US" sz="1800" dirty="0">
                <a:solidFill>
                  <a:srgbClr val="6B0D0D"/>
                </a:solidFill>
              </a:rPr>
              <a:t>- </a:t>
            </a:r>
            <a:r>
              <a:rPr lang="ru-RU" sz="1800" dirty="0"/>
              <a:t>применяется для перехода к следующей итерации цикла</a:t>
            </a:r>
          </a:p>
          <a:p>
            <a:pPr>
              <a:buFont typeface="Verdana" pitchFamily="34" charset="0"/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 языке </a:t>
            </a:r>
            <a:r>
              <a:rPr lang="en-US" sz="1800" dirty="0"/>
              <a:t>Java</a:t>
            </a:r>
            <a:r>
              <a:rPr lang="ru-RU" sz="1800" dirty="0"/>
              <a:t> расширились возможности оператора прерывания цикла </a:t>
            </a:r>
            <a:r>
              <a:rPr lang="ru-RU" sz="1800" b="1" dirty="0" err="1"/>
              <a:t>break</a:t>
            </a:r>
            <a:r>
              <a:rPr lang="ru-RU" sz="1800" dirty="0"/>
              <a:t> и оператора прерывания итерации цикла </a:t>
            </a:r>
            <a:r>
              <a:rPr lang="ru-RU" sz="1800" b="1" dirty="0" err="1"/>
              <a:t>continue</a:t>
            </a:r>
            <a:r>
              <a:rPr lang="ru-RU" sz="1800" dirty="0"/>
              <a:t>, которые можно использовать с меткой</a:t>
            </a:r>
            <a:r>
              <a:rPr lang="en-US" sz="1800" dirty="0"/>
              <a:t>.</a:t>
            </a:r>
            <a:r>
              <a:rPr lang="ru-RU" sz="1800" dirty="0"/>
              <a:t> 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59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Проверка условия для всех циклов выполняется только один раз за одну итерацию, для циклов </a:t>
            </a:r>
            <a:r>
              <a:rPr lang="en-US" sz="1800" b="1" dirty="0"/>
              <a:t>for</a:t>
            </a:r>
            <a:r>
              <a:rPr lang="ru-RU" sz="1800" dirty="0"/>
              <a:t> и </a:t>
            </a:r>
            <a:r>
              <a:rPr lang="en-US" sz="1800" b="1" dirty="0"/>
              <a:t>while</a:t>
            </a:r>
            <a:r>
              <a:rPr lang="ru-RU" sz="1800" dirty="0"/>
              <a:t> – перед итерацией, для цикла </a:t>
            </a:r>
            <a:r>
              <a:rPr lang="en-US" sz="1800" b="1" dirty="0"/>
              <a:t>do</a:t>
            </a:r>
            <a:r>
              <a:rPr lang="ru-RU" sz="1800" b="1" dirty="0"/>
              <a:t>/</a:t>
            </a:r>
            <a:r>
              <a:rPr lang="en-US" sz="1800" b="1" dirty="0"/>
              <a:t>while</a:t>
            </a:r>
            <a:r>
              <a:rPr lang="ru-RU" sz="1800" b="1" dirty="0"/>
              <a:t> </a:t>
            </a:r>
            <a:r>
              <a:rPr lang="ru-RU" sz="1800" dirty="0"/>
              <a:t>– по окончании итерации.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Цикл </a:t>
            </a:r>
            <a:r>
              <a:rPr lang="en-US" sz="1800" dirty="0">
                <a:solidFill>
                  <a:srgbClr val="6B0D0D"/>
                </a:solidFill>
              </a:rPr>
              <a:t>for</a:t>
            </a:r>
            <a:r>
              <a:rPr lang="ru-RU" sz="1800" dirty="0"/>
              <a:t> следует использовать при необходимости выполнения алгоритма строго определенное количество раз. Цикл </a:t>
            </a:r>
            <a:r>
              <a:rPr lang="en-US" sz="1800" b="1" dirty="0"/>
              <a:t>while</a:t>
            </a:r>
            <a:r>
              <a:rPr lang="ru-RU" sz="1800" dirty="0"/>
              <a:t> используется в случае, когда неизвестно число итераций для достижения необходимого результата, например, поиск необходимого значения в массиве или коллекции. Этот цикл применяется для организации бесконечных циклов в виде </a:t>
            </a:r>
            <a:r>
              <a:rPr lang="en-US" sz="1800" b="1" dirty="0"/>
              <a:t>while</a:t>
            </a:r>
            <a:r>
              <a:rPr lang="ru-RU" sz="1800" b="1" dirty="0"/>
              <a:t>(</a:t>
            </a:r>
            <a:r>
              <a:rPr lang="en-US" sz="1800" b="1" dirty="0"/>
              <a:t>true</a:t>
            </a:r>
            <a:r>
              <a:rPr lang="ru-RU" sz="1800" b="1" dirty="0"/>
              <a:t>).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7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Для цикла </a:t>
            </a:r>
            <a:r>
              <a:rPr lang="en-US" sz="1800" b="1" dirty="0"/>
              <a:t>for</a:t>
            </a:r>
            <a:r>
              <a:rPr lang="ru-RU" sz="1800" dirty="0"/>
              <a:t> не рекомендуется в цикле изменять индекс цикла.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Условие завершения цикла должно быть очевидным, чтобы цикл не «сорвался» в бесконечный цикл.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Для индексов следует применять осмысленные имена.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Циклы не должны быть слишком длинными. Такой цикл претендует на выделение в отдельный метод.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Вложенность циклов не должна превышать трех.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9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Размер типа данных. Значения по умолчанию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None/>
              <a:defRPr/>
            </a:pPr>
            <a:r>
              <a:rPr lang="en-GB" sz="1800" dirty="0" err="1">
                <a:solidFill>
                  <a:srgbClr val="000000"/>
                </a:solidFill>
              </a:rPr>
              <a:t>Неинициализированная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явно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переменная</a:t>
            </a:r>
            <a:r>
              <a:rPr lang="ru-RU" sz="1800" dirty="0">
                <a:solidFill>
                  <a:srgbClr val="000000"/>
                </a:solidFill>
              </a:rPr>
              <a:t> (член класса)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примитивного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типа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принимает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значение</a:t>
            </a:r>
            <a:r>
              <a:rPr lang="en-GB" sz="1800" dirty="0">
                <a:solidFill>
                  <a:srgbClr val="000000"/>
                </a:solidFill>
              </a:rPr>
              <a:t> в </a:t>
            </a:r>
            <a:r>
              <a:rPr lang="en-GB" sz="1800" dirty="0" err="1">
                <a:solidFill>
                  <a:srgbClr val="000000"/>
                </a:solidFill>
              </a:rPr>
              <a:t>момент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создания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095604" y="2214554"/>
          <a:ext cx="62151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7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Примитивный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тип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по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умолчанию</a:t>
                      </a:r>
                      <a:endParaRPr lang="en-US" sz="1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'\u0000' (null)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(byte)0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(short)0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26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Оператор </a:t>
            </a:r>
            <a:r>
              <a:rPr lang="ru-RU" sz="1800" b="1" dirty="0" err="1"/>
              <a:t>switch</a:t>
            </a:r>
            <a:r>
              <a:rPr lang="en-US" sz="1800" dirty="0">
                <a:solidFill>
                  <a:srgbClr val="6B0D0D"/>
                </a:solidFill>
              </a:rPr>
              <a:t>:</a:t>
            </a:r>
          </a:p>
          <a:p>
            <a:pPr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Оператор </a:t>
            </a:r>
            <a:r>
              <a:rPr lang="ru-RU" sz="1800" b="1" dirty="0" err="1"/>
              <a:t>switch</a:t>
            </a:r>
            <a:r>
              <a:rPr lang="ru-RU" sz="1800" dirty="0"/>
              <a:t> передает управление одному из нескольких</a:t>
            </a:r>
            <a:r>
              <a:rPr lang="en-US" sz="1800" dirty="0"/>
              <a:t> </a:t>
            </a:r>
            <a:r>
              <a:rPr lang="ru-RU" sz="1800" dirty="0"/>
              <a:t>операторов в зависимости от  значения выражения. 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447555" y="3418024"/>
            <a:ext cx="5357850" cy="2640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(exp) { </a:t>
            </a:r>
            <a:endParaRPr lang="ru-RU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exp1: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/*операторы, если 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exp==exp1*/</a:t>
            </a:r>
            <a:r>
              <a:rPr lang="ru-RU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break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case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exp2: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операторы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если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		exp==exp2*/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lang="ru-RU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break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default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операторы</a:t>
            </a:r>
            <a:r>
              <a:rPr lang="en-US" sz="16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 */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lang="ru-RU" sz="16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9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/>
              <a:t>Оператор </a:t>
            </a:r>
            <a:r>
              <a:rPr lang="ru-RU" sz="1800" b="1" dirty="0" err="1"/>
              <a:t>instanceof</a:t>
            </a:r>
            <a:r>
              <a:rPr lang="ru-RU" sz="1800" dirty="0"/>
              <a:t> возвращает значение </a:t>
            </a:r>
            <a:r>
              <a:rPr lang="en-US" sz="1800" dirty="0">
                <a:solidFill>
                  <a:srgbClr val="6B0D0D"/>
                </a:solidFill>
              </a:rPr>
              <a:t>true</a:t>
            </a:r>
            <a:r>
              <a:rPr lang="ru-RU" sz="1800" dirty="0"/>
              <a:t>, если объект является экземпляром данного типа. Например</a:t>
            </a:r>
            <a:r>
              <a:rPr lang="en-US" sz="1800" dirty="0"/>
              <a:t>, </a:t>
            </a:r>
            <a:r>
              <a:rPr lang="ru-RU" sz="1800" dirty="0"/>
              <a:t>для иерархии наследования</a:t>
            </a:r>
            <a:r>
              <a:rPr lang="en-US" sz="1800" dirty="0"/>
              <a:t>:</a:t>
            </a:r>
          </a:p>
          <a:p>
            <a:pPr marL="0" indent="0" algn="just">
              <a:buNone/>
              <a:defRPr/>
            </a:pPr>
            <a:endParaRPr lang="en-US" sz="1800" dirty="0">
              <a:solidFill>
                <a:srgbClr val="7F0055"/>
              </a:solidFill>
              <a:ea typeface="Calibri" pitchFamily="34" charset="0"/>
            </a:endParaRPr>
          </a:p>
          <a:p>
            <a:pPr lvl="0">
              <a:buNone/>
              <a:defRPr/>
            </a:pP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666976" y="2500306"/>
            <a:ext cx="4286280" cy="2714644"/>
            <a:chOff x="218" y="46"/>
            <a:chExt cx="2852" cy="3414"/>
          </a:xfrm>
          <a:solidFill>
            <a:schemeClr val="accent4">
              <a:lumMod val="20000"/>
              <a:lumOff val="80000"/>
            </a:schemeClr>
          </a:solidFill>
          <a:effectLst/>
          <a:scene3d>
            <a:camera prst="perspectiveContrastingRightFacing"/>
            <a:lightRig rig="threePt" dir="t">
              <a:rot lat="0" lon="0" rev="0"/>
            </a:lightRig>
          </a:scene3d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262" y="1407"/>
              <a:ext cx="996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29" y="1374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/>
                <a:t>BaseCourse</a:t>
              </a:r>
              <a:endParaRPr lang="ru-RU" dirty="0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229" y="1675"/>
              <a:ext cx="995" cy="1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51" y="79"/>
              <a:ext cx="996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18" y="46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Course</a:t>
              </a:r>
              <a:endParaRPr lang="ru-RU" dirty="0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18" y="347"/>
              <a:ext cx="995" cy="1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4" y="2690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40" y="2657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/>
                <a:t>FreeCourse</a:t>
              </a:r>
              <a:endParaRPr lang="ru-RU" dirty="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0" y="2958"/>
              <a:ext cx="995" cy="1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074" y="1452"/>
              <a:ext cx="996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041" y="1418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 err="1"/>
                <a:t>OptionalCourse</a:t>
              </a:r>
              <a:endParaRPr lang="ru-RU" dirty="0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041" y="1719"/>
              <a:ext cx="995" cy="1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721" y="827"/>
              <a:ext cx="1" cy="547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654" y="827"/>
              <a:ext cx="134" cy="178"/>
            </a:xfrm>
            <a:custGeom>
              <a:avLst/>
              <a:gdLst/>
              <a:ahLst/>
              <a:cxnLst>
                <a:cxn ang="0">
                  <a:pos x="134" y="178"/>
                </a:cxn>
                <a:cxn ang="0">
                  <a:pos x="0" y="178"/>
                </a:cxn>
                <a:cxn ang="0">
                  <a:pos x="67" y="0"/>
                </a:cxn>
                <a:cxn ang="0">
                  <a:pos x="134" y="178"/>
                </a:cxn>
              </a:cxnLst>
              <a:rect l="0" t="0" r="r" b="b"/>
              <a:pathLst>
                <a:path w="134" h="178">
                  <a:moveTo>
                    <a:pt x="134" y="178"/>
                  </a:moveTo>
                  <a:lnTo>
                    <a:pt x="0" y="178"/>
                  </a:lnTo>
                  <a:lnTo>
                    <a:pt x="67" y="0"/>
                  </a:lnTo>
                  <a:lnTo>
                    <a:pt x="134" y="178"/>
                  </a:lnTo>
                  <a:close/>
                </a:path>
              </a:pathLst>
            </a:cu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732" y="2155"/>
              <a:ext cx="1" cy="502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2" name="Freeform 4"/>
            <p:cNvSpPr>
              <a:spLocks/>
            </p:cNvSpPr>
            <p:nvPr/>
          </p:nvSpPr>
          <p:spPr bwMode="auto">
            <a:xfrm>
              <a:off x="665" y="2155"/>
              <a:ext cx="134" cy="178"/>
            </a:xfrm>
            <a:custGeom>
              <a:avLst/>
              <a:gdLst/>
              <a:ahLst/>
              <a:cxnLst>
                <a:cxn ang="0">
                  <a:pos x="134" y="178"/>
                </a:cxn>
                <a:cxn ang="0">
                  <a:pos x="0" y="178"/>
                </a:cxn>
                <a:cxn ang="0">
                  <a:pos x="67" y="0"/>
                </a:cxn>
                <a:cxn ang="0">
                  <a:pos x="134" y="178"/>
                </a:cxn>
              </a:cxnLst>
              <a:rect l="0" t="0" r="r" b="b"/>
              <a:pathLst>
                <a:path w="134" h="178">
                  <a:moveTo>
                    <a:pt x="134" y="178"/>
                  </a:moveTo>
                  <a:lnTo>
                    <a:pt x="0" y="178"/>
                  </a:lnTo>
                  <a:lnTo>
                    <a:pt x="67" y="0"/>
                  </a:lnTo>
                  <a:lnTo>
                    <a:pt x="134" y="178"/>
                  </a:lnTo>
                  <a:close/>
                </a:path>
              </a:pathLst>
            </a:cu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3" name="Line 3"/>
            <p:cNvSpPr>
              <a:spLocks noChangeShapeType="1"/>
            </p:cNvSpPr>
            <p:nvPr/>
          </p:nvSpPr>
          <p:spPr bwMode="auto">
            <a:xfrm flipH="1" flipV="1">
              <a:off x="878" y="827"/>
              <a:ext cx="1163" cy="680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4" name="Freeform 2"/>
            <p:cNvSpPr>
              <a:spLocks/>
            </p:cNvSpPr>
            <p:nvPr/>
          </p:nvSpPr>
          <p:spPr bwMode="auto">
            <a:xfrm>
              <a:off x="878" y="827"/>
              <a:ext cx="190" cy="145"/>
            </a:xfrm>
            <a:custGeom>
              <a:avLst/>
              <a:gdLst/>
              <a:ahLst/>
              <a:cxnLst>
                <a:cxn ang="0">
                  <a:pos x="190" y="33"/>
                </a:cxn>
                <a:cxn ang="0">
                  <a:pos x="123" y="145"/>
                </a:cxn>
                <a:cxn ang="0">
                  <a:pos x="0" y="0"/>
                </a:cxn>
                <a:cxn ang="0">
                  <a:pos x="190" y="33"/>
                </a:cxn>
              </a:cxnLst>
              <a:rect l="0" t="0" r="r" b="b"/>
              <a:pathLst>
                <a:path w="190" h="145">
                  <a:moveTo>
                    <a:pt x="190" y="33"/>
                  </a:moveTo>
                  <a:lnTo>
                    <a:pt x="123" y="145"/>
                  </a:lnTo>
                  <a:lnTo>
                    <a:pt x="0" y="0"/>
                  </a:lnTo>
                  <a:lnTo>
                    <a:pt x="190" y="33"/>
                  </a:lnTo>
                  <a:close/>
                </a:path>
              </a:pathLst>
            </a:cu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4952992" y="4643446"/>
            <a:ext cx="4857784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60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Course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{} </a:t>
            </a:r>
            <a:endParaRPr lang="ru-RU" sz="16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60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Course {} </a:t>
            </a:r>
            <a:endParaRPr lang="ru-RU" sz="16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60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FreeCourse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{} </a:t>
            </a:r>
            <a:endParaRPr lang="ru-RU" sz="16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60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Course {} </a:t>
            </a:r>
          </a:p>
        </p:txBody>
      </p:sp>
    </p:spTree>
    <p:extLst>
      <p:ext uri="{BB962C8B-B14F-4D97-AF65-F5344CB8AC3E}">
        <p14:creationId xmlns:p14="http://schemas.microsoft.com/office/powerpoint/2010/main" xmlns="" val="4283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/>
              <a:t>Объект подкласса может быть использован всюду, где используется объект суперкласса</a:t>
            </a:r>
            <a:endParaRPr lang="en-US" sz="1800" dirty="0"/>
          </a:p>
          <a:p>
            <a:pPr marL="0" indent="0" algn="just">
              <a:buNone/>
              <a:defRPr/>
            </a:pPr>
            <a:endParaRPr lang="en-US" sz="1800" dirty="0"/>
          </a:p>
          <a:p>
            <a:pPr marL="0" indent="0" algn="just">
              <a:buNone/>
              <a:defRPr/>
            </a:pPr>
            <a:r>
              <a:rPr lang="ru-RU" sz="1800" dirty="0"/>
              <a:t>Результатом действия оператора </a:t>
            </a:r>
            <a:r>
              <a:rPr lang="ru-RU" sz="1800" b="1" dirty="0" err="1"/>
              <a:t>instanceof</a:t>
            </a:r>
            <a:r>
              <a:rPr lang="ru-RU" sz="1800" b="1" dirty="0"/>
              <a:t> </a:t>
            </a:r>
            <a:r>
              <a:rPr lang="ru-RU" sz="1800" dirty="0"/>
              <a:t>будет истина, если объект является объектом типа</a:t>
            </a:r>
            <a:r>
              <a:rPr lang="en-US" sz="1800" dirty="0"/>
              <a:t> c </a:t>
            </a:r>
            <a:r>
              <a:rPr lang="ru-RU" sz="1800" dirty="0"/>
              <a:t>с которым идет поверка или одного из его подклассов, но не наоборот.</a:t>
            </a:r>
            <a:endParaRPr lang="ru-RU" sz="1800" dirty="0">
              <a:ea typeface="Calibri" pitchFamily="34" charset="0"/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1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err="1" smtClean="0"/>
              <a:t>Instanceof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3600" y="1814315"/>
            <a:ext cx="71438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InstanceofTest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doLogic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doLogic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doLogic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FreeCourse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doLogic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(Course c)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(c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(c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System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"Что-то другое."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2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err="1" smtClean="0"/>
              <a:t>Instanceof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524000" y="333995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524000" y="6267451"/>
            <a:ext cx="2438400" cy="365125"/>
          </a:xfrm>
        </p:spPr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3200" y="2061605"/>
            <a:ext cx="71438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Course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{}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Course {}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FreeCourse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Course {}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61870" y="3769134"/>
            <a:ext cx="200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BaseCourse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OptionalCourse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BaseCourse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0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Создание переменной ссылочного типа: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Для класса</a:t>
            </a:r>
            <a:r>
              <a:rPr lang="en-US" sz="1800" dirty="0"/>
              <a:t> String</a:t>
            </a:r>
            <a:r>
              <a:rPr lang="ru-RU" sz="1800" dirty="0"/>
              <a:t> можно использовать упрощенный синтаксис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81344" y="2264909"/>
            <a:ext cx="62579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s1 = </a:t>
            </a:r>
            <a:r>
              <a:rPr lang="en-US" sz="16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String(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 pitchFamily="34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World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09918" y="4031674"/>
            <a:ext cx="60007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s; </a:t>
            </a:r>
            <a:r>
              <a:rPr lang="en-US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создание</a:t>
            </a:r>
            <a:r>
              <a:rPr lang="en-US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ссылки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 =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присвоение</a:t>
            </a:r>
            <a:r>
              <a:rPr lang="en-US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значения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/>
              <a:t>Знак + применяется для объединения двух строк.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Если в строковом выражении применяется </a:t>
            </a:r>
            <a:r>
              <a:rPr lang="ru-RU" sz="1800" dirty="0" err="1"/>
              <a:t>нестроковый</a:t>
            </a:r>
            <a:r>
              <a:rPr lang="ru-RU" sz="1800" dirty="0"/>
              <a:t> аргумент, то он преобразуется к строке автоматически.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Чтобы сравнить на равенство две строки необходимо воспользоваться методом </a:t>
            </a:r>
            <a:r>
              <a:rPr lang="en-US" sz="1800" b="1" dirty="0"/>
              <a:t>equals</a:t>
            </a:r>
            <a:r>
              <a:rPr lang="ru-RU" sz="1800" dirty="0"/>
              <a:t>()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Длина строки определяется с помощью метода</a:t>
            </a:r>
            <a:r>
              <a:rPr lang="en-US" sz="1800" dirty="0"/>
              <a:t> </a:t>
            </a:r>
            <a:r>
              <a:rPr lang="en-US" sz="1800" b="1" dirty="0"/>
              <a:t>length</a:t>
            </a:r>
            <a:r>
              <a:rPr lang="en-US" sz="1800" dirty="0"/>
              <a:t>()</a:t>
            </a:r>
            <a:r>
              <a:rPr lang="ru-RU" sz="1800" dirty="0"/>
              <a:t>        -  </a:t>
            </a:r>
            <a:r>
              <a:rPr lang="en-US" sz="1800" b="1" dirty="0" err="1">
                <a:ea typeface="Times New Roman" pitchFamily="18" charset="0"/>
              </a:rPr>
              <a:t>int</a:t>
            </a:r>
            <a:r>
              <a:rPr lang="en-US" sz="1800" dirty="0">
                <a:ea typeface="Times New Roman" pitchFamily="18" charset="0"/>
              </a:rPr>
              <a:t> </a:t>
            </a:r>
            <a:r>
              <a:rPr lang="en-US" sz="1800" b="1" dirty="0" err="1">
                <a:ea typeface="Times New Roman" pitchFamily="18" charset="0"/>
              </a:rPr>
              <a:t>len</a:t>
            </a:r>
            <a:r>
              <a:rPr lang="en-US" sz="1800" b="1" dirty="0">
                <a:ea typeface="Times New Roman" pitchFamily="18" charset="0"/>
              </a:rPr>
              <a:t> = </a:t>
            </a:r>
            <a:r>
              <a:rPr lang="en-US" sz="1800" b="1" dirty="0" err="1">
                <a:ea typeface="Times New Roman" pitchFamily="18" charset="0"/>
              </a:rPr>
              <a:t>str.length</a:t>
            </a:r>
            <a:r>
              <a:rPr lang="en-US" sz="1800" dirty="0">
                <a:ea typeface="Times New Roman" pitchFamily="18" charset="0"/>
              </a:rPr>
              <a:t>();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68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 </a:t>
            </a:r>
            <a:r>
              <a:rPr lang="en-US" dirty="0" smtClean="0"/>
              <a:t>Example </a:t>
            </a:r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77153" y="5441406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6462" y="1788890"/>
            <a:ext cx="730093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ComparingStrings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 s1, s2;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s1 =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"Java"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 =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1;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 переменная ссылается на ту же строку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*/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System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"сравнение ссылок 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==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2));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результат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нового объекта добавлением символа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+= 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'2'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1-="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 //ошибка, вычитать строки нельзя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нового объекта копированием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System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"сравнение ссылок 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 ==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2));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результат 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System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"сравнение значений 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1.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equals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2)); </a:t>
            </a:r>
            <a:r>
              <a:rPr lang="ru-RU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результат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lang="en-US" sz="12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true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95578" y="5516771"/>
            <a:ext cx="271464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сравнение ссылок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сравнение ссылок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сравнение значений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xmlns="" val="5351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Перевести строковое значение в величину типа </a:t>
            </a:r>
            <a:r>
              <a:rPr lang="en-US" sz="1800" b="1" dirty="0" err="1"/>
              <a:t>int</a:t>
            </a:r>
            <a:r>
              <a:rPr lang="ru-RU" sz="1800" dirty="0"/>
              <a:t> или </a:t>
            </a:r>
            <a:r>
              <a:rPr lang="en-US" sz="1800" b="1" dirty="0"/>
              <a:t>double</a:t>
            </a:r>
            <a:r>
              <a:rPr lang="ru-RU" sz="1800" dirty="0"/>
              <a:t> можно с помощью методов </a:t>
            </a:r>
            <a:r>
              <a:rPr lang="en-US" sz="1800" b="1" dirty="0" err="1"/>
              <a:t>parseInt</a:t>
            </a:r>
            <a:r>
              <a:rPr lang="ru-RU" sz="1800" b="1" dirty="0"/>
              <a:t>() </a:t>
            </a:r>
            <a:r>
              <a:rPr lang="ru-RU" sz="1800" dirty="0"/>
              <a:t>и </a:t>
            </a:r>
            <a:r>
              <a:rPr lang="en-US" sz="1800" b="1" dirty="0" err="1"/>
              <a:t>parseDouble</a:t>
            </a:r>
            <a:r>
              <a:rPr lang="ru-RU" sz="1800" b="1" dirty="0"/>
              <a:t>() </a:t>
            </a:r>
            <a:r>
              <a:rPr lang="ru-RU" sz="1800" dirty="0"/>
              <a:t>классов </a:t>
            </a:r>
            <a:r>
              <a:rPr lang="en-US" sz="1800" b="1" dirty="0"/>
              <a:t>Integer</a:t>
            </a:r>
            <a:r>
              <a:rPr lang="ru-RU" sz="1800" dirty="0"/>
              <a:t> и </a:t>
            </a:r>
            <a:r>
              <a:rPr lang="en-US" sz="1800" b="1" dirty="0"/>
              <a:t>Double</a:t>
            </a:r>
            <a:r>
              <a:rPr lang="ru-RU" sz="1800" dirty="0"/>
              <a:t>. Обратное преобразование возможно при использовании метода </a:t>
            </a:r>
            <a:r>
              <a:rPr lang="en-US" sz="1800" b="1" dirty="0" err="1"/>
              <a:t>valueOf</a:t>
            </a:r>
            <a:r>
              <a:rPr lang="ru-RU" sz="1800" b="1" dirty="0"/>
              <a:t>()</a:t>
            </a:r>
            <a:r>
              <a:rPr lang="ru-RU" sz="1800" dirty="0"/>
              <a:t> класса </a:t>
            </a:r>
            <a:r>
              <a:rPr lang="en-US" sz="1800" b="1" dirty="0"/>
              <a:t>String</a:t>
            </a:r>
            <a:r>
              <a:rPr lang="ru-RU" sz="1800" dirty="0"/>
              <a:t>. Кроме того, любое значение можно преобразовать в строку путем конкатенации его (</a:t>
            </a:r>
            <a:r>
              <a:rPr lang="ru-RU" sz="1800" b="1" dirty="0"/>
              <a:t>+</a:t>
            </a:r>
            <a:r>
              <a:rPr lang="ru-RU" sz="1800" dirty="0"/>
              <a:t>) с пустой строкой (</a:t>
            </a:r>
            <a:r>
              <a:rPr lang="ru-RU" sz="1800" b="1" dirty="0"/>
              <a:t>“”</a:t>
            </a:r>
            <a:r>
              <a:rPr lang="ru-RU" sz="1800" dirty="0"/>
              <a:t>).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 </a:t>
            </a:r>
            <a:r>
              <a:rPr lang="en-US" dirty="0" smtClean="0"/>
              <a:t>Example </a:t>
            </a:r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38202" y="5230611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76117" y="1814291"/>
            <a:ext cx="660128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StrToNum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"123"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 String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"123.456"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x;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y;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x 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lang="en-US" sz="12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parseInt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y 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Double.</a:t>
            </a:r>
            <a:r>
              <a:rPr lang="en-US" sz="12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parseDouble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x);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"y="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y);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(x + 1);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(y + 1);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"num="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+ 345;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95502" y="5403214"/>
            <a:ext cx="207170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x=123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y=123.456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=124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strDouble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=124.456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num=345</a:t>
            </a:r>
          </a:p>
        </p:txBody>
      </p:sp>
    </p:spTree>
    <p:extLst>
      <p:ext uri="{BB962C8B-B14F-4D97-AF65-F5344CB8AC3E}">
        <p14:creationId xmlns:p14="http://schemas.microsoft.com/office/powerpoint/2010/main" xmlns="" val="1616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Переменные. Объявление переменных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ru-RU" sz="1800" b="1" dirty="0"/>
              <a:t>Характеристики.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Основное место для хранения данных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Должны быть явно объявлены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Каждая переменная имеет тип, идентификатор и область видимости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Определяются для класса, для экземпляра и внутри метода</a:t>
            </a:r>
          </a:p>
          <a:p>
            <a:endParaRPr lang="ru-RU" sz="1800" dirty="0"/>
          </a:p>
          <a:p>
            <a:pPr>
              <a:buNone/>
            </a:pPr>
            <a:r>
              <a:rPr lang="ru-RU" sz="1800" b="1" dirty="0"/>
              <a:t>Объявление переменных.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Может быть объявлена в любом месте блока кода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Должна быть объявлена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Обычно переменные объявляются в начале блока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Область видимости определяется блоком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Необходимо инициализировать переменные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Переменные простых типов инициализируются автоматически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0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 </a:t>
            </a:r>
            <a:r>
              <a:rPr lang="en-US" dirty="0" smtClean="0"/>
              <a:t>Example </a:t>
            </a:r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/>
              <a:t>Для преобразования целого числа в десятичную, двоичную, шестнадцатеричную и восьмеричную строки используются методы </a:t>
            </a:r>
            <a:r>
              <a:rPr lang="en-US" sz="1800" b="1" dirty="0" err="1"/>
              <a:t>toString</a:t>
            </a:r>
            <a:r>
              <a:rPr lang="ru-RU" sz="1800" b="1" dirty="0"/>
              <a:t>()</a:t>
            </a:r>
            <a:r>
              <a:rPr lang="ru-RU" sz="1800" dirty="0"/>
              <a:t>,</a:t>
            </a:r>
            <a:r>
              <a:rPr lang="ru-RU" sz="1800" b="1" dirty="0"/>
              <a:t> </a:t>
            </a:r>
            <a:r>
              <a:rPr lang="en-US" sz="1800" b="1" dirty="0" err="1"/>
              <a:t>toBinaryString</a:t>
            </a:r>
            <a:r>
              <a:rPr lang="ru-RU" sz="1800" b="1" dirty="0"/>
              <a:t>()</a:t>
            </a:r>
            <a:r>
              <a:rPr lang="ru-RU" sz="1800" dirty="0"/>
              <a:t>,</a:t>
            </a:r>
            <a:r>
              <a:rPr lang="ru-RU" sz="1800" b="1" dirty="0"/>
              <a:t> </a:t>
            </a:r>
            <a:r>
              <a:rPr lang="en-US" sz="1800" b="1" dirty="0" err="1"/>
              <a:t>toHexString</a:t>
            </a:r>
            <a:r>
              <a:rPr lang="ru-RU" sz="1800" b="1" dirty="0"/>
              <a:t>()</a:t>
            </a:r>
            <a:r>
              <a:rPr lang="ru-RU" sz="1800" i="1" dirty="0"/>
              <a:t> </a:t>
            </a:r>
            <a:r>
              <a:rPr lang="ru-RU" sz="1800" dirty="0"/>
              <a:t>и</a:t>
            </a:r>
            <a:r>
              <a:rPr lang="ru-RU" sz="1800" i="1" dirty="0"/>
              <a:t> </a:t>
            </a:r>
            <a:r>
              <a:rPr lang="en-US" sz="1800" b="1" dirty="0" err="1"/>
              <a:t>toOctalString</a:t>
            </a:r>
            <a:r>
              <a:rPr lang="ru-RU" sz="1800" b="1" dirty="0"/>
              <a:t>()</a:t>
            </a:r>
            <a:r>
              <a:rPr lang="ru-RU" sz="1800" i="1" dirty="0"/>
              <a:t>.</a:t>
            </a:r>
            <a:endParaRPr lang="ru-RU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24100" y="2643183"/>
            <a:ext cx="72152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StrToNum2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(262));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toBinaryString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(262));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toHexString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(267));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lang="en-US" sz="1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toOctalString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(267));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452662" y="4791100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Результат: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38744" y="4929199"/>
            <a:ext cx="128588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262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100000110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10b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413</a:t>
            </a:r>
          </a:p>
        </p:txBody>
      </p:sp>
    </p:spTree>
    <p:extLst>
      <p:ext uri="{BB962C8B-B14F-4D97-AF65-F5344CB8AC3E}">
        <p14:creationId xmlns:p14="http://schemas.microsoft.com/office/powerpoint/2010/main" xmlns="" val="11159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Переменные. Объявление переменных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Основная форма объявления</a:t>
            </a:r>
          </a:p>
          <a:p>
            <a:pPr algn="ctr">
              <a:buNone/>
            </a:pPr>
            <a:r>
              <a:rPr lang="ru-RU" sz="1800" b="1" dirty="0"/>
              <a:t>тип идентификатор </a:t>
            </a:r>
            <a:r>
              <a:rPr lang="en-US" sz="1800" b="1" dirty="0"/>
              <a:t>[ = </a:t>
            </a:r>
            <a:r>
              <a:rPr lang="ru-RU" sz="1800" b="1" dirty="0"/>
              <a:t>значение</a:t>
            </a:r>
            <a:r>
              <a:rPr lang="en-US" sz="1800" b="1" dirty="0"/>
              <a:t>];</a:t>
            </a:r>
            <a:endParaRPr lang="ru-RU" sz="1800" b="1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r>
              <a:rPr lang="ru-RU" sz="1800" dirty="0"/>
              <a:t>При объявлении переменные могут быть проинициализированы</a:t>
            </a:r>
            <a:endParaRPr lang="en-US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6462" y="3567110"/>
            <a:ext cx="73009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VariablesExample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itemsSold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10;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itemCost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11.0f;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j, k;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interestRate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47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Переменные. Объявление переменных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/>
              <a:t>Java </a:t>
            </a:r>
            <a:r>
              <a:rPr lang="ru-RU" sz="1800" dirty="0"/>
              <a:t>не позволяет присваивать переменной значение более длинного типа, если только это не константы. Исключение составляют операторы инкремента, декремента и операторы +=, </a:t>
            </a:r>
            <a:r>
              <a:rPr lang="ru-RU" sz="1800" dirty="0">
                <a:sym typeface="Symbol" pitchFamily="18" charset="2"/>
              </a:rPr>
              <a:t></a:t>
            </a:r>
            <a:r>
              <a:rPr lang="ru-RU" sz="1800" dirty="0"/>
              <a:t>=, *=, /=.</a:t>
            </a:r>
          </a:p>
          <a:p>
            <a:pPr marL="0" indent="0" algn="just">
              <a:buNone/>
            </a:pP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 именах переменных не могут использоваться символы арифметических и логических операторов, а также символ ‘#’. Применение символов ‘$’ и ‘_’ допустимо, в том числе и в первой позиции имени.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7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данных, переменные, операторы. Ключевые и зарезервированные языка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677400" y="6248401"/>
            <a:ext cx="9906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Group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73005800"/>
              </p:ext>
            </p:extLst>
          </p:nvPr>
        </p:nvGraphicFramePr>
        <p:xfrm>
          <a:off x="2319286" y="1885936"/>
          <a:ext cx="7358114" cy="4041775"/>
        </p:xfrm>
        <a:graphic>
          <a:graphicData uri="http://schemas.openxmlformats.org/drawingml/2006/table">
            <a:tbl>
              <a:tblPr/>
              <a:tblGrid>
                <a:gridCol w="1143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45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abstract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continue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switch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assert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goto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synchronized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break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implements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throw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else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import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throws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case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enum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instanceof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transient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catch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extends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try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final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static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finally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strictfp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volatile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native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super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while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786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</TotalTime>
  <Words>3859</Words>
  <Application>Microsoft Office PowerPoint</Application>
  <PresentationFormat>Произвольный</PresentationFormat>
  <Paragraphs>890</Paragraphs>
  <Slides>60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2" baseType="lpstr">
      <vt:lpstr>Ретро</vt:lpstr>
      <vt:lpstr>Visio</vt:lpstr>
      <vt:lpstr>Типы данных, переменные, операторы в Java</vt:lpstr>
      <vt:lpstr>Типы данных, переменные, операторы. Примитивные и ссылочные типы</vt:lpstr>
      <vt:lpstr>Типы данных, переменные, операторы. Примитивные типы</vt:lpstr>
      <vt:lpstr>Типы данных, переменные, операторы. Размер типа данных. Значения по умолчанию</vt:lpstr>
      <vt:lpstr>Типы данных, переменные, операторы. Размер типа данных. Значения по умолчанию</vt:lpstr>
      <vt:lpstr>Типы данных, переменные, операторы. Переменные. Объявление переменных</vt:lpstr>
      <vt:lpstr>Типы данных, переменные, операторы. Переменные. Объявление переменных</vt:lpstr>
      <vt:lpstr>Типы данных, переменные, операторы. Переменные. Объявление переменных</vt:lpstr>
      <vt:lpstr>Типы данных, переменные, операторы. Ключевые и зарезервированные языка Java</vt:lpstr>
      <vt:lpstr>Типы данных, переменные, операторы. Ключевые и зарезервированные языка Java</vt:lpstr>
      <vt:lpstr>Типы данных, переменные, операторы. Литералы</vt:lpstr>
      <vt:lpstr>Типы данных, переменные, операторы. Преобразования типов</vt:lpstr>
      <vt:lpstr>Типы данных, переменные, операторы. Расширяющее и сужающее преобразование типов</vt:lpstr>
      <vt:lpstr>Типы данных, переменные, операторы. Потеря точности при преобразовании типов. Example 8</vt:lpstr>
      <vt:lpstr>Типы данных, переменные, операторы. Потеря точности при преобразовании типов. Example 8</vt:lpstr>
      <vt:lpstr>Типы данных, переменные, операторы. Классы-оболочки</vt:lpstr>
      <vt:lpstr>Типы данных, переменные, операторы. Классы-оболочки</vt:lpstr>
      <vt:lpstr>Типы данных, переменные, операторы. Классы-оболочки. Example 9</vt:lpstr>
      <vt:lpstr>Типы данных, переменные, операторы. Классы-оболочки</vt:lpstr>
      <vt:lpstr>Типы данных, переменные, операторы. Классы-оболочки. Example 10</vt:lpstr>
      <vt:lpstr>Типы данных, переменные, операторы. Классы-оболочки. Example 10</vt:lpstr>
      <vt:lpstr>Типы данных, переменные, операторы. Классы-оболочки</vt:lpstr>
      <vt:lpstr>Типы данных, переменные, операторы. Классы-оболочки</vt:lpstr>
      <vt:lpstr>Типы данных, переменные, операторы. Классы-оболочки. Example 11</vt:lpstr>
      <vt:lpstr>Типы данных, переменные, операторы. Классы-оболочки. Example 11</vt:lpstr>
      <vt:lpstr>Типы данных, переменные, операторы. Big-классы</vt:lpstr>
      <vt:lpstr>Типы данных, переменные, операторы. Big-классы. Example 12</vt:lpstr>
      <vt:lpstr>Типы данных, переменные, операторы. Упаковка/распаковка</vt:lpstr>
      <vt:lpstr>Типы данных, переменные, операторы. Упаковка/распаковка</vt:lpstr>
      <vt:lpstr>Типы данных, переменные, операторы. Упаковка/распаковка</vt:lpstr>
      <vt:lpstr>Типы данных, переменные, операторы. Упаковка/распаковка. Example 12</vt:lpstr>
      <vt:lpstr>Типы данных, переменные, операторы. Упаковка/распаковка</vt:lpstr>
      <vt:lpstr>Типы данных, переменные, операторы. Класс Math</vt:lpstr>
      <vt:lpstr>Типы данных, переменные, операторы. Статический импорт</vt:lpstr>
      <vt:lpstr>Типы данных, переменные, операторы. Статический импорт. Example 13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Приоритет операций</vt:lpstr>
      <vt:lpstr>Типы данных, переменные, операторы. Вычисления с плавающей точкой</vt:lpstr>
      <vt:lpstr>Типы данных, переменные, операторы. Вычисления с плавающей точкой. Example 14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Instanceof</vt:lpstr>
      <vt:lpstr>Типы данных, переменные, операторы. Instanceof</vt:lpstr>
      <vt:lpstr>Типы данных, переменные, операторы. Instanceof. Example 15</vt:lpstr>
      <vt:lpstr>Типы данных, переменные, операторы. Instanceof. Example 15</vt:lpstr>
      <vt:lpstr>Типы данных, переменные, операторы. Ссылочные типы данных. Базовые элементы работы со строками.</vt:lpstr>
      <vt:lpstr>Типы данных, переменные, операторы. Ссылочные типы данных. Базовые элементы работы со строками.</vt:lpstr>
      <vt:lpstr>Типы данных, переменные, операторы. Ссылочные типы данных. Базовые элементы работы со строками. Example 16</vt:lpstr>
      <vt:lpstr>Типы данных, переменные, операторы. Ссылочные типы данных. Базовые элементы работы со строками</vt:lpstr>
      <vt:lpstr>Типы данных, переменные, операторы. Ссылочные типы данных. Базовые элементы работы со строками. Example 17</vt:lpstr>
      <vt:lpstr>Типы данных, переменные, операторы. Ссылочные типы данных. Базовые элементы работы со строками. Example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данных, переменные, операторы в Java</dc:title>
  <dc:creator>Anastasia</dc:creator>
  <cp:lastModifiedBy>Федорченко</cp:lastModifiedBy>
  <cp:revision>10</cp:revision>
  <dcterms:created xsi:type="dcterms:W3CDTF">2022-01-23T00:49:58Z</dcterms:created>
  <dcterms:modified xsi:type="dcterms:W3CDTF">2023-01-19T04:17:00Z</dcterms:modified>
</cp:coreProperties>
</file>