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716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208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47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615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035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9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407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89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47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394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669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017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08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433F15-E5D8-4026-B297-C5B0D8ABEA23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1034EB-3E6A-4D91-A6FF-DD835866979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586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8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Конструкторы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sz="2200" b="1" dirty="0"/>
              <a:t>Конструктор </a:t>
            </a:r>
            <a:r>
              <a:rPr lang="en-US" sz="2200" b="1" dirty="0"/>
              <a:t>– </a:t>
            </a:r>
            <a:r>
              <a:rPr lang="ru-RU" sz="2200" b="1" dirty="0"/>
              <a:t>это метод</a:t>
            </a:r>
            <a:r>
              <a:rPr lang="ru-RU" sz="2200" dirty="0"/>
              <a:t>, который автоматически вызывается при создании объекта класса и выполняет действия</a:t>
            </a:r>
            <a:r>
              <a:rPr lang="en-US" sz="2200" dirty="0"/>
              <a:t> </a:t>
            </a:r>
            <a:r>
              <a:rPr lang="ru-RU" sz="2200" i="1" dirty="0"/>
              <a:t>только</a:t>
            </a:r>
            <a:r>
              <a:rPr lang="ru-RU" sz="2200" dirty="0"/>
              <a:t> по </a:t>
            </a:r>
            <a:r>
              <a:rPr lang="ru-RU" sz="2200" i="1" dirty="0"/>
              <a:t>инициализации объекта</a:t>
            </a:r>
            <a:r>
              <a:rPr lang="en-US" sz="2200" dirty="0"/>
              <a:t>;</a:t>
            </a:r>
            <a:endParaRPr lang="ru-RU" sz="2200" dirty="0"/>
          </a:p>
          <a:p>
            <a:pPr marL="0" indent="0" algn="just">
              <a:spcBef>
                <a:spcPct val="0"/>
              </a:spcBef>
              <a:buNone/>
            </a:pPr>
            <a:endParaRPr lang="en-US" sz="2200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2200" dirty="0"/>
              <a:t>Конструктор имеет </a:t>
            </a:r>
            <a:r>
              <a:rPr lang="ru-RU" sz="2200" b="1" dirty="0"/>
              <a:t>то же имя</a:t>
            </a:r>
            <a:r>
              <a:rPr lang="ru-RU" sz="2200" dirty="0"/>
              <a:t>, что и класс;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sz="2200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2200" dirty="0"/>
              <a:t>Вызывается не по имени, а только </a:t>
            </a:r>
            <a:r>
              <a:rPr lang="ru-RU" sz="2200" b="1" dirty="0"/>
              <a:t>вместе с ключевым словом </a:t>
            </a:r>
            <a:r>
              <a:rPr lang="ru-RU" sz="2200" b="1" dirty="0" err="1"/>
              <a:t>new</a:t>
            </a:r>
            <a:r>
              <a:rPr lang="ru-RU" sz="2200" b="1" dirty="0"/>
              <a:t> </a:t>
            </a:r>
            <a:r>
              <a:rPr lang="ru-RU" sz="2200" dirty="0"/>
              <a:t>при создании экземпляра класса</a:t>
            </a:r>
            <a:r>
              <a:rPr lang="en-US" sz="2200" dirty="0"/>
              <a:t>;</a:t>
            </a:r>
            <a:endParaRPr lang="ru-RU" sz="2200" dirty="0"/>
          </a:p>
          <a:p>
            <a:pPr marL="0" indent="0" algn="just">
              <a:spcBef>
                <a:spcPct val="0"/>
              </a:spcBef>
              <a:buNone/>
            </a:pPr>
            <a:endParaRPr lang="en-US" sz="2200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2200" dirty="0"/>
              <a:t>Конструктор </a:t>
            </a:r>
            <a:r>
              <a:rPr lang="ru-RU" sz="2200" b="1" dirty="0"/>
              <a:t>не возвращает значение</a:t>
            </a:r>
            <a:r>
              <a:rPr lang="ru-RU" sz="2200" dirty="0"/>
              <a:t>, но может иметь параметры и быть перегружаемым.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75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Простейшие классы и объекты. Конструкторы. </a:t>
            </a:r>
            <a:r>
              <a:rPr lang="en-US" dirty="0" smtClean="0"/>
              <a:t>Example </a:t>
            </a:r>
            <a:r>
              <a:rPr lang="ru-RU" dirty="0" smtClean="0"/>
              <a:t>19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90724" y="1801803"/>
            <a:ext cx="728667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Point2D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x,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y)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x;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y;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size)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size;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size;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24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Простейшие классы и объекты. Конструкторы. </a:t>
            </a:r>
            <a:r>
              <a:rPr lang="en-US" dirty="0" smtClean="0"/>
              <a:t>Example </a:t>
            </a:r>
            <a:r>
              <a:rPr lang="ru-RU" dirty="0" smtClean="0"/>
              <a:t>19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90766" y="1966792"/>
            <a:ext cx="718663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Point2DUse {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Point2D obj1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Point2D(1, 2);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Point2D obj2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Point2D(3);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(obj1.getX() +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obj1.getY());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(obj2.getX() +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obj2.getY());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81331" y="4820010"/>
            <a:ext cx="64294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3 3</a:t>
            </a: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1524000" y="4585280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22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300" b="1" dirty="0">
                <a:ea typeface="Times New Roman" pitchFamily="18" charset="0"/>
              </a:rPr>
              <a:t>Пакеты – это контейнеры классов</a:t>
            </a:r>
            <a:r>
              <a:rPr lang="ru-RU" sz="2300" dirty="0">
                <a:ea typeface="Times New Roman" pitchFamily="18" charset="0"/>
              </a:rPr>
              <a:t>, которые используются для разделения пространства имен классов. Пакет в </a:t>
            </a:r>
            <a:r>
              <a:rPr lang="en-US" sz="2300" dirty="0">
                <a:ea typeface="Times New Roman" pitchFamily="18" charset="0"/>
              </a:rPr>
              <a:t>Java</a:t>
            </a:r>
            <a:r>
              <a:rPr lang="ru-RU" sz="2300" dirty="0">
                <a:ea typeface="Times New Roman" pitchFamily="18" charset="0"/>
              </a:rPr>
              <a:t> создается включением в текст программы первым оператором ключевого слова </a:t>
            </a:r>
            <a:r>
              <a:rPr lang="en-US" sz="2300" b="1" dirty="0">
                <a:ea typeface="Times New Roman" pitchFamily="18" charset="0"/>
              </a:rPr>
              <a:t>package</a:t>
            </a:r>
            <a:r>
              <a:rPr lang="ru-RU" sz="2300" dirty="0">
                <a:ea typeface="Times New Roman" pitchFamily="18" charset="0"/>
              </a:rPr>
              <a:t>.</a:t>
            </a:r>
            <a:endParaRPr lang="ru-RU" sz="2300" dirty="0"/>
          </a:p>
          <a:p>
            <a:endParaRPr lang="en-US" sz="2300" dirty="0"/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b="1" dirty="0">
                <a:ea typeface="Times New Roman" pitchFamily="18" charset="0"/>
              </a:rPr>
              <a:t>package</a:t>
            </a:r>
            <a:r>
              <a:rPr lang="ru-RU" sz="2300" dirty="0">
                <a:ea typeface="Times New Roman" pitchFamily="18" charset="0"/>
              </a:rPr>
              <a:t> </a:t>
            </a:r>
            <a:r>
              <a:rPr lang="ru-RU" sz="2300" dirty="0" err="1">
                <a:ea typeface="Times New Roman" pitchFamily="18" charset="0"/>
              </a:rPr>
              <a:t>имя_пакета</a:t>
            </a:r>
            <a:r>
              <a:rPr lang="ru-RU" sz="2300" dirty="0">
                <a:ea typeface="Times New Roman" pitchFamily="18" charset="0"/>
              </a:rPr>
              <a:t>;</a:t>
            </a:r>
            <a:endParaRPr lang="ru-RU" sz="2300" dirty="0"/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b="1" dirty="0">
                <a:ea typeface="Times New Roman" pitchFamily="18" charset="0"/>
              </a:rPr>
              <a:t>package</a:t>
            </a:r>
            <a:r>
              <a:rPr lang="ru-RU" sz="2300" dirty="0">
                <a:ea typeface="Times New Roman" pitchFamily="18" charset="0"/>
              </a:rPr>
              <a:t> </a:t>
            </a:r>
            <a:r>
              <a:rPr lang="ru-RU" sz="2300" dirty="0" err="1">
                <a:ea typeface="Times New Roman" pitchFamily="18" charset="0"/>
              </a:rPr>
              <a:t>имя_пакета.имя_подпакета.имя_подпакета</a:t>
            </a:r>
            <a:r>
              <a:rPr lang="ru-RU" sz="2300" dirty="0">
                <a:ea typeface="Times New Roman" pitchFamily="18" charset="0"/>
              </a:rPr>
              <a:t>;</a:t>
            </a:r>
            <a:endParaRPr lang="ru-RU" sz="2300" dirty="0"/>
          </a:p>
          <a:p>
            <a:endParaRPr lang="en-US" sz="2300" dirty="0"/>
          </a:p>
          <a:p>
            <a:pPr marL="0" indent="0">
              <a:buNone/>
            </a:pPr>
            <a:r>
              <a:rPr lang="ru-RU" sz="2300" dirty="0"/>
              <a:t>Для хранения пакетов используются </a:t>
            </a:r>
            <a:r>
              <a:rPr lang="ru-RU" sz="2300" i="1" dirty="0"/>
              <a:t>каталоги файловой системы</a:t>
            </a:r>
            <a:r>
              <a:rPr lang="ru-RU" sz="2300" dirty="0"/>
              <a:t>. </a:t>
            </a:r>
          </a:p>
          <a:p>
            <a:endParaRPr lang="ru-RU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75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ru-RU" sz="2300" dirty="0">
                <a:ea typeface="Times New Roman" pitchFamily="18" charset="0"/>
              </a:rPr>
              <a:t>При компиляции поиск  пакетов осуществляется в: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ru-RU" sz="2300" dirty="0"/>
          </a:p>
          <a:p>
            <a:pPr marL="1079500" indent="-355600" algn="just"/>
            <a:r>
              <a:rPr lang="ru-RU" sz="2300" dirty="0"/>
              <a:t> </a:t>
            </a:r>
            <a:r>
              <a:rPr lang="ru-RU" sz="2300" dirty="0">
                <a:ea typeface="Times New Roman" pitchFamily="18" charset="0"/>
              </a:rPr>
              <a:t>рабочем каталоге</a:t>
            </a:r>
            <a:endParaRPr lang="ru-RU" sz="2300" dirty="0"/>
          </a:p>
          <a:p>
            <a:pPr marL="1079500" indent="-355600" algn="just"/>
            <a:r>
              <a:rPr lang="ru-RU" sz="2300" dirty="0">
                <a:ea typeface="Times New Roman" pitchFamily="18" charset="0"/>
              </a:rPr>
              <a:t>используя параметр переменной среды </a:t>
            </a:r>
            <a:r>
              <a:rPr lang="en-US" sz="2300" dirty="0">
                <a:ea typeface="Times New Roman" pitchFamily="18" charset="0"/>
              </a:rPr>
              <a:t>CLASSPATH</a:t>
            </a:r>
            <a:endParaRPr lang="ru-RU" sz="2300" dirty="0"/>
          </a:p>
          <a:p>
            <a:pPr marL="1079500" indent="-355600" algn="just"/>
            <a:r>
              <a:rPr lang="ru-RU" sz="2300" dirty="0">
                <a:ea typeface="Times New Roman" pitchFamily="18" charset="0"/>
              </a:rPr>
              <a:t>указывая местонахождение пакета параметром компилятора -</a:t>
            </a:r>
            <a:r>
              <a:rPr lang="en-US" sz="2300" dirty="0" err="1">
                <a:ea typeface="Times New Roman" pitchFamily="18" charset="0"/>
              </a:rPr>
              <a:t>classpath</a:t>
            </a:r>
            <a:endParaRPr lang="ru-RU" sz="2300" dirty="0"/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ru-RU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72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300" dirty="0">
                <a:ea typeface="Times New Roman" pitchFamily="18" charset="0"/>
              </a:rPr>
              <a:t>Пакеты регулируют права доступа к классам и подклассам.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300" dirty="0">
              <a:ea typeface="Times New Roman" pitchFamily="18" charset="0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300" dirty="0">
                <a:ea typeface="Times New Roman" pitchFamily="18" charset="0"/>
              </a:rPr>
              <a:t>Сущности (интерфейсы, классы, методы, поля), помеченные ключевым словом </a:t>
            </a:r>
            <a:r>
              <a:rPr lang="en-US" sz="2300" dirty="0">
                <a:ea typeface="Times New Roman" pitchFamily="18" charset="0"/>
              </a:rPr>
              <a:t>public</a:t>
            </a:r>
            <a:r>
              <a:rPr lang="ru-RU" sz="2300" dirty="0">
                <a:ea typeface="Times New Roman" pitchFamily="18" charset="0"/>
              </a:rPr>
              <a:t>, могут использоваться любым классом.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300" dirty="0">
              <a:ea typeface="Times New Roman" pitchFamily="18" charset="0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300" dirty="0">
                <a:ea typeface="Times New Roman" pitchFamily="18" charset="0"/>
              </a:rPr>
              <a:t>Закрытые сущности могут использоваться только определившим их классом.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300" dirty="0">
              <a:ea typeface="Times New Roman" pitchFamily="18" charset="0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300" dirty="0">
                <a:ea typeface="Times New Roman" pitchFamily="18" charset="0"/>
              </a:rPr>
              <a:t>Если ни один модификатор доступа неуказан, то сущность (т.е. класс, метод или переменная) является доступной всем методам в том же самом </a:t>
            </a:r>
            <a:r>
              <a:rPr lang="ru-RU" sz="2300" i="1" dirty="0">
                <a:ea typeface="Times New Roman" pitchFamily="18" charset="0"/>
              </a:rPr>
              <a:t>пакете.</a:t>
            </a:r>
            <a:endParaRPr lang="ru-RU" sz="2300" dirty="0"/>
          </a:p>
          <a:p>
            <a:pPr marL="0" indent="22860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ea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72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2860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ea typeface="Times New Roman" pitchFamily="18" charset="0"/>
              </a:rPr>
              <a:t>Для подключения пакета используется ключевое слово </a:t>
            </a:r>
            <a:r>
              <a:rPr lang="en-US" sz="1800" b="1" dirty="0">
                <a:ea typeface="Times New Roman" pitchFamily="18" charset="0"/>
              </a:rPr>
              <a:t>import</a:t>
            </a:r>
            <a:r>
              <a:rPr lang="ru-RU" sz="1800" dirty="0">
                <a:ea typeface="Times New Roman" pitchFamily="18" charset="0"/>
              </a:rPr>
              <a:t>.</a:t>
            </a:r>
            <a:endParaRPr lang="ru-RU" sz="1800" dirty="0"/>
          </a:p>
          <a:p>
            <a:pPr algn="just"/>
            <a:endParaRPr lang="en-US" sz="1800" dirty="0"/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ea typeface="Times New Roman" pitchFamily="18" charset="0"/>
              </a:rPr>
              <a:t>import</a:t>
            </a:r>
            <a:r>
              <a:rPr lang="ru-RU" sz="1800" dirty="0">
                <a:ea typeface="Times New Roman" pitchFamily="18" charset="0"/>
              </a:rPr>
              <a:t> </a:t>
            </a:r>
            <a:r>
              <a:rPr lang="ru-RU" sz="1800" dirty="0" err="1">
                <a:ea typeface="Times New Roman" pitchFamily="18" charset="0"/>
              </a:rPr>
              <a:t>имя_пакета.имя_подпакета</a:t>
            </a:r>
            <a:r>
              <a:rPr lang="ru-RU" sz="1800" dirty="0">
                <a:ea typeface="Times New Roman" pitchFamily="18" charset="0"/>
              </a:rPr>
              <a:t>.*;</a:t>
            </a:r>
            <a:endParaRPr lang="ru-RU" sz="1800" dirty="0"/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ea typeface="Times New Roman" pitchFamily="18" charset="0"/>
              </a:rPr>
              <a:t>import</a:t>
            </a:r>
            <a:r>
              <a:rPr lang="ru-RU" sz="1800" dirty="0">
                <a:ea typeface="Times New Roman" pitchFamily="18" charset="0"/>
              </a:rPr>
              <a:t> </a:t>
            </a:r>
            <a:r>
              <a:rPr lang="ru-RU" sz="1800" dirty="0" err="1">
                <a:ea typeface="Times New Roman" pitchFamily="18" charset="0"/>
              </a:rPr>
              <a:t>имя_пакета.имя_подпакета.имя_подпакета.имя_класса</a:t>
            </a:r>
            <a:r>
              <a:rPr lang="ru-RU" sz="1800" dirty="0">
                <a:ea typeface="Times New Roman" pitchFamily="18" charset="0"/>
              </a:rPr>
              <a:t>;</a:t>
            </a:r>
            <a:endParaRPr lang="ru-RU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786" y="3383855"/>
            <a:ext cx="6155388" cy="248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1430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Пакеты. </a:t>
            </a:r>
            <a:r>
              <a:rPr lang="en-US" dirty="0" smtClean="0"/>
              <a:t>Example </a:t>
            </a:r>
            <a:r>
              <a:rPr lang="ru-RU" dirty="0" smtClean="0"/>
              <a:t>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1959933"/>
            <a:ext cx="7286676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_java._se._01._easyclass.mypackage.package1;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Class1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Class2 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Class2();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varInteger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Class2{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3458922"/>
            <a:ext cx="7286676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_java._se._01._easyclass.mypackage.package2;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_java._se._01._easyclass.mypackage.package1.Class1;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Class3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Class1 cl1 =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Class1();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97280" y="4951638"/>
            <a:ext cx="7286676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_java._se._01._easyclass.mypackage.package1;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Class4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Class2 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Class2();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methodClass4(Class1 cl1){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cl1.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varInteger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4;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195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</a:t>
            </a:r>
            <a:r>
              <a:rPr lang="en-US" dirty="0" smtClean="0"/>
              <a:t> beans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365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21080" y="1883834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1" dirty="0"/>
              <a:t>JavaBeans</a:t>
            </a:r>
            <a:r>
              <a:rPr lang="en-US" sz="2300" dirty="0"/>
              <a:t> – </a:t>
            </a:r>
            <a:r>
              <a:rPr lang="ru-RU" sz="2300" dirty="0"/>
              <a:t>гибкая, мощная и удобная технология разработки многократно-используемых программных компонент, называемых </a:t>
            </a:r>
            <a:r>
              <a:rPr lang="en-US" sz="2300" i="1" dirty="0"/>
              <a:t>beans</a:t>
            </a:r>
            <a:r>
              <a:rPr lang="en-US" sz="2300" dirty="0"/>
              <a:t>.</a:t>
            </a:r>
            <a:endParaRPr lang="ru-RU" sz="2300" dirty="0"/>
          </a:p>
          <a:p>
            <a:pPr marL="0" indent="0" algn="just">
              <a:buNone/>
            </a:pPr>
            <a:r>
              <a:rPr lang="en-US" sz="2300" dirty="0"/>
              <a:t>	</a:t>
            </a:r>
          </a:p>
          <a:p>
            <a:pPr marL="0" indent="0" algn="just">
              <a:buNone/>
            </a:pPr>
            <a:r>
              <a:rPr lang="en-US" sz="2300" dirty="0"/>
              <a:t>C</a:t>
            </a:r>
            <a:r>
              <a:rPr lang="ru-RU" sz="2300" dirty="0"/>
              <a:t> точки зрения ООП, </a:t>
            </a:r>
            <a:r>
              <a:rPr lang="ru-RU" sz="2300" i="1" dirty="0"/>
              <a:t>компонент </a:t>
            </a:r>
            <a:r>
              <a:rPr lang="ru-RU" sz="2300" i="1" dirty="0" err="1"/>
              <a:t>JavaBean</a:t>
            </a:r>
            <a:r>
              <a:rPr lang="ru-RU" sz="2300" dirty="0"/>
              <a:t> – это классический </a:t>
            </a:r>
            <a:r>
              <a:rPr lang="ru-RU" sz="2300" dirty="0" err="1"/>
              <a:t>самодостаточный</a:t>
            </a:r>
            <a:r>
              <a:rPr lang="ru-RU" sz="2300" dirty="0"/>
              <a:t> </a:t>
            </a:r>
            <a:r>
              <a:rPr lang="ru-RU" sz="2300" i="1" dirty="0"/>
              <a:t>объект</a:t>
            </a:r>
            <a:r>
              <a:rPr lang="ru-RU" sz="2300" dirty="0"/>
              <a:t>, который, будучи написан один раз, может быть многократно использован при построении новых </a:t>
            </a:r>
            <a:r>
              <a:rPr lang="ru-RU" sz="2300" dirty="0" err="1"/>
              <a:t>апплетов</a:t>
            </a:r>
            <a:r>
              <a:rPr lang="ru-RU" sz="2300" dirty="0"/>
              <a:t>, </a:t>
            </a:r>
            <a:r>
              <a:rPr lang="ru-RU" sz="2300" dirty="0" err="1"/>
              <a:t>сервлетов</a:t>
            </a:r>
            <a:r>
              <a:rPr lang="ru-RU" sz="2300" dirty="0"/>
              <a:t>, полноценных приложений, а также других компонент </a:t>
            </a:r>
            <a:r>
              <a:rPr lang="ru-RU" sz="2300" dirty="0" err="1"/>
              <a:t>JavaBean</a:t>
            </a:r>
            <a:r>
              <a:rPr lang="ru-RU" sz="2300" dirty="0"/>
              <a:t>. 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17" y="4775202"/>
            <a:ext cx="1828800" cy="147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0710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2500" b="1" dirty="0"/>
              <a:t>Объект</a:t>
            </a:r>
            <a:r>
              <a:rPr lang="ru-RU" sz="2500" dirty="0"/>
              <a:t> – некоторая КОНКРЕТНАЯ сущность моделируемой предметной области</a:t>
            </a:r>
          </a:p>
          <a:p>
            <a:pPr>
              <a:lnSpc>
                <a:spcPct val="90000"/>
              </a:lnSpc>
              <a:buNone/>
            </a:pPr>
            <a:endParaRPr lang="ru-RU" sz="2500" dirty="0"/>
          </a:p>
          <a:p>
            <a:pPr>
              <a:lnSpc>
                <a:spcPct val="90000"/>
              </a:lnSpc>
              <a:buNone/>
            </a:pPr>
            <a:r>
              <a:rPr lang="ru-RU" sz="2500" b="1" dirty="0"/>
              <a:t>Класс</a:t>
            </a:r>
            <a:r>
              <a:rPr lang="ru-RU" sz="2500" dirty="0"/>
              <a:t> – шаблон или АБСТРАКЦИЯ сущности предметной области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62974" y="4651376"/>
            <a:ext cx="1529912" cy="868487"/>
          </a:xfrm>
          <a:prstGeom prst="rightArrow">
            <a:avLst>
              <a:gd name="adj1" fmla="val 50000"/>
              <a:gd name="adj2" fmla="val 60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92929" y="3859212"/>
            <a:ext cx="995358" cy="104295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121557" y="4362451"/>
            <a:ext cx="1431918" cy="1827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118012" y="4146550"/>
            <a:ext cx="1083162" cy="147815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3231865" y="3570288"/>
            <a:ext cx="1719571" cy="1478157"/>
          </a:xfrm>
          <a:prstGeom prst="cloudCallout">
            <a:avLst>
              <a:gd name="adj1" fmla="val -51963"/>
              <a:gd name="adj2" fmla="val 558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ru-RU"/>
              <a:t>Квадрат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73804" y="4146550"/>
            <a:ext cx="490232" cy="5214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335211" y="4867276"/>
            <a:ext cx="1465289" cy="1200163"/>
            <a:chOff x="955" y="2005"/>
            <a:chExt cx="998" cy="654"/>
          </a:xfrm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53" y="2005"/>
              <a:ext cx="517" cy="408"/>
            </a:xfrm>
            <a:custGeom>
              <a:avLst/>
              <a:gdLst/>
              <a:ahLst/>
              <a:cxnLst>
                <a:cxn ang="0">
                  <a:pos x="238" y="407"/>
                </a:cxn>
                <a:cxn ang="0">
                  <a:pos x="208" y="407"/>
                </a:cxn>
                <a:cxn ang="0">
                  <a:pos x="179" y="397"/>
                </a:cxn>
                <a:cxn ang="0">
                  <a:pos x="159" y="397"/>
                </a:cxn>
                <a:cxn ang="0">
                  <a:pos x="129" y="388"/>
                </a:cxn>
                <a:cxn ang="0">
                  <a:pos x="109" y="378"/>
                </a:cxn>
                <a:cxn ang="0">
                  <a:pos x="89" y="359"/>
                </a:cxn>
                <a:cxn ang="0">
                  <a:pos x="70" y="350"/>
                </a:cxn>
                <a:cxn ang="0">
                  <a:pos x="50" y="331"/>
                </a:cxn>
                <a:cxn ang="0">
                  <a:pos x="40" y="312"/>
                </a:cxn>
                <a:cxn ang="0">
                  <a:pos x="20" y="293"/>
                </a:cxn>
                <a:cxn ang="0">
                  <a:pos x="10" y="274"/>
                </a:cxn>
                <a:cxn ang="0">
                  <a:pos x="0" y="255"/>
                </a:cxn>
                <a:cxn ang="0">
                  <a:pos x="0" y="236"/>
                </a:cxn>
                <a:cxn ang="0">
                  <a:pos x="0" y="218"/>
                </a:cxn>
                <a:cxn ang="0">
                  <a:pos x="0" y="199"/>
                </a:cxn>
                <a:cxn ang="0">
                  <a:pos x="0" y="170"/>
                </a:cxn>
                <a:cxn ang="0">
                  <a:pos x="0" y="151"/>
                </a:cxn>
                <a:cxn ang="0">
                  <a:pos x="10" y="132"/>
                </a:cxn>
                <a:cxn ang="0">
                  <a:pos x="20" y="113"/>
                </a:cxn>
                <a:cxn ang="0">
                  <a:pos x="30" y="94"/>
                </a:cxn>
                <a:cxn ang="0">
                  <a:pos x="50" y="75"/>
                </a:cxn>
                <a:cxn ang="0">
                  <a:pos x="70" y="66"/>
                </a:cxn>
                <a:cxn ang="0">
                  <a:pos x="80" y="47"/>
                </a:cxn>
                <a:cxn ang="0">
                  <a:pos x="109" y="37"/>
                </a:cxn>
                <a:cxn ang="0">
                  <a:pos x="129" y="18"/>
                </a:cxn>
                <a:cxn ang="0">
                  <a:pos x="149" y="9"/>
                </a:cxn>
                <a:cxn ang="0">
                  <a:pos x="179" y="9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77" y="0"/>
                </a:cxn>
                <a:cxn ang="0">
                  <a:pos x="307" y="0"/>
                </a:cxn>
                <a:cxn ang="0">
                  <a:pos x="337" y="0"/>
                </a:cxn>
                <a:cxn ang="0">
                  <a:pos x="357" y="9"/>
                </a:cxn>
                <a:cxn ang="0">
                  <a:pos x="386" y="18"/>
                </a:cxn>
                <a:cxn ang="0">
                  <a:pos x="406" y="28"/>
                </a:cxn>
                <a:cxn ang="0">
                  <a:pos x="426" y="47"/>
                </a:cxn>
                <a:cxn ang="0">
                  <a:pos x="446" y="56"/>
                </a:cxn>
                <a:cxn ang="0">
                  <a:pos x="465" y="75"/>
                </a:cxn>
                <a:cxn ang="0">
                  <a:pos x="475" y="94"/>
                </a:cxn>
                <a:cxn ang="0">
                  <a:pos x="495" y="104"/>
                </a:cxn>
                <a:cxn ang="0">
                  <a:pos x="505" y="132"/>
                </a:cxn>
                <a:cxn ang="0">
                  <a:pos x="505" y="151"/>
                </a:cxn>
                <a:cxn ang="0">
                  <a:pos x="516" y="170"/>
                </a:cxn>
                <a:cxn ang="0">
                  <a:pos x="516" y="189"/>
                </a:cxn>
                <a:cxn ang="0">
                  <a:pos x="516" y="208"/>
                </a:cxn>
                <a:cxn ang="0">
                  <a:pos x="516" y="227"/>
                </a:cxn>
                <a:cxn ang="0">
                  <a:pos x="516" y="255"/>
                </a:cxn>
                <a:cxn ang="0">
                  <a:pos x="505" y="274"/>
                </a:cxn>
                <a:cxn ang="0">
                  <a:pos x="495" y="293"/>
                </a:cxn>
                <a:cxn ang="0">
                  <a:pos x="485" y="312"/>
                </a:cxn>
                <a:cxn ang="0">
                  <a:pos x="465" y="331"/>
                </a:cxn>
                <a:cxn ang="0">
                  <a:pos x="446" y="340"/>
                </a:cxn>
                <a:cxn ang="0">
                  <a:pos x="426" y="359"/>
                </a:cxn>
                <a:cxn ang="0">
                  <a:pos x="406" y="369"/>
                </a:cxn>
                <a:cxn ang="0">
                  <a:pos x="386" y="378"/>
                </a:cxn>
                <a:cxn ang="0">
                  <a:pos x="367" y="388"/>
                </a:cxn>
                <a:cxn ang="0">
                  <a:pos x="337" y="397"/>
                </a:cxn>
                <a:cxn ang="0">
                  <a:pos x="317" y="407"/>
                </a:cxn>
                <a:cxn ang="0">
                  <a:pos x="287" y="407"/>
                </a:cxn>
                <a:cxn ang="0">
                  <a:pos x="258" y="407"/>
                </a:cxn>
              </a:cxnLst>
              <a:rect l="0" t="0" r="r" b="b"/>
              <a:pathLst>
                <a:path w="517" h="408">
                  <a:moveTo>
                    <a:pt x="258" y="407"/>
                  </a:moveTo>
                  <a:lnTo>
                    <a:pt x="248" y="407"/>
                  </a:lnTo>
                  <a:lnTo>
                    <a:pt x="248" y="407"/>
                  </a:lnTo>
                  <a:lnTo>
                    <a:pt x="238" y="407"/>
                  </a:lnTo>
                  <a:lnTo>
                    <a:pt x="228" y="407"/>
                  </a:lnTo>
                  <a:lnTo>
                    <a:pt x="218" y="407"/>
                  </a:lnTo>
                  <a:lnTo>
                    <a:pt x="218" y="407"/>
                  </a:lnTo>
                  <a:lnTo>
                    <a:pt x="208" y="407"/>
                  </a:lnTo>
                  <a:lnTo>
                    <a:pt x="198" y="407"/>
                  </a:lnTo>
                  <a:lnTo>
                    <a:pt x="198" y="407"/>
                  </a:lnTo>
                  <a:lnTo>
                    <a:pt x="188" y="407"/>
                  </a:lnTo>
                  <a:lnTo>
                    <a:pt x="179" y="397"/>
                  </a:lnTo>
                  <a:lnTo>
                    <a:pt x="179" y="397"/>
                  </a:lnTo>
                  <a:lnTo>
                    <a:pt x="169" y="397"/>
                  </a:lnTo>
                  <a:lnTo>
                    <a:pt x="159" y="397"/>
                  </a:lnTo>
                  <a:lnTo>
                    <a:pt x="159" y="397"/>
                  </a:lnTo>
                  <a:lnTo>
                    <a:pt x="149" y="388"/>
                  </a:lnTo>
                  <a:lnTo>
                    <a:pt x="149" y="388"/>
                  </a:lnTo>
                  <a:lnTo>
                    <a:pt x="139" y="388"/>
                  </a:lnTo>
                  <a:lnTo>
                    <a:pt x="129" y="388"/>
                  </a:lnTo>
                  <a:lnTo>
                    <a:pt x="129" y="378"/>
                  </a:lnTo>
                  <a:lnTo>
                    <a:pt x="119" y="378"/>
                  </a:lnTo>
                  <a:lnTo>
                    <a:pt x="119" y="378"/>
                  </a:lnTo>
                  <a:lnTo>
                    <a:pt x="109" y="378"/>
                  </a:lnTo>
                  <a:lnTo>
                    <a:pt x="109" y="369"/>
                  </a:lnTo>
                  <a:lnTo>
                    <a:pt x="99" y="369"/>
                  </a:lnTo>
                  <a:lnTo>
                    <a:pt x="89" y="369"/>
                  </a:lnTo>
                  <a:lnTo>
                    <a:pt x="89" y="359"/>
                  </a:lnTo>
                  <a:lnTo>
                    <a:pt x="80" y="359"/>
                  </a:lnTo>
                  <a:lnTo>
                    <a:pt x="80" y="350"/>
                  </a:lnTo>
                  <a:lnTo>
                    <a:pt x="70" y="350"/>
                  </a:lnTo>
                  <a:lnTo>
                    <a:pt x="70" y="350"/>
                  </a:lnTo>
                  <a:lnTo>
                    <a:pt x="70" y="340"/>
                  </a:lnTo>
                  <a:lnTo>
                    <a:pt x="60" y="340"/>
                  </a:lnTo>
                  <a:lnTo>
                    <a:pt x="60" y="331"/>
                  </a:lnTo>
                  <a:lnTo>
                    <a:pt x="50" y="331"/>
                  </a:lnTo>
                  <a:lnTo>
                    <a:pt x="50" y="331"/>
                  </a:lnTo>
                  <a:lnTo>
                    <a:pt x="40" y="321"/>
                  </a:lnTo>
                  <a:lnTo>
                    <a:pt x="40" y="321"/>
                  </a:lnTo>
                  <a:lnTo>
                    <a:pt x="40" y="312"/>
                  </a:lnTo>
                  <a:lnTo>
                    <a:pt x="30" y="312"/>
                  </a:lnTo>
                  <a:lnTo>
                    <a:pt x="30" y="302"/>
                  </a:lnTo>
                  <a:lnTo>
                    <a:pt x="30" y="302"/>
                  </a:lnTo>
                  <a:lnTo>
                    <a:pt x="20" y="293"/>
                  </a:lnTo>
                  <a:lnTo>
                    <a:pt x="20" y="293"/>
                  </a:lnTo>
                  <a:lnTo>
                    <a:pt x="20" y="283"/>
                  </a:lnTo>
                  <a:lnTo>
                    <a:pt x="20" y="283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20" y="123"/>
                  </a:lnTo>
                  <a:lnTo>
                    <a:pt x="20" y="113"/>
                  </a:lnTo>
                  <a:lnTo>
                    <a:pt x="20" y="113"/>
                  </a:lnTo>
                  <a:lnTo>
                    <a:pt x="20" y="104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30" y="94"/>
                  </a:lnTo>
                  <a:lnTo>
                    <a:pt x="40" y="94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50" y="75"/>
                  </a:lnTo>
                  <a:lnTo>
                    <a:pt x="50" y="75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70" y="66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80" y="47"/>
                  </a:lnTo>
                  <a:lnTo>
                    <a:pt x="80" y="47"/>
                  </a:lnTo>
                  <a:lnTo>
                    <a:pt x="89" y="47"/>
                  </a:lnTo>
                  <a:lnTo>
                    <a:pt x="89" y="37"/>
                  </a:lnTo>
                  <a:lnTo>
                    <a:pt x="99" y="37"/>
                  </a:lnTo>
                  <a:lnTo>
                    <a:pt x="109" y="37"/>
                  </a:lnTo>
                  <a:lnTo>
                    <a:pt x="109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39" y="18"/>
                  </a:lnTo>
                  <a:lnTo>
                    <a:pt x="149" y="18"/>
                  </a:lnTo>
                  <a:lnTo>
                    <a:pt x="149" y="9"/>
                  </a:lnTo>
                  <a:lnTo>
                    <a:pt x="159" y="9"/>
                  </a:lnTo>
                  <a:lnTo>
                    <a:pt x="159" y="9"/>
                  </a:lnTo>
                  <a:lnTo>
                    <a:pt x="169" y="9"/>
                  </a:lnTo>
                  <a:lnTo>
                    <a:pt x="179" y="9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0"/>
                  </a:lnTo>
                  <a:lnTo>
                    <a:pt x="23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97" y="0"/>
                  </a:lnTo>
                  <a:lnTo>
                    <a:pt x="307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27" y="0"/>
                  </a:lnTo>
                  <a:lnTo>
                    <a:pt x="337" y="0"/>
                  </a:lnTo>
                  <a:lnTo>
                    <a:pt x="337" y="9"/>
                  </a:lnTo>
                  <a:lnTo>
                    <a:pt x="347" y="9"/>
                  </a:lnTo>
                  <a:lnTo>
                    <a:pt x="347" y="9"/>
                  </a:lnTo>
                  <a:lnTo>
                    <a:pt x="357" y="9"/>
                  </a:lnTo>
                  <a:lnTo>
                    <a:pt x="367" y="9"/>
                  </a:lnTo>
                  <a:lnTo>
                    <a:pt x="367" y="18"/>
                  </a:lnTo>
                  <a:lnTo>
                    <a:pt x="376" y="18"/>
                  </a:lnTo>
                  <a:lnTo>
                    <a:pt x="386" y="18"/>
                  </a:lnTo>
                  <a:lnTo>
                    <a:pt x="386" y="18"/>
                  </a:lnTo>
                  <a:lnTo>
                    <a:pt x="396" y="28"/>
                  </a:lnTo>
                  <a:lnTo>
                    <a:pt x="396" y="28"/>
                  </a:lnTo>
                  <a:lnTo>
                    <a:pt x="406" y="28"/>
                  </a:lnTo>
                  <a:lnTo>
                    <a:pt x="406" y="37"/>
                  </a:lnTo>
                  <a:lnTo>
                    <a:pt x="416" y="37"/>
                  </a:lnTo>
                  <a:lnTo>
                    <a:pt x="416" y="37"/>
                  </a:lnTo>
                  <a:lnTo>
                    <a:pt x="426" y="47"/>
                  </a:lnTo>
                  <a:lnTo>
                    <a:pt x="426" y="47"/>
                  </a:lnTo>
                  <a:lnTo>
                    <a:pt x="436" y="47"/>
                  </a:lnTo>
                  <a:lnTo>
                    <a:pt x="436" y="56"/>
                  </a:lnTo>
                  <a:lnTo>
                    <a:pt x="446" y="56"/>
                  </a:lnTo>
                  <a:lnTo>
                    <a:pt x="446" y="66"/>
                  </a:lnTo>
                  <a:lnTo>
                    <a:pt x="456" y="66"/>
                  </a:lnTo>
                  <a:lnTo>
                    <a:pt x="456" y="66"/>
                  </a:lnTo>
                  <a:lnTo>
                    <a:pt x="465" y="75"/>
                  </a:lnTo>
                  <a:lnTo>
                    <a:pt x="465" y="75"/>
                  </a:lnTo>
                  <a:lnTo>
                    <a:pt x="465" y="85"/>
                  </a:lnTo>
                  <a:lnTo>
                    <a:pt x="475" y="85"/>
                  </a:lnTo>
                  <a:lnTo>
                    <a:pt x="475" y="94"/>
                  </a:lnTo>
                  <a:lnTo>
                    <a:pt x="485" y="94"/>
                  </a:lnTo>
                  <a:lnTo>
                    <a:pt x="485" y="104"/>
                  </a:lnTo>
                  <a:lnTo>
                    <a:pt x="485" y="104"/>
                  </a:lnTo>
                  <a:lnTo>
                    <a:pt x="495" y="104"/>
                  </a:lnTo>
                  <a:lnTo>
                    <a:pt x="495" y="113"/>
                  </a:lnTo>
                  <a:lnTo>
                    <a:pt x="495" y="113"/>
                  </a:lnTo>
                  <a:lnTo>
                    <a:pt x="495" y="123"/>
                  </a:lnTo>
                  <a:lnTo>
                    <a:pt x="505" y="132"/>
                  </a:lnTo>
                  <a:lnTo>
                    <a:pt x="505" y="132"/>
                  </a:lnTo>
                  <a:lnTo>
                    <a:pt x="505" y="142"/>
                  </a:lnTo>
                  <a:lnTo>
                    <a:pt x="505" y="142"/>
                  </a:lnTo>
                  <a:lnTo>
                    <a:pt x="505" y="151"/>
                  </a:lnTo>
                  <a:lnTo>
                    <a:pt x="516" y="151"/>
                  </a:lnTo>
                  <a:lnTo>
                    <a:pt x="516" y="161"/>
                  </a:lnTo>
                  <a:lnTo>
                    <a:pt x="516" y="161"/>
                  </a:lnTo>
                  <a:lnTo>
                    <a:pt x="516" y="170"/>
                  </a:lnTo>
                  <a:lnTo>
                    <a:pt x="516" y="170"/>
                  </a:lnTo>
                  <a:lnTo>
                    <a:pt x="516" y="180"/>
                  </a:lnTo>
                  <a:lnTo>
                    <a:pt x="516" y="189"/>
                  </a:lnTo>
                  <a:lnTo>
                    <a:pt x="516" y="18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208"/>
                  </a:lnTo>
                  <a:lnTo>
                    <a:pt x="516" y="218"/>
                  </a:lnTo>
                  <a:lnTo>
                    <a:pt x="516" y="218"/>
                  </a:lnTo>
                  <a:lnTo>
                    <a:pt x="516" y="227"/>
                  </a:lnTo>
                  <a:lnTo>
                    <a:pt x="516" y="227"/>
                  </a:lnTo>
                  <a:lnTo>
                    <a:pt x="516" y="236"/>
                  </a:lnTo>
                  <a:lnTo>
                    <a:pt x="516" y="236"/>
                  </a:lnTo>
                  <a:lnTo>
                    <a:pt x="516" y="245"/>
                  </a:lnTo>
                  <a:lnTo>
                    <a:pt x="516" y="255"/>
                  </a:lnTo>
                  <a:lnTo>
                    <a:pt x="505" y="255"/>
                  </a:lnTo>
                  <a:lnTo>
                    <a:pt x="505" y="264"/>
                  </a:lnTo>
                  <a:lnTo>
                    <a:pt x="505" y="264"/>
                  </a:lnTo>
                  <a:lnTo>
                    <a:pt x="505" y="274"/>
                  </a:lnTo>
                  <a:lnTo>
                    <a:pt x="505" y="274"/>
                  </a:lnTo>
                  <a:lnTo>
                    <a:pt x="495" y="283"/>
                  </a:lnTo>
                  <a:lnTo>
                    <a:pt x="495" y="283"/>
                  </a:lnTo>
                  <a:lnTo>
                    <a:pt x="495" y="293"/>
                  </a:lnTo>
                  <a:lnTo>
                    <a:pt x="495" y="293"/>
                  </a:lnTo>
                  <a:lnTo>
                    <a:pt x="485" y="302"/>
                  </a:lnTo>
                  <a:lnTo>
                    <a:pt x="485" y="302"/>
                  </a:lnTo>
                  <a:lnTo>
                    <a:pt x="485" y="312"/>
                  </a:lnTo>
                  <a:lnTo>
                    <a:pt x="475" y="312"/>
                  </a:lnTo>
                  <a:lnTo>
                    <a:pt x="475" y="321"/>
                  </a:lnTo>
                  <a:lnTo>
                    <a:pt x="465" y="321"/>
                  </a:lnTo>
                  <a:lnTo>
                    <a:pt x="465" y="331"/>
                  </a:lnTo>
                  <a:lnTo>
                    <a:pt x="465" y="331"/>
                  </a:lnTo>
                  <a:lnTo>
                    <a:pt x="456" y="331"/>
                  </a:lnTo>
                  <a:lnTo>
                    <a:pt x="456" y="340"/>
                  </a:lnTo>
                  <a:lnTo>
                    <a:pt x="446" y="340"/>
                  </a:lnTo>
                  <a:lnTo>
                    <a:pt x="44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26" y="359"/>
                  </a:lnTo>
                  <a:lnTo>
                    <a:pt x="426" y="359"/>
                  </a:lnTo>
                  <a:lnTo>
                    <a:pt x="416" y="369"/>
                  </a:lnTo>
                  <a:lnTo>
                    <a:pt x="416" y="369"/>
                  </a:lnTo>
                  <a:lnTo>
                    <a:pt x="406" y="369"/>
                  </a:lnTo>
                  <a:lnTo>
                    <a:pt x="406" y="378"/>
                  </a:lnTo>
                  <a:lnTo>
                    <a:pt x="396" y="378"/>
                  </a:lnTo>
                  <a:lnTo>
                    <a:pt x="396" y="378"/>
                  </a:lnTo>
                  <a:lnTo>
                    <a:pt x="386" y="378"/>
                  </a:lnTo>
                  <a:lnTo>
                    <a:pt x="386" y="388"/>
                  </a:lnTo>
                  <a:lnTo>
                    <a:pt x="376" y="388"/>
                  </a:lnTo>
                  <a:lnTo>
                    <a:pt x="367" y="388"/>
                  </a:lnTo>
                  <a:lnTo>
                    <a:pt x="367" y="388"/>
                  </a:lnTo>
                  <a:lnTo>
                    <a:pt x="357" y="397"/>
                  </a:lnTo>
                  <a:lnTo>
                    <a:pt x="347" y="397"/>
                  </a:lnTo>
                  <a:lnTo>
                    <a:pt x="347" y="397"/>
                  </a:lnTo>
                  <a:lnTo>
                    <a:pt x="337" y="397"/>
                  </a:lnTo>
                  <a:lnTo>
                    <a:pt x="337" y="397"/>
                  </a:lnTo>
                  <a:lnTo>
                    <a:pt x="327" y="407"/>
                  </a:lnTo>
                  <a:lnTo>
                    <a:pt x="317" y="407"/>
                  </a:lnTo>
                  <a:lnTo>
                    <a:pt x="317" y="407"/>
                  </a:lnTo>
                  <a:lnTo>
                    <a:pt x="307" y="407"/>
                  </a:lnTo>
                  <a:lnTo>
                    <a:pt x="297" y="407"/>
                  </a:lnTo>
                  <a:lnTo>
                    <a:pt x="287" y="407"/>
                  </a:lnTo>
                  <a:lnTo>
                    <a:pt x="287" y="407"/>
                  </a:lnTo>
                  <a:lnTo>
                    <a:pt x="277" y="407"/>
                  </a:lnTo>
                  <a:lnTo>
                    <a:pt x="268" y="407"/>
                  </a:lnTo>
                  <a:lnTo>
                    <a:pt x="268" y="407"/>
                  </a:lnTo>
                  <a:lnTo>
                    <a:pt x="258" y="407"/>
                  </a:lnTo>
                  <a:lnTo>
                    <a:pt x="258" y="407"/>
                  </a:lnTo>
                </a:path>
              </a:pathLst>
            </a:custGeom>
            <a:solidFill>
              <a:srgbClr val="FFFF9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053" y="2005"/>
              <a:ext cx="517" cy="408"/>
            </a:xfrm>
            <a:custGeom>
              <a:avLst/>
              <a:gdLst/>
              <a:ahLst/>
              <a:cxnLst>
                <a:cxn ang="0">
                  <a:pos x="238" y="407"/>
                </a:cxn>
                <a:cxn ang="0">
                  <a:pos x="208" y="407"/>
                </a:cxn>
                <a:cxn ang="0">
                  <a:pos x="179" y="397"/>
                </a:cxn>
                <a:cxn ang="0">
                  <a:pos x="159" y="397"/>
                </a:cxn>
                <a:cxn ang="0">
                  <a:pos x="129" y="388"/>
                </a:cxn>
                <a:cxn ang="0">
                  <a:pos x="109" y="378"/>
                </a:cxn>
                <a:cxn ang="0">
                  <a:pos x="89" y="359"/>
                </a:cxn>
                <a:cxn ang="0">
                  <a:pos x="70" y="350"/>
                </a:cxn>
                <a:cxn ang="0">
                  <a:pos x="50" y="331"/>
                </a:cxn>
                <a:cxn ang="0">
                  <a:pos x="40" y="312"/>
                </a:cxn>
                <a:cxn ang="0">
                  <a:pos x="20" y="293"/>
                </a:cxn>
                <a:cxn ang="0">
                  <a:pos x="10" y="274"/>
                </a:cxn>
                <a:cxn ang="0">
                  <a:pos x="0" y="255"/>
                </a:cxn>
                <a:cxn ang="0">
                  <a:pos x="0" y="236"/>
                </a:cxn>
                <a:cxn ang="0">
                  <a:pos x="0" y="218"/>
                </a:cxn>
                <a:cxn ang="0">
                  <a:pos x="0" y="199"/>
                </a:cxn>
                <a:cxn ang="0">
                  <a:pos x="0" y="170"/>
                </a:cxn>
                <a:cxn ang="0">
                  <a:pos x="0" y="151"/>
                </a:cxn>
                <a:cxn ang="0">
                  <a:pos x="10" y="132"/>
                </a:cxn>
                <a:cxn ang="0">
                  <a:pos x="20" y="113"/>
                </a:cxn>
                <a:cxn ang="0">
                  <a:pos x="30" y="94"/>
                </a:cxn>
                <a:cxn ang="0">
                  <a:pos x="50" y="75"/>
                </a:cxn>
                <a:cxn ang="0">
                  <a:pos x="70" y="66"/>
                </a:cxn>
                <a:cxn ang="0">
                  <a:pos x="80" y="47"/>
                </a:cxn>
                <a:cxn ang="0">
                  <a:pos x="109" y="37"/>
                </a:cxn>
                <a:cxn ang="0">
                  <a:pos x="129" y="18"/>
                </a:cxn>
                <a:cxn ang="0">
                  <a:pos x="149" y="9"/>
                </a:cxn>
                <a:cxn ang="0">
                  <a:pos x="179" y="9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77" y="0"/>
                </a:cxn>
                <a:cxn ang="0">
                  <a:pos x="307" y="0"/>
                </a:cxn>
                <a:cxn ang="0">
                  <a:pos x="337" y="0"/>
                </a:cxn>
                <a:cxn ang="0">
                  <a:pos x="357" y="9"/>
                </a:cxn>
                <a:cxn ang="0">
                  <a:pos x="386" y="18"/>
                </a:cxn>
                <a:cxn ang="0">
                  <a:pos x="406" y="28"/>
                </a:cxn>
                <a:cxn ang="0">
                  <a:pos x="426" y="47"/>
                </a:cxn>
                <a:cxn ang="0">
                  <a:pos x="446" y="56"/>
                </a:cxn>
                <a:cxn ang="0">
                  <a:pos x="465" y="75"/>
                </a:cxn>
                <a:cxn ang="0">
                  <a:pos x="475" y="94"/>
                </a:cxn>
                <a:cxn ang="0">
                  <a:pos x="495" y="104"/>
                </a:cxn>
                <a:cxn ang="0">
                  <a:pos x="505" y="132"/>
                </a:cxn>
                <a:cxn ang="0">
                  <a:pos x="505" y="151"/>
                </a:cxn>
                <a:cxn ang="0">
                  <a:pos x="516" y="170"/>
                </a:cxn>
                <a:cxn ang="0">
                  <a:pos x="516" y="189"/>
                </a:cxn>
                <a:cxn ang="0">
                  <a:pos x="516" y="208"/>
                </a:cxn>
                <a:cxn ang="0">
                  <a:pos x="516" y="227"/>
                </a:cxn>
                <a:cxn ang="0">
                  <a:pos x="516" y="255"/>
                </a:cxn>
                <a:cxn ang="0">
                  <a:pos x="505" y="274"/>
                </a:cxn>
                <a:cxn ang="0">
                  <a:pos x="495" y="293"/>
                </a:cxn>
                <a:cxn ang="0">
                  <a:pos x="485" y="312"/>
                </a:cxn>
                <a:cxn ang="0">
                  <a:pos x="465" y="331"/>
                </a:cxn>
                <a:cxn ang="0">
                  <a:pos x="446" y="340"/>
                </a:cxn>
                <a:cxn ang="0">
                  <a:pos x="426" y="359"/>
                </a:cxn>
                <a:cxn ang="0">
                  <a:pos x="406" y="369"/>
                </a:cxn>
                <a:cxn ang="0">
                  <a:pos x="386" y="378"/>
                </a:cxn>
                <a:cxn ang="0">
                  <a:pos x="367" y="388"/>
                </a:cxn>
                <a:cxn ang="0">
                  <a:pos x="337" y="397"/>
                </a:cxn>
                <a:cxn ang="0">
                  <a:pos x="317" y="407"/>
                </a:cxn>
                <a:cxn ang="0">
                  <a:pos x="287" y="407"/>
                </a:cxn>
                <a:cxn ang="0">
                  <a:pos x="258" y="407"/>
                </a:cxn>
              </a:cxnLst>
              <a:rect l="0" t="0" r="r" b="b"/>
              <a:pathLst>
                <a:path w="517" h="408">
                  <a:moveTo>
                    <a:pt x="258" y="407"/>
                  </a:moveTo>
                  <a:lnTo>
                    <a:pt x="248" y="407"/>
                  </a:lnTo>
                  <a:lnTo>
                    <a:pt x="248" y="407"/>
                  </a:lnTo>
                  <a:lnTo>
                    <a:pt x="238" y="407"/>
                  </a:lnTo>
                  <a:lnTo>
                    <a:pt x="228" y="407"/>
                  </a:lnTo>
                  <a:lnTo>
                    <a:pt x="218" y="407"/>
                  </a:lnTo>
                  <a:lnTo>
                    <a:pt x="218" y="407"/>
                  </a:lnTo>
                  <a:lnTo>
                    <a:pt x="208" y="407"/>
                  </a:lnTo>
                  <a:lnTo>
                    <a:pt x="198" y="407"/>
                  </a:lnTo>
                  <a:lnTo>
                    <a:pt x="198" y="407"/>
                  </a:lnTo>
                  <a:lnTo>
                    <a:pt x="188" y="407"/>
                  </a:lnTo>
                  <a:lnTo>
                    <a:pt x="179" y="397"/>
                  </a:lnTo>
                  <a:lnTo>
                    <a:pt x="179" y="397"/>
                  </a:lnTo>
                  <a:lnTo>
                    <a:pt x="169" y="397"/>
                  </a:lnTo>
                  <a:lnTo>
                    <a:pt x="159" y="397"/>
                  </a:lnTo>
                  <a:lnTo>
                    <a:pt x="159" y="397"/>
                  </a:lnTo>
                  <a:lnTo>
                    <a:pt x="149" y="388"/>
                  </a:lnTo>
                  <a:lnTo>
                    <a:pt x="149" y="388"/>
                  </a:lnTo>
                  <a:lnTo>
                    <a:pt x="139" y="388"/>
                  </a:lnTo>
                  <a:lnTo>
                    <a:pt x="129" y="388"/>
                  </a:lnTo>
                  <a:lnTo>
                    <a:pt x="129" y="378"/>
                  </a:lnTo>
                  <a:lnTo>
                    <a:pt x="119" y="378"/>
                  </a:lnTo>
                  <a:lnTo>
                    <a:pt x="119" y="378"/>
                  </a:lnTo>
                  <a:lnTo>
                    <a:pt x="109" y="378"/>
                  </a:lnTo>
                  <a:lnTo>
                    <a:pt x="109" y="369"/>
                  </a:lnTo>
                  <a:lnTo>
                    <a:pt x="99" y="369"/>
                  </a:lnTo>
                  <a:lnTo>
                    <a:pt x="89" y="369"/>
                  </a:lnTo>
                  <a:lnTo>
                    <a:pt x="89" y="359"/>
                  </a:lnTo>
                  <a:lnTo>
                    <a:pt x="80" y="359"/>
                  </a:lnTo>
                  <a:lnTo>
                    <a:pt x="80" y="350"/>
                  </a:lnTo>
                  <a:lnTo>
                    <a:pt x="70" y="350"/>
                  </a:lnTo>
                  <a:lnTo>
                    <a:pt x="70" y="350"/>
                  </a:lnTo>
                  <a:lnTo>
                    <a:pt x="70" y="340"/>
                  </a:lnTo>
                  <a:lnTo>
                    <a:pt x="60" y="340"/>
                  </a:lnTo>
                  <a:lnTo>
                    <a:pt x="60" y="331"/>
                  </a:lnTo>
                  <a:lnTo>
                    <a:pt x="50" y="331"/>
                  </a:lnTo>
                  <a:lnTo>
                    <a:pt x="50" y="331"/>
                  </a:lnTo>
                  <a:lnTo>
                    <a:pt x="40" y="321"/>
                  </a:lnTo>
                  <a:lnTo>
                    <a:pt x="40" y="321"/>
                  </a:lnTo>
                  <a:lnTo>
                    <a:pt x="40" y="312"/>
                  </a:lnTo>
                  <a:lnTo>
                    <a:pt x="30" y="312"/>
                  </a:lnTo>
                  <a:lnTo>
                    <a:pt x="30" y="302"/>
                  </a:lnTo>
                  <a:lnTo>
                    <a:pt x="30" y="302"/>
                  </a:lnTo>
                  <a:lnTo>
                    <a:pt x="20" y="293"/>
                  </a:lnTo>
                  <a:lnTo>
                    <a:pt x="20" y="293"/>
                  </a:lnTo>
                  <a:lnTo>
                    <a:pt x="20" y="283"/>
                  </a:lnTo>
                  <a:lnTo>
                    <a:pt x="20" y="283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20" y="123"/>
                  </a:lnTo>
                  <a:lnTo>
                    <a:pt x="20" y="113"/>
                  </a:lnTo>
                  <a:lnTo>
                    <a:pt x="20" y="113"/>
                  </a:lnTo>
                  <a:lnTo>
                    <a:pt x="20" y="104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30" y="94"/>
                  </a:lnTo>
                  <a:lnTo>
                    <a:pt x="40" y="94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50" y="75"/>
                  </a:lnTo>
                  <a:lnTo>
                    <a:pt x="50" y="75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70" y="66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80" y="47"/>
                  </a:lnTo>
                  <a:lnTo>
                    <a:pt x="80" y="47"/>
                  </a:lnTo>
                  <a:lnTo>
                    <a:pt x="89" y="47"/>
                  </a:lnTo>
                  <a:lnTo>
                    <a:pt x="89" y="37"/>
                  </a:lnTo>
                  <a:lnTo>
                    <a:pt x="99" y="37"/>
                  </a:lnTo>
                  <a:lnTo>
                    <a:pt x="109" y="37"/>
                  </a:lnTo>
                  <a:lnTo>
                    <a:pt x="109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39" y="18"/>
                  </a:lnTo>
                  <a:lnTo>
                    <a:pt x="149" y="18"/>
                  </a:lnTo>
                  <a:lnTo>
                    <a:pt x="149" y="9"/>
                  </a:lnTo>
                  <a:lnTo>
                    <a:pt x="159" y="9"/>
                  </a:lnTo>
                  <a:lnTo>
                    <a:pt x="159" y="9"/>
                  </a:lnTo>
                  <a:lnTo>
                    <a:pt x="169" y="9"/>
                  </a:lnTo>
                  <a:lnTo>
                    <a:pt x="179" y="9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0"/>
                  </a:lnTo>
                  <a:lnTo>
                    <a:pt x="23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97" y="0"/>
                  </a:lnTo>
                  <a:lnTo>
                    <a:pt x="307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27" y="0"/>
                  </a:lnTo>
                  <a:lnTo>
                    <a:pt x="337" y="0"/>
                  </a:lnTo>
                  <a:lnTo>
                    <a:pt x="337" y="9"/>
                  </a:lnTo>
                  <a:lnTo>
                    <a:pt x="347" y="9"/>
                  </a:lnTo>
                  <a:lnTo>
                    <a:pt x="347" y="9"/>
                  </a:lnTo>
                  <a:lnTo>
                    <a:pt x="357" y="9"/>
                  </a:lnTo>
                  <a:lnTo>
                    <a:pt x="367" y="9"/>
                  </a:lnTo>
                  <a:lnTo>
                    <a:pt x="367" y="18"/>
                  </a:lnTo>
                  <a:lnTo>
                    <a:pt x="376" y="18"/>
                  </a:lnTo>
                  <a:lnTo>
                    <a:pt x="386" y="18"/>
                  </a:lnTo>
                  <a:lnTo>
                    <a:pt x="386" y="18"/>
                  </a:lnTo>
                  <a:lnTo>
                    <a:pt x="396" y="28"/>
                  </a:lnTo>
                  <a:lnTo>
                    <a:pt x="396" y="28"/>
                  </a:lnTo>
                  <a:lnTo>
                    <a:pt x="406" y="28"/>
                  </a:lnTo>
                  <a:lnTo>
                    <a:pt x="406" y="37"/>
                  </a:lnTo>
                  <a:lnTo>
                    <a:pt x="416" y="37"/>
                  </a:lnTo>
                  <a:lnTo>
                    <a:pt x="416" y="37"/>
                  </a:lnTo>
                  <a:lnTo>
                    <a:pt x="426" y="47"/>
                  </a:lnTo>
                  <a:lnTo>
                    <a:pt x="426" y="47"/>
                  </a:lnTo>
                  <a:lnTo>
                    <a:pt x="436" y="47"/>
                  </a:lnTo>
                  <a:lnTo>
                    <a:pt x="436" y="56"/>
                  </a:lnTo>
                  <a:lnTo>
                    <a:pt x="446" y="56"/>
                  </a:lnTo>
                  <a:lnTo>
                    <a:pt x="446" y="66"/>
                  </a:lnTo>
                  <a:lnTo>
                    <a:pt x="456" y="66"/>
                  </a:lnTo>
                  <a:lnTo>
                    <a:pt x="456" y="66"/>
                  </a:lnTo>
                  <a:lnTo>
                    <a:pt x="465" y="75"/>
                  </a:lnTo>
                  <a:lnTo>
                    <a:pt x="465" y="75"/>
                  </a:lnTo>
                  <a:lnTo>
                    <a:pt x="465" y="85"/>
                  </a:lnTo>
                  <a:lnTo>
                    <a:pt x="475" y="85"/>
                  </a:lnTo>
                  <a:lnTo>
                    <a:pt x="475" y="94"/>
                  </a:lnTo>
                  <a:lnTo>
                    <a:pt x="485" y="94"/>
                  </a:lnTo>
                  <a:lnTo>
                    <a:pt x="485" y="104"/>
                  </a:lnTo>
                  <a:lnTo>
                    <a:pt x="485" y="104"/>
                  </a:lnTo>
                  <a:lnTo>
                    <a:pt x="495" y="104"/>
                  </a:lnTo>
                  <a:lnTo>
                    <a:pt x="495" y="113"/>
                  </a:lnTo>
                  <a:lnTo>
                    <a:pt x="495" y="113"/>
                  </a:lnTo>
                  <a:lnTo>
                    <a:pt x="495" y="123"/>
                  </a:lnTo>
                  <a:lnTo>
                    <a:pt x="505" y="132"/>
                  </a:lnTo>
                  <a:lnTo>
                    <a:pt x="505" y="132"/>
                  </a:lnTo>
                  <a:lnTo>
                    <a:pt x="505" y="142"/>
                  </a:lnTo>
                  <a:lnTo>
                    <a:pt x="505" y="142"/>
                  </a:lnTo>
                  <a:lnTo>
                    <a:pt x="505" y="151"/>
                  </a:lnTo>
                  <a:lnTo>
                    <a:pt x="516" y="151"/>
                  </a:lnTo>
                  <a:lnTo>
                    <a:pt x="516" y="161"/>
                  </a:lnTo>
                  <a:lnTo>
                    <a:pt x="516" y="161"/>
                  </a:lnTo>
                  <a:lnTo>
                    <a:pt x="516" y="170"/>
                  </a:lnTo>
                  <a:lnTo>
                    <a:pt x="516" y="170"/>
                  </a:lnTo>
                  <a:lnTo>
                    <a:pt x="516" y="180"/>
                  </a:lnTo>
                  <a:lnTo>
                    <a:pt x="516" y="189"/>
                  </a:lnTo>
                  <a:lnTo>
                    <a:pt x="516" y="18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208"/>
                  </a:lnTo>
                  <a:lnTo>
                    <a:pt x="516" y="218"/>
                  </a:lnTo>
                  <a:lnTo>
                    <a:pt x="516" y="218"/>
                  </a:lnTo>
                  <a:lnTo>
                    <a:pt x="516" y="227"/>
                  </a:lnTo>
                  <a:lnTo>
                    <a:pt x="516" y="227"/>
                  </a:lnTo>
                  <a:lnTo>
                    <a:pt x="516" y="236"/>
                  </a:lnTo>
                  <a:lnTo>
                    <a:pt x="516" y="236"/>
                  </a:lnTo>
                  <a:lnTo>
                    <a:pt x="516" y="245"/>
                  </a:lnTo>
                  <a:lnTo>
                    <a:pt x="516" y="255"/>
                  </a:lnTo>
                  <a:lnTo>
                    <a:pt x="505" y="255"/>
                  </a:lnTo>
                  <a:lnTo>
                    <a:pt x="505" y="264"/>
                  </a:lnTo>
                  <a:lnTo>
                    <a:pt x="505" y="264"/>
                  </a:lnTo>
                  <a:lnTo>
                    <a:pt x="505" y="274"/>
                  </a:lnTo>
                  <a:lnTo>
                    <a:pt x="505" y="274"/>
                  </a:lnTo>
                  <a:lnTo>
                    <a:pt x="495" y="283"/>
                  </a:lnTo>
                  <a:lnTo>
                    <a:pt x="495" y="283"/>
                  </a:lnTo>
                  <a:lnTo>
                    <a:pt x="495" y="293"/>
                  </a:lnTo>
                  <a:lnTo>
                    <a:pt x="495" y="293"/>
                  </a:lnTo>
                  <a:lnTo>
                    <a:pt x="485" y="302"/>
                  </a:lnTo>
                  <a:lnTo>
                    <a:pt x="485" y="302"/>
                  </a:lnTo>
                  <a:lnTo>
                    <a:pt x="485" y="312"/>
                  </a:lnTo>
                  <a:lnTo>
                    <a:pt x="475" y="312"/>
                  </a:lnTo>
                  <a:lnTo>
                    <a:pt x="475" y="321"/>
                  </a:lnTo>
                  <a:lnTo>
                    <a:pt x="465" y="321"/>
                  </a:lnTo>
                  <a:lnTo>
                    <a:pt x="465" y="331"/>
                  </a:lnTo>
                  <a:lnTo>
                    <a:pt x="465" y="331"/>
                  </a:lnTo>
                  <a:lnTo>
                    <a:pt x="456" y="331"/>
                  </a:lnTo>
                  <a:lnTo>
                    <a:pt x="456" y="340"/>
                  </a:lnTo>
                  <a:lnTo>
                    <a:pt x="446" y="340"/>
                  </a:lnTo>
                  <a:lnTo>
                    <a:pt x="44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26" y="359"/>
                  </a:lnTo>
                  <a:lnTo>
                    <a:pt x="426" y="359"/>
                  </a:lnTo>
                  <a:lnTo>
                    <a:pt x="416" y="369"/>
                  </a:lnTo>
                  <a:lnTo>
                    <a:pt x="416" y="369"/>
                  </a:lnTo>
                  <a:lnTo>
                    <a:pt x="406" y="369"/>
                  </a:lnTo>
                  <a:lnTo>
                    <a:pt x="406" y="378"/>
                  </a:lnTo>
                  <a:lnTo>
                    <a:pt x="396" y="378"/>
                  </a:lnTo>
                  <a:lnTo>
                    <a:pt x="396" y="378"/>
                  </a:lnTo>
                  <a:lnTo>
                    <a:pt x="386" y="378"/>
                  </a:lnTo>
                  <a:lnTo>
                    <a:pt x="386" y="388"/>
                  </a:lnTo>
                  <a:lnTo>
                    <a:pt x="376" y="388"/>
                  </a:lnTo>
                  <a:lnTo>
                    <a:pt x="367" y="388"/>
                  </a:lnTo>
                  <a:lnTo>
                    <a:pt x="367" y="388"/>
                  </a:lnTo>
                  <a:lnTo>
                    <a:pt x="357" y="397"/>
                  </a:lnTo>
                  <a:lnTo>
                    <a:pt x="347" y="397"/>
                  </a:lnTo>
                  <a:lnTo>
                    <a:pt x="347" y="397"/>
                  </a:lnTo>
                  <a:lnTo>
                    <a:pt x="337" y="397"/>
                  </a:lnTo>
                  <a:lnTo>
                    <a:pt x="337" y="397"/>
                  </a:lnTo>
                  <a:lnTo>
                    <a:pt x="327" y="407"/>
                  </a:lnTo>
                  <a:lnTo>
                    <a:pt x="317" y="407"/>
                  </a:lnTo>
                  <a:lnTo>
                    <a:pt x="317" y="407"/>
                  </a:lnTo>
                  <a:lnTo>
                    <a:pt x="307" y="407"/>
                  </a:lnTo>
                  <a:lnTo>
                    <a:pt x="297" y="407"/>
                  </a:lnTo>
                  <a:lnTo>
                    <a:pt x="287" y="407"/>
                  </a:lnTo>
                  <a:lnTo>
                    <a:pt x="287" y="407"/>
                  </a:lnTo>
                  <a:lnTo>
                    <a:pt x="277" y="407"/>
                  </a:lnTo>
                  <a:lnTo>
                    <a:pt x="268" y="407"/>
                  </a:lnTo>
                  <a:lnTo>
                    <a:pt x="268" y="407"/>
                  </a:lnTo>
                  <a:lnTo>
                    <a:pt x="258" y="407"/>
                  </a:lnTo>
                  <a:lnTo>
                    <a:pt x="258" y="40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1744" y="2242"/>
              <a:ext cx="209" cy="171"/>
              <a:chOff x="1744" y="2242"/>
              <a:chExt cx="209" cy="171"/>
            </a:xfrm>
          </p:grpSpPr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1744" y="2242"/>
                <a:ext cx="209" cy="171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95"/>
                  </a:cxn>
                  <a:cxn ang="0">
                    <a:pos x="0" y="76"/>
                  </a:cxn>
                  <a:cxn ang="0">
                    <a:pos x="0" y="66"/>
                  </a:cxn>
                  <a:cxn ang="0">
                    <a:pos x="0" y="57"/>
                  </a:cxn>
                  <a:cxn ang="0">
                    <a:pos x="10" y="47"/>
                  </a:cxn>
                  <a:cxn ang="0">
                    <a:pos x="10" y="28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40" y="9"/>
                  </a:cxn>
                  <a:cxn ang="0">
                    <a:pos x="50" y="28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70" y="38"/>
                  </a:cxn>
                  <a:cxn ang="0">
                    <a:pos x="88" y="28"/>
                  </a:cxn>
                  <a:cxn ang="0">
                    <a:pos x="109" y="28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39" y="19"/>
                  </a:cxn>
                  <a:cxn ang="0">
                    <a:pos x="149" y="19"/>
                  </a:cxn>
                  <a:cxn ang="0">
                    <a:pos x="159" y="19"/>
                  </a:cxn>
                  <a:cxn ang="0">
                    <a:pos x="169" y="28"/>
                  </a:cxn>
                  <a:cxn ang="0">
                    <a:pos x="177" y="28"/>
                  </a:cxn>
                  <a:cxn ang="0">
                    <a:pos x="187" y="38"/>
                  </a:cxn>
                  <a:cxn ang="0">
                    <a:pos x="197" y="47"/>
                  </a:cxn>
                  <a:cxn ang="0">
                    <a:pos x="208" y="57"/>
                  </a:cxn>
                  <a:cxn ang="0">
                    <a:pos x="208" y="76"/>
                  </a:cxn>
                  <a:cxn ang="0">
                    <a:pos x="197" y="85"/>
                  </a:cxn>
                  <a:cxn ang="0">
                    <a:pos x="197" y="103"/>
                  </a:cxn>
                  <a:cxn ang="0">
                    <a:pos x="187" y="112"/>
                  </a:cxn>
                  <a:cxn ang="0">
                    <a:pos x="177" y="122"/>
                  </a:cxn>
                  <a:cxn ang="0">
                    <a:pos x="177" y="131"/>
                  </a:cxn>
                  <a:cxn ang="0">
                    <a:pos x="159" y="141"/>
                  </a:cxn>
                  <a:cxn ang="0">
                    <a:pos x="149" y="141"/>
                  </a:cxn>
                  <a:cxn ang="0">
                    <a:pos x="139" y="150"/>
                  </a:cxn>
                  <a:cxn ang="0">
                    <a:pos x="129" y="150"/>
                  </a:cxn>
                  <a:cxn ang="0">
                    <a:pos x="119" y="150"/>
                  </a:cxn>
                  <a:cxn ang="0">
                    <a:pos x="109" y="160"/>
                  </a:cxn>
                  <a:cxn ang="0">
                    <a:pos x="109" y="160"/>
                  </a:cxn>
                  <a:cxn ang="0">
                    <a:pos x="88" y="160"/>
                  </a:cxn>
                  <a:cxn ang="0">
                    <a:pos x="70" y="170"/>
                  </a:cxn>
                  <a:cxn ang="0">
                    <a:pos x="50" y="170"/>
                  </a:cxn>
                  <a:cxn ang="0">
                    <a:pos x="40" y="170"/>
                  </a:cxn>
                  <a:cxn ang="0">
                    <a:pos x="30" y="170"/>
                  </a:cxn>
                  <a:cxn ang="0">
                    <a:pos x="20" y="170"/>
                  </a:cxn>
                  <a:cxn ang="0">
                    <a:pos x="10" y="131"/>
                  </a:cxn>
                </a:cxnLst>
                <a:rect l="0" t="0" r="r" b="b"/>
                <a:pathLst>
                  <a:path w="209" h="171">
                    <a:moveTo>
                      <a:pt x="10" y="131"/>
                    </a:moveTo>
                    <a:lnTo>
                      <a:pt x="1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0" y="103"/>
                    </a:lnTo>
                    <a:lnTo>
                      <a:pt x="0" y="95"/>
                    </a:lnTo>
                    <a:lnTo>
                      <a:pt x="0" y="85"/>
                    </a:lnTo>
                    <a:lnTo>
                      <a:pt x="0" y="7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57"/>
                    </a:lnTo>
                    <a:lnTo>
                      <a:pt x="10" y="57"/>
                    </a:lnTo>
                    <a:lnTo>
                      <a:pt x="10" y="47"/>
                    </a:lnTo>
                    <a:lnTo>
                      <a:pt x="10" y="38"/>
                    </a:lnTo>
                    <a:lnTo>
                      <a:pt x="10" y="28"/>
                    </a:lnTo>
                    <a:lnTo>
                      <a:pt x="10" y="1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50" y="19"/>
                    </a:lnTo>
                    <a:lnTo>
                      <a:pt x="50" y="28"/>
                    </a:lnTo>
                    <a:lnTo>
                      <a:pt x="60" y="2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70" y="38"/>
                    </a:lnTo>
                    <a:lnTo>
                      <a:pt x="80" y="38"/>
                    </a:lnTo>
                    <a:lnTo>
                      <a:pt x="88" y="28"/>
                    </a:lnTo>
                    <a:lnTo>
                      <a:pt x="98" y="28"/>
                    </a:lnTo>
                    <a:lnTo>
                      <a:pt x="109" y="28"/>
                    </a:lnTo>
                    <a:lnTo>
                      <a:pt x="11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39" y="19"/>
                    </a:lnTo>
                    <a:lnTo>
                      <a:pt x="139" y="19"/>
                    </a:lnTo>
                    <a:lnTo>
                      <a:pt x="149" y="19"/>
                    </a:lnTo>
                    <a:lnTo>
                      <a:pt x="14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77" y="28"/>
                    </a:lnTo>
                    <a:lnTo>
                      <a:pt x="177" y="28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97" y="47"/>
                    </a:lnTo>
                    <a:lnTo>
                      <a:pt x="197" y="47"/>
                    </a:lnTo>
                    <a:lnTo>
                      <a:pt x="197" y="57"/>
                    </a:lnTo>
                    <a:lnTo>
                      <a:pt x="208" y="57"/>
                    </a:lnTo>
                    <a:lnTo>
                      <a:pt x="208" y="6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197" y="85"/>
                    </a:lnTo>
                    <a:lnTo>
                      <a:pt x="197" y="95"/>
                    </a:lnTo>
                    <a:lnTo>
                      <a:pt x="197" y="103"/>
                    </a:lnTo>
                    <a:lnTo>
                      <a:pt x="197" y="103"/>
                    </a:lnTo>
                    <a:lnTo>
                      <a:pt x="187" y="112"/>
                    </a:lnTo>
                    <a:lnTo>
                      <a:pt x="187" y="122"/>
                    </a:lnTo>
                    <a:lnTo>
                      <a:pt x="177" y="122"/>
                    </a:lnTo>
                    <a:lnTo>
                      <a:pt x="177" y="131"/>
                    </a:lnTo>
                    <a:lnTo>
                      <a:pt x="177" y="131"/>
                    </a:lnTo>
                    <a:lnTo>
                      <a:pt x="169" y="131"/>
                    </a:lnTo>
                    <a:lnTo>
                      <a:pt x="159" y="141"/>
                    </a:lnTo>
                    <a:lnTo>
                      <a:pt x="159" y="141"/>
                    </a:lnTo>
                    <a:lnTo>
                      <a:pt x="149" y="141"/>
                    </a:lnTo>
                    <a:lnTo>
                      <a:pt x="149" y="141"/>
                    </a:lnTo>
                    <a:lnTo>
                      <a:pt x="139" y="150"/>
                    </a:lnTo>
                    <a:lnTo>
                      <a:pt x="139" y="150"/>
                    </a:lnTo>
                    <a:lnTo>
                      <a:pt x="129" y="150"/>
                    </a:lnTo>
                    <a:lnTo>
                      <a:pt x="129" y="150"/>
                    </a:lnTo>
                    <a:lnTo>
                      <a:pt x="119" y="150"/>
                    </a:lnTo>
                    <a:lnTo>
                      <a:pt x="11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98" y="160"/>
                    </a:lnTo>
                    <a:lnTo>
                      <a:pt x="88" y="160"/>
                    </a:lnTo>
                    <a:lnTo>
                      <a:pt x="80" y="170"/>
                    </a:lnTo>
                    <a:lnTo>
                      <a:pt x="70" y="170"/>
                    </a:lnTo>
                    <a:lnTo>
                      <a:pt x="60" y="170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40" y="170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10" y="131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1744" y="2242"/>
                <a:ext cx="209" cy="171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95"/>
                  </a:cxn>
                  <a:cxn ang="0">
                    <a:pos x="0" y="76"/>
                  </a:cxn>
                  <a:cxn ang="0">
                    <a:pos x="0" y="66"/>
                  </a:cxn>
                  <a:cxn ang="0">
                    <a:pos x="0" y="57"/>
                  </a:cxn>
                  <a:cxn ang="0">
                    <a:pos x="10" y="47"/>
                  </a:cxn>
                  <a:cxn ang="0">
                    <a:pos x="10" y="28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40" y="9"/>
                  </a:cxn>
                  <a:cxn ang="0">
                    <a:pos x="50" y="28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70" y="38"/>
                  </a:cxn>
                  <a:cxn ang="0">
                    <a:pos x="88" y="28"/>
                  </a:cxn>
                  <a:cxn ang="0">
                    <a:pos x="109" y="28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39" y="19"/>
                  </a:cxn>
                  <a:cxn ang="0">
                    <a:pos x="149" y="19"/>
                  </a:cxn>
                  <a:cxn ang="0">
                    <a:pos x="159" y="19"/>
                  </a:cxn>
                  <a:cxn ang="0">
                    <a:pos x="169" y="28"/>
                  </a:cxn>
                  <a:cxn ang="0">
                    <a:pos x="177" y="28"/>
                  </a:cxn>
                  <a:cxn ang="0">
                    <a:pos x="187" y="38"/>
                  </a:cxn>
                  <a:cxn ang="0">
                    <a:pos x="197" y="47"/>
                  </a:cxn>
                  <a:cxn ang="0">
                    <a:pos x="208" y="57"/>
                  </a:cxn>
                  <a:cxn ang="0">
                    <a:pos x="208" y="76"/>
                  </a:cxn>
                  <a:cxn ang="0">
                    <a:pos x="197" y="85"/>
                  </a:cxn>
                  <a:cxn ang="0">
                    <a:pos x="197" y="103"/>
                  </a:cxn>
                  <a:cxn ang="0">
                    <a:pos x="187" y="112"/>
                  </a:cxn>
                  <a:cxn ang="0">
                    <a:pos x="177" y="122"/>
                  </a:cxn>
                  <a:cxn ang="0">
                    <a:pos x="177" y="131"/>
                  </a:cxn>
                  <a:cxn ang="0">
                    <a:pos x="159" y="141"/>
                  </a:cxn>
                  <a:cxn ang="0">
                    <a:pos x="149" y="141"/>
                  </a:cxn>
                  <a:cxn ang="0">
                    <a:pos x="139" y="150"/>
                  </a:cxn>
                  <a:cxn ang="0">
                    <a:pos x="129" y="150"/>
                  </a:cxn>
                  <a:cxn ang="0">
                    <a:pos x="119" y="150"/>
                  </a:cxn>
                  <a:cxn ang="0">
                    <a:pos x="109" y="160"/>
                  </a:cxn>
                  <a:cxn ang="0">
                    <a:pos x="109" y="160"/>
                  </a:cxn>
                  <a:cxn ang="0">
                    <a:pos x="88" y="160"/>
                  </a:cxn>
                  <a:cxn ang="0">
                    <a:pos x="70" y="170"/>
                  </a:cxn>
                  <a:cxn ang="0">
                    <a:pos x="50" y="170"/>
                  </a:cxn>
                  <a:cxn ang="0">
                    <a:pos x="40" y="170"/>
                  </a:cxn>
                  <a:cxn ang="0">
                    <a:pos x="30" y="170"/>
                  </a:cxn>
                  <a:cxn ang="0">
                    <a:pos x="20" y="170"/>
                  </a:cxn>
                  <a:cxn ang="0">
                    <a:pos x="10" y="131"/>
                  </a:cxn>
                </a:cxnLst>
                <a:rect l="0" t="0" r="r" b="b"/>
                <a:pathLst>
                  <a:path w="209" h="171">
                    <a:moveTo>
                      <a:pt x="10" y="131"/>
                    </a:moveTo>
                    <a:lnTo>
                      <a:pt x="1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0" y="103"/>
                    </a:lnTo>
                    <a:lnTo>
                      <a:pt x="0" y="95"/>
                    </a:lnTo>
                    <a:lnTo>
                      <a:pt x="0" y="85"/>
                    </a:lnTo>
                    <a:lnTo>
                      <a:pt x="0" y="7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57"/>
                    </a:lnTo>
                    <a:lnTo>
                      <a:pt x="10" y="57"/>
                    </a:lnTo>
                    <a:lnTo>
                      <a:pt x="10" y="47"/>
                    </a:lnTo>
                    <a:lnTo>
                      <a:pt x="10" y="38"/>
                    </a:lnTo>
                    <a:lnTo>
                      <a:pt x="10" y="28"/>
                    </a:lnTo>
                    <a:lnTo>
                      <a:pt x="10" y="1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50" y="19"/>
                    </a:lnTo>
                    <a:lnTo>
                      <a:pt x="50" y="28"/>
                    </a:lnTo>
                    <a:lnTo>
                      <a:pt x="60" y="2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70" y="38"/>
                    </a:lnTo>
                    <a:lnTo>
                      <a:pt x="80" y="38"/>
                    </a:lnTo>
                    <a:lnTo>
                      <a:pt x="88" y="28"/>
                    </a:lnTo>
                    <a:lnTo>
                      <a:pt x="98" y="28"/>
                    </a:lnTo>
                    <a:lnTo>
                      <a:pt x="109" y="28"/>
                    </a:lnTo>
                    <a:lnTo>
                      <a:pt x="11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39" y="19"/>
                    </a:lnTo>
                    <a:lnTo>
                      <a:pt x="139" y="19"/>
                    </a:lnTo>
                    <a:lnTo>
                      <a:pt x="149" y="19"/>
                    </a:lnTo>
                    <a:lnTo>
                      <a:pt x="14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77" y="28"/>
                    </a:lnTo>
                    <a:lnTo>
                      <a:pt x="177" y="28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97" y="47"/>
                    </a:lnTo>
                    <a:lnTo>
                      <a:pt x="197" y="47"/>
                    </a:lnTo>
                    <a:lnTo>
                      <a:pt x="197" y="57"/>
                    </a:lnTo>
                    <a:lnTo>
                      <a:pt x="208" y="57"/>
                    </a:lnTo>
                    <a:lnTo>
                      <a:pt x="208" y="6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197" y="85"/>
                    </a:lnTo>
                    <a:lnTo>
                      <a:pt x="197" y="95"/>
                    </a:lnTo>
                    <a:lnTo>
                      <a:pt x="197" y="103"/>
                    </a:lnTo>
                    <a:lnTo>
                      <a:pt x="197" y="103"/>
                    </a:lnTo>
                    <a:lnTo>
                      <a:pt x="187" y="112"/>
                    </a:lnTo>
                    <a:lnTo>
                      <a:pt x="187" y="122"/>
                    </a:lnTo>
                    <a:lnTo>
                      <a:pt x="177" y="122"/>
                    </a:lnTo>
                    <a:lnTo>
                      <a:pt x="177" y="131"/>
                    </a:lnTo>
                    <a:lnTo>
                      <a:pt x="177" y="131"/>
                    </a:lnTo>
                    <a:lnTo>
                      <a:pt x="169" y="131"/>
                    </a:lnTo>
                    <a:lnTo>
                      <a:pt x="159" y="141"/>
                    </a:lnTo>
                    <a:lnTo>
                      <a:pt x="159" y="141"/>
                    </a:lnTo>
                    <a:lnTo>
                      <a:pt x="149" y="141"/>
                    </a:lnTo>
                    <a:lnTo>
                      <a:pt x="149" y="141"/>
                    </a:lnTo>
                    <a:lnTo>
                      <a:pt x="139" y="150"/>
                    </a:lnTo>
                    <a:lnTo>
                      <a:pt x="139" y="150"/>
                    </a:lnTo>
                    <a:lnTo>
                      <a:pt x="129" y="150"/>
                    </a:lnTo>
                    <a:lnTo>
                      <a:pt x="129" y="150"/>
                    </a:lnTo>
                    <a:lnTo>
                      <a:pt x="119" y="150"/>
                    </a:lnTo>
                    <a:lnTo>
                      <a:pt x="11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98" y="160"/>
                    </a:lnTo>
                    <a:lnTo>
                      <a:pt x="88" y="160"/>
                    </a:lnTo>
                    <a:lnTo>
                      <a:pt x="80" y="170"/>
                    </a:lnTo>
                    <a:lnTo>
                      <a:pt x="70" y="170"/>
                    </a:lnTo>
                    <a:lnTo>
                      <a:pt x="60" y="170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40" y="170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10" y="13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955" y="2461"/>
              <a:ext cx="221" cy="198"/>
              <a:chOff x="955" y="2461"/>
              <a:chExt cx="221" cy="198"/>
            </a:xfrm>
          </p:grpSpPr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955" y="2461"/>
                <a:ext cx="221" cy="198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0" y="65"/>
                  </a:cxn>
                  <a:cxn ang="0">
                    <a:pos x="50" y="47"/>
                  </a:cxn>
                  <a:cxn ang="0">
                    <a:pos x="60" y="37"/>
                  </a:cxn>
                  <a:cxn ang="0">
                    <a:pos x="70" y="28"/>
                  </a:cxn>
                  <a:cxn ang="0">
                    <a:pos x="80" y="28"/>
                  </a:cxn>
                  <a:cxn ang="0">
                    <a:pos x="90" y="18"/>
                  </a:cxn>
                  <a:cxn ang="0">
                    <a:pos x="110" y="9"/>
                  </a:cxn>
                  <a:cxn ang="0">
                    <a:pos x="120" y="0"/>
                  </a:cxn>
                  <a:cxn ang="0">
                    <a:pos x="130" y="0"/>
                  </a:cxn>
                  <a:cxn ang="0">
                    <a:pos x="140" y="0"/>
                  </a:cxn>
                  <a:cxn ang="0">
                    <a:pos x="140" y="0"/>
                  </a:cxn>
                  <a:cxn ang="0">
                    <a:pos x="150" y="9"/>
                  </a:cxn>
                  <a:cxn ang="0">
                    <a:pos x="140" y="28"/>
                  </a:cxn>
                  <a:cxn ang="0">
                    <a:pos x="140" y="37"/>
                  </a:cxn>
                  <a:cxn ang="0">
                    <a:pos x="130" y="56"/>
                  </a:cxn>
                  <a:cxn ang="0">
                    <a:pos x="130" y="56"/>
                  </a:cxn>
                  <a:cxn ang="0">
                    <a:pos x="140" y="65"/>
                  </a:cxn>
                  <a:cxn ang="0">
                    <a:pos x="160" y="74"/>
                  </a:cxn>
                  <a:cxn ang="0">
                    <a:pos x="181" y="84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201" y="93"/>
                  </a:cxn>
                  <a:cxn ang="0">
                    <a:pos x="201" y="103"/>
                  </a:cxn>
                  <a:cxn ang="0">
                    <a:pos x="209" y="112"/>
                  </a:cxn>
                  <a:cxn ang="0">
                    <a:pos x="209" y="122"/>
                  </a:cxn>
                  <a:cxn ang="0">
                    <a:pos x="220" y="131"/>
                  </a:cxn>
                  <a:cxn ang="0">
                    <a:pos x="220" y="141"/>
                  </a:cxn>
                  <a:cxn ang="0">
                    <a:pos x="220" y="150"/>
                  </a:cxn>
                  <a:cxn ang="0">
                    <a:pos x="220" y="159"/>
                  </a:cxn>
                  <a:cxn ang="0">
                    <a:pos x="209" y="168"/>
                  </a:cxn>
                  <a:cxn ang="0">
                    <a:pos x="201" y="187"/>
                  </a:cxn>
                  <a:cxn ang="0">
                    <a:pos x="191" y="187"/>
                  </a:cxn>
                  <a:cxn ang="0">
                    <a:pos x="170" y="197"/>
                  </a:cxn>
                  <a:cxn ang="0">
                    <a:pos x="160" y="197"/>
                  </a:cxn>
                  <a:cxn ang="0">
                    <a:pos x="140" y="197"/>
                  </a:cxn>
                  <a:cxn ang="0">
                    <a:pos x="130" y="197"/>
                  </a:cxn>
                  <a:cxn ang="0">
                    <a:pos x="120" y="197"/>
                  </a:cxn>
                  <a:cxn ang="0">
                    <a:pos x="110" y="187"/>
                  </a:cxn>
                  <a:cxn ang="0">
                    <a:pos x="100" y="178"/>
                  </a:cxn>
                  <a:cxn ang="0">
                    <a:pos x="90" y="178"/>
                  </a:cxn>
                  <a:cxn ang="0">
                    <a:pos x="80" y="168"/>
                  </a:cxn>
                  <a:cxn ang="0">
                    <a:pos x="80" y="168"/>
                  </a:cxn>
                  <a:cxn ang="0">
                    <a:pos x="70" y="168"/>
                  </a:cxn>
                  <a:cxn ang="0">
                    <a:pos x="50" y="150"/>
                  </a:cxn>
                  <a:cxn ang="0">
                    <a:pos x="40" y="141"/>
                  </a:cxn>
                  <a:cxn ang="0">
                    <a:pos x="30" y="131"/>
                  </a:cxn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112"/>
                  </a:cxn>
                  <a:cxn ang="0">
                    <a:pos x="30" y="74"/>
                  </a:cxn>
                </a:cxnLst>
                <a:rect l="0" t="0" r="r" b="b"/>
                <a:pathLst>
                  <a:path w="221" h="198">
                    <a:moveTo>
                      <a:pt x="30" y="74"/>
                    </a:moveTo>
                    <a:lnTo>
                      <a:pt x="30" y="74"/>
                    </a:lnTo>
                    <a:lnTo>
                      <a:pt x="30" y="65"/>
                    </a:lnTo>
                    <a:lnTo>
                      <a:pt x="40" y="65"/>
                    </a:lnTo>
                    <a:lnTo>
                      <a:pt x="40" y="56"/>
                    </a:lnTo>
                    <a:lnTo>
                      <a:pt x="50" y="47"/>
                    </a:lnTo>
                    <a:lnTo>
                      <a:pt x="60" y="37"/>
                    </a:lnTo>
                    <a:lnTo>
                      <a:pt x="60" y="37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80" y="28"/>
                    </a:lnTo>
                    <a:lnTo>
                      <a:pt x="90" y="28"/>
                    </a:lnTo>
                    <a:lnTo>
                      <a:pt x="90" y="18"/>
                    </a:lnTo>
                    <a:lnTo>
                      <a:pt x="100" y="18"/>
                    </a:lnTo>
                    <a:lnTo>
                      <a:pt x="110" y="9"/>
                    </a:lnTo>
                    <a:lnTo>
                      <a:pt x="110" y="9"/>
                    </a:lnTo>
                    <a:lnTo>
                      <a:pt x="120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9"/>
                    </a:lnTo>
                    <a:lnTo>
                      <a:pt x="150" y="9"/>
                    </a:lnTo>
                    <a:lnTo>
                      <a:pt x="150" y="18"/>
                    </a:lnTo>
                    <a:lnTo>
                      <a:pt x="140" y="28"/>
                    </a:lnTo>
                    <a:lnTo>
                      <a:pt x="140" y="37"/>
                    </a:lnTo>
                    <a:lnTo>
                      <a:pt x="140" y="37"/>
                    </a:lnTo>
                    <a:lnTo>
                      <a:pt x="140" y="47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40" y="56"/>
                    </a:lnTo>
                    <a:lnTo>
                      <a:pt x="140" y="65"/>
                    </a:lnTo>
                    <a:lnTo>
                      <a:pt x="150" y="65"/>
                    </a:lnTo>
                    <a:lnTo>
                      <a:pt x="160" y="74"/>
                    </a:lnTo>
                    <a:lnTo>
                      <a:pt x="170" y="74"/>
                    </a:lnTo>
                    <a:lnTo>
                      <a:pt x="181" y="84"/>
                    </a:lnTo>
                    <a:lnTo>
                      <a:pt x="191" y="84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201" y="93"/>
                    </a:lnTo>
                    <a:lnTo>
                      <a:pt x="201" y="9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9" y="112"/>
                    </a:lnTo>
                    <a:lnTo>
                      <a:pt x="209" y="112"/>
                    </a:lnTo>
                    <a:lnTo>
                      <a:pt x="209" y="122"/>
                    </a:lnTo>
                    <a:lnTo>
                      <a:pt x="209" y="122"/>
                    </a:lnTo>
                    <a:lnTo>
                      <a:pt x="220" y="131"/>
                    </a:lnTo>
                    <a:lnTo>
                      <a:pt x="220" y="131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50"/>
                    </a:lnTo>
                    <a:lnTo>
                      <a:pt x="220" y="159"/>
                    </a:lnTo>
                    <a:lnTo>
                      <a:pt x="220" y="159"/>
                    </a:lnTo>
                    <a:lnTo>
                      <a:pt x="209" y="168"/>
                    </a:lnTo>
                    <a:lnTo>
                      <a:pt x="209" y="168"/>
                    </a:lnTo>
                    <a:lnTo>
                      <a:pt x="201" y="178"/>
                    </a:lnTo>
                    <a:lnTo>
                      <a:pt x="201" y="187"/>
                    </a:lnTo>
                    <a:lnTo>
                      <a:pt x="201" y="187"/>
                    </a:lnTo>
                    <a:lnTo>
                      <a:pt x="191" y="187"/>
                    </a:lnTo>
                    <a:lnTo>
                      <a:pt x="181" y="197"/>
                    </a:lnTo>
                    <a:lnTo>
                      <a:pt x="170" y="197"/>
                    </a:lnTo>
                    <a:lnTo>
                      <a:pt x="160" y="197"/>
                    </a:lnTo>
                    <a:lnTo>
                      <a:pt x="160" y="197"/>
                    </a:lnTo>
                    <a:lnTo>
                      <a:pt x="150" y="197"/>
                    </a:lnTo>
                    <a:lnTo>
                      <a:pt x="140" y="197"/>
                    </a:lnTo>
                    <a:lnTo>
                      <a:pt x="140" y="197"/>
                    </a:lnTo>
                    <a:lnTo>
                      <a:pt x="130" y="197"/>
                    </a:lnTo>
                    <a:lnTo>
                      <a:pt x="130" y="197"/>
                    </a:lnTo>
                    <a:lnTo>
                      <a:pt x="120" y="197"/>
                    </a:lnTo>
                    <a:lnTo>
                      <a:pt x="120" y="187"/>
                    </a:lnTo>
                    <a:lnTo>
                      <a:pt x="110" y="187"/>
                    </a:lnTo>
                    <a:lnTo>
                      <a:pt x="110" y="187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90" y="178"/>
                    </a:lnTo>
                    <a:lnTo>
                      <a:pt x="90" y="17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70" y="168"/>
                    </a:lnTo>
                    <a:lnTo>
                      <a:pt x="60" y="159"/>
                    </a:lnTo>
                    <a:lnTo>
                      <a:pt x="50" y="150"/>
                    </a:lnTo>
                    <a:lnTo>
                      <a:pt x="50" y="150"/>
                    </a:lnTo>
                    <a:lnTo>
                      <a:pt x="40" y="141"/>
                    </a:lnTo>
                    <a:lnTo>
                      <a:pt x="30" y="141"/>
                    </a:lnTo>
                    <a:lnTo>
                      <a:pt x="30" y="131"/>
                    </a:lnTo>
                    <a:lnTo>
                      <a:pt x="2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30" y="74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55" y="2461"/>
                <a:ext cx="221" cy="198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0" y="65"/>
                  </a:cxn>
                  <a:cxn ang="0">
                    <a:pos x="50" y="47"/>
                  </a:cxn>
                  <a:cxn ang="0">
                    <a:pos x="60" y="37"/>
                  </a:cxn>
                  <a:cxn ang="0">
                    <a:pos x="70" y="28"/>
                  </a:cxn>
                  <a:cxn ang="0">
                    <a:pos x="80" y="28"/>
                  </a:cxn>
                  <a:cxn ang="0">
                    <a:pos x="90" y="18"/>
                  </a:cxn>
                  <a:cxn ang="0">
                    <a:pos x="110" y="9"/>
                  </a:cxn>
                  <a:cxn ang="0">
                    <a:pos x="120" y="0"/>
                  </a:cxn>
                  <a:cxn ang="0">
                    <a:pos x="130" y="0"/>
                  </a:cxn>
                  <a:cxn ang="0">
                    <a:pos x="140" y="0"/>
                  </a:cxn>
                  <a:cxn ang="0">
                    <a:pos x="140" y="0"/>
                  </a:cxn>
                  <a:cxn ang="0">
                    <a:pos x="150" y="9"/>
                  </a:cxn>
                  <a:cxn ang="0">
                    <a:pos x="140" y="28"/>
                  </a:cxn>
                  <a:cxn ang="0">
                    <a:pos x="140" y="37"/>
                  </a:cxn>
                  <a:cxn ang="0">
                    <a:pos x="130" y="56"/>
                  </a:cxn>
                  <a:cxn ang="0">
                    <a:pos x="130" y="56"/>
                  </a:cxn>
                  <a:cxn ang="0">
                    <a:pos x="140" y="65"/>
                  </a:cxn>
                  <a:cxn ang="0">
                    <a:pos x="160" y="74"/>
                  </a:cxn>
                  <a:cxn ang="0">
                    <a:pos x="181" y="84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201" y="93"/>
                  </a:cxn>
                  <a:cxn ang="0">
                    <a:pos x="201" y="103"/>
                  </a:cxn>
                  <a:cxn ang="0">
                    <a:pos x="209" y="112"/>
                  </a:cxn>
                  <a:cxn ang="0">
                    <a:pos x="209" y="122"/>
                  </a:cxn>
                  <a:cxn ang="0">
                    <a:pos x="220" y="131"/>
                  </a:cxn>
                  <a:cxn ang="0">
                    <a:pos x="220" y="141"/>
                  </a:cxn>
                  <a:cxn ang="0">
                    <a:pos x="220" y="150"/>
                  </a:cxn>
                  <a:cxn ang="0">
                    <a:pos x="220" y="159"/>
                  </a:cxn>
                  <a:cxn ang="0">
                    <a:pos x="209" y="168"/>
                  </a:cxn>
                  <a:cxn ang="0">
                    <a:pos x="201" y="187"/>
                  </a:cxn>
                  <a:cxn ang="0">
                    <a:pos x="191" y="187"/>
                  </a:cxn>
                  <a:cxn ang="0">
                    <a:pos x="170" y="197"/>
                  </a:cxn>
                  <a:cxn ang="0">
                    <a:pos x="160" y="197"/>
                  </a:cxn>
                  <a:cxn ang="0">
                    <a:pos x="140" y="197"/>
                  </a:cxn>
                  <a:cxn ang="0">
                    <a:pos x="130" y="197"/>
                  </a:cxn>
                  <a:cxn ang="0">
                    <a:pos x="120" y="197"/>
                  </a:cxn>
                  <a:cxn ang="0">
                    <a:pos x="110" y="187"/>
                  </a:cxn>
                  <a:cxn ang="0">
                    <a:pos x="100" y="178"/>
                  </a:cxn>
                  <a:cxn ang="0">
                    <a:pos x="90" y="178"/>
                  </a:cxn>
                  <a:cxn ang="0">
                    <a:pos x="80" y="168"/>
                  </a:cxn>
                  <a:cxn ang="0">
                    <a:pos x="80" y="168"/>
                  </a:cxn>
                  <a:cxn ang="0">
                    <a:pos x="70" y="168"/>
                  </a:cxn>
                  <a:cxn ang="0">
                    <a:pos x="50" y="150"/>
                  </a:cxn>
                  <a:cxn ang="0">
                    <a:pos x="40" y="141"/>
                  </a:cxn>
                  <a:cxn ang="0">
                    <a:pos x="30" y="131"/>
                  </a:cxn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112"/>
                  </a:cxn>
                  <a:cxn ang="0">
                    <a:pos x="30" y="74"/>
                  </a:cxn>
                </a:cxnLst>
                <a:rect l="0" t="0" r="r" b="b"/>
                <a:pathLst>
                  <a:path w="221" h="198">
                    <a:moveTo>
                      <a:pt x="30" y="74"/>
                    </a:moveTo>
                    <a:lnTo>
                      <a:pt x="30" y="74"/>
                    </a:lnTo>
                    <a:lnTo>
                      <a:pt x="30" y="65"/>
                    </a:lnTo>
                    <a:lnTo>
                      <a:pt x="40" y="65"/>
                    </a:lnTo>
                    <a:lnTo>
                      <a:pt x="40" y="56"/>
                    </a:lnTo>
                    <a:lnTo>
                      <a:pt x="50" y="47"/>
                    </a:lnTo>
                    <a:lnTo>
                      <a:pt x="60" y="37"/>
                    </a:lnTo>
                    <a:lnTo>
                      <a:pt x="60" y="37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80" y="28"/>
                    </a:lnTo>
                    <a:lnTo>
                      <a:pt x="90" y="28"/>
                    </a:lnTo>
                    <a:lnTo>
                      <a:pt x="90" y="18"/>
                    </a:lnTo>
                    <a:lnTo>
                      <a:pt x="100" y="18"/>
                    </a:lnTo>
                    <a:lnTo>
                      <a:pt x="110" y="9"/>
                    </a:lnTo>
                    <a:lnTo>
                      <a:pt x="110" y="9"/>
                    </a:lnTo>
                    <a:lnTo>
                      <a:pt x="120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9"/>
                    </a:lnTo>
                    <a:lnTo>
                      <a:pt x="150" y="9"/>
                    </a:lnTo>
                    <a:lnTo>
                      <a:pt x="150" y="18"/>
                    </a:lnTo>
                    <a:lnTo>
                      <a:pt x="140" y="28"/>
                    </a:lnTo>
                    <a:lnTo>
                      <a:pt x="140" y="37"/>
                    </a:lnTo>
                    <a:lnTo>
                      <a:pt x="140" y="37"/>
                    </a:lnTo>
                    <a:lnTo>
                      <a:pt x="140" y="47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40" y="56"/>
                    </a:lnTo>
                    <a:lnTo>
                      <a:pt x="140" y="65"/>
                    </a:lnTo>
                    <a:lnTo>
                      <a:pt x="150" y="65"/>
                    </a:lnTo>
                    <a:lnTo>
                      <a:pt x="160" y="74"/>
                    </a:lnTo>
                    <a:lnTo>
                      <a:pt x="170" y="74"/>
                    </a:lnTo>
                    <a:lnTo>
                      <a:pt x="181" y="84"/>
                    </a:lnTo>
                    <a:lnTo>
                      <a:pt x="191" y="84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201" y="93"/>
                    </a:lnTo>
                    <a:lnTo>
                      <a:pt x="201" y="9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9" y="112"/>
                    </a:lnTo>
                    <a:lnTo>
                      <a:pt x="209" y="112"/>
                    </a:lnTo>
                    <a:lnTo>
                      <a:pt x="209" y="122"/>
                    </a:lnTo>
                    <a:lnTo>
                      <a:pt x="209" y="122"/>
                    </a:lnTo>
                    <a:lnTo>
                      <a:pt x="220" y="131"/>
                    </a:lnTo>
                    <a:lnTo>
                      <a:pt x="220" y="131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50"/>
                    </a:lnTo>
                    <a:lnTo>
                      <a:pt x="220" y="159"/>
                    </a:lnTo>
                    <a:lnTo>
                      <a:pt x="220" y="159"/>
                    </a:lnTo>
                    <a:lnTo>
                      <a:pt x="209" y="168"/>
                    </a:lnTo>
                    <a:lnTo>
                      <a:pt x="209" y="168"/>
                    </a:lnTo>
                    <a:lnTo>
                      <a:pt x="201" y="178"/>
                    </a:lnTo>
                    <a:lnTo>
                      <a:pt x="201" y="187"/>
                    </a:lnTo>
                    <a:lnTo>
                      <a:pt x="201" y="187"/>
                    </a:lnTo>
                    <a:lnTo>
                      <a:pt x="191" y="187"/>
                    </a:lnTo>
                    <a:lnTo>
                      <a:pt x="181" y="197"/>
                    </a:lnTo>
                    <a:lnTo>
                      <a:pt x="170" y="197"/>
                    </a:lnTo>
                    <a:lnTo>
                      <a:pt x="160" y="197"/>
                    </a:lnTo>
                    <a:lnTo>
                      <a:pt x="160" y="197"/>
                    </a:lnTo>
                    <a:lnTo>
                      <a:pt x="150" y="197"/>
                    </a:lnTo>
                    <a:lnTo>
                      <a:pt x="140" y="197"/>
                    </a:lnTo>
                    <a:lnTo>
                      <a:pt x="140" y="197"/>
                    </a:lnTo>
                    <a:lnTo>
                      <a:pt x="130" y="197"/>
                    </a:lnTo>
                    <a:lnTo>
                      <a:pt x="130" y="197"/>
                    </a:lnTo>
                    <a:lnTo>
                      <a:pt x="120" y="197"/>
                    </a:lnTo>
                    <a:lnTo>
                      <a:pt x="120" y="187"/>
                    </a:lnTo>
                    <a:lnTo>
                      <a:pt x="110" y="187"/>
                    </a:lnTo>
                    <a:lnTo>
                      <a:pt x="110" y="187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90" y="178"/>
                    </a:lnTo>
                    <a:lnTo>
                      <a:pt x="90" y="17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70" y="168"/>
                    </a:lnTo>
                    <a:lnTo>
                      <a:pt x="60" y="159"/>
                    </a:lnTo>
                    <a:lnTo>
                      <a:pt x="50" y="150"/>
                    </a:lnTo>
                    <a:lnTo>
                      <a:pt x="50" y="150"/>
                    </a:lnTo>
                    <a:lnTo>
                      <a:pt x="40" y="141"/>
                    </a:lnTo>
                    <a:lnTo>
                      <a:pt x="30" y="141"/>
                    </a:lnTo>
                    <a:lnTo>
                      <a:pt x="30" y="131"/>
                    </a:lnTo>
                    <a:lnTo>
                      <a:pt x="2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30" y="7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1322" y="2048"/>
              <a:ext cx="90" cy="2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8" y="9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68" y="9"/>
                </a:cxn>
                <a:cxn ang="0">
                  <a:pos x="78" y="9"/>
                </a:cxn>
                <a:cxn ang="0">
                  <a:pos x="78" y="18"/>
                </a:cxn>
                <a:cxn ang="0">
                  <a:pos x="89" y="28"/>
                </a:cxn>
              </a:cxnLst>
              <a:rect l="0" t="0" r="r" b="b"/>
              <a:pathLst>
                <a:path w="90" h="2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0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8" y="9"/>
                  </a:lnTo>
                  <a:lnTo>
                    <a:pt x="78" y="9"/>
                  </a:lnTo>
                  <a:lnTo>
                    <a:pt x="78" y="18"/>
                  </a:lnTo>
                  <a:lnTo>
                    <a:pt x="89" y="2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1182" y="2048"/>
              <a:ext cx="90" cy="29"/>
            </a:xfrm>
            <a:custGeom>
              <a:avLst/>
              <a:gdLst/>
              <a:ahLst/>
              <a:cxnLst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8" y="9"/>
                </a:cxn>
                <a:cxn ang="0">
                  <a:pos x="78" y="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9"/>
                </a:cxn>
                <a:cxn ang="0">
                  <a:pos x="30" y="9"/>
                </a:cxn>
                <a:cxn ang="0">
                  <a:pos x="20" y="9"/>
                </a:cxn>
                <a:cxn ang="0">
                  <a:pos x="20" y="18"/>
                </a:cxn>
                <a:cxn ang="0">
                  <a:pos x="10" y="28"/>
                </a:cxn>
                <a:cxn ang="0">
                  <a:pos x="0" y="28"/>
                </a:cxn>
              </a:cxnLst>
              <a:rect l="0" t="0" r="r" b="b"/>
              <a:pathLst>
                <a:path w="90" h="29">
                  <a:moveTo>
                    <a:pt x="89" y="18"/>
                  </a:moveTo>
                  <a:lnTo>
                    <a:pt x="89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8" y="9"/>
                  </a:lnTo>
                  <a:lnTo>
                    <a:pt x="7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9"/>
                  </a:lnTo>
                  <a:lnTo>
                    <a:pt x="30" y="9"/>
                  </a:lnTo>
                  <a:lnTo>
                    <a:pt x="20" y="9"/>
                  </a:lnTo>
                  <a:lnTo>
                    <a:pt x="20" y="18"/>
                  </a:lnTo>
                  <a:lnTo>
                    <a:pt x="10" y="28"/>
                  </a:lnTo>
                  <a:lnTo>
                    <a:pt x="0" y="2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1340" y="2091"/>
              <a:ext cx="31" cy="29"/>
            </a:xfrm>
            <a:custGeom>
              <a:avLst/>
              <a:gdLst/>
              <a:ahLst/>
              <a:cxnLst>
                <a:cxn ang="0">
                  <a:pos x="20" y="28"/>
                </a:cxn>
                <a:cxn ang="0">
                  <a:pos x="30" y="28"/>
                </a:cxn>
                <a:cxn ang="0">
                  <a:pos x="30" y="18"/>
                </a:cxn>
                <a:cxn ang="0">
                  <a:pos x="30" y="9"/>
                </a:cxn>
                <a:cxn ang="0">
                  <a:pos x="30" y="9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1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10" y="18"/>
                </a:cxn>
                <a:cxn ang="0">
                  <a:pos x="10" y="28"/>
                </a:cxn>
                <a:cxn ang="0">
                  <a:pos x="20" y="28"/>
                </a:cxn>
                <a:cxn ang="0">
                  <a:pos x="20" y="28"/>
                </a:cxn>
              </a:cxnLst>
              <a:rect l="0" t="0" r="r" b="b"/>
              <a:pathLst>
                <a:path w="31" h="29">
                  <a:moveTo>
                    <a:pt x="20" y="28"/>
                  </a:moveTo>
                  <a:lnTo>
                    <a:pt x="30" y="28"/>
                  </a:lnTo>
                  <a:lnTo>
                    <a:pt x="30" y="18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10" y="18"/>
                  </a:lnTo>
                  <a:lnTo>
                    <a:pt x="10" y="28"/>
                  </a:lnTo>
                  <a:lnTo>
                    <a:pt x="20" y="28"/>
                  </a:lnTo>
                  <a:lnTo>
                    <a:pt x="20" y="2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212" y="2100"/>
              <a:ext cx="30" cy="30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0" y="19"/>
                </a:cxn>
                <a:cxn ang="0">
                  <a:pos x="29" y="19"/>
                </a:cxn>
                <a:cxn ang="0">
                  <a:pos x="29" y="9"/>
                </a:cxn>
                <a:cxn ang="0">
                  <a:pos x="29" y="9"/>
                </a:cxn>
                <a:cxn ang="0">
                  <a:pos x="2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20" y="29"/>
                </a:cxn>
              </a:cxnLst>
              <a:rect l="0" t="0" r="r" b="b"/>
              <a:pathLst>
                <a:path w="30" h="30">
                  <a:moveTo>
                    <a:pt x="20" y="29"/>
                  </a:moveTo>
                  <a:lnTo>
                    <a:pt x="20" y="19"/>
                  </a:lnTo>
                  <a:lnTo>
                    <a:pt x="29" y="1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20" y="29"/>
                  </a:lnTo>
                  <a:lnTo>
                    <a:pt x="20" y="2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1265" y="2212"/>
              <a:ext cx="90" cy="29"/>
            </a:xfrm>
            <a:custGeom>
              <a:avLst/>
              <a:gdLst/>
              <a:ahLst/>
              <a:cxnLst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0" y="18"/>
                </a:cxn>
                <a:cxn ang="0">
                  <a:pos x="80" y="28"/>
                </a:cxn>
                <a:cxn ang="0">
                  <a:pos x="80" y="28"/>
                </a:cxn>
                <a:cxn ang="0">
                  <a:pos x="70" y="28"/>
                </a:cxn>
                <a:cxn ang="0">
                  <a:pos x="70" y="28"/>
                </a:cxn>
                <a:cxn ang="0">
                  <a:pos x="6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0" y="28"/>
                </a:cxn>
                <a:cxn ang="0">
                  <a:pos x="20" y="18"/>
                </a:cxn>
                <a:cxn ang="0">
                  <a:pos x="10" y="18"/>
                </a:cxn>
                <a:cxn ang="0">
                  <a:pos x="10" y="9"/>
                </a:cxn>
                <a:cxn ang="0">
                  <a:pos x="0" y="0"/>
                </a:cxn>
              </a:cxnLst>
              <a:rect l="0" t="0" r="r" b="b"/>
              <a:pathLst>
                <a:path w="90" h="29">
                  <a:moveTo>
                    <a:pt x="89" y="18"/>
                  </a:moveTo>
                  <a:lnTo>
                    <a:pt x="89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0" y="18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0" y="28"/>
                  </a:lnTo>
                  <a:lnTo>
                    <a:pt x="20" y="18"/>
                  </a:lnTo>
                  <a:lnTo>
                    <a:pt x="10" y="18"/>
                  </a:lnTo>
                  <a:lnTo>
                    <a:pt x="10" y="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24803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300" dirty="0"/>
              <a:t>Отличие от других технологий заключается в том, что компонент </a:t>
            </a:r>
            <a:r>
              <a:rPr lang="ru-RU" sz="2300" dirty="0" err="1"/>
              <a:t>JavaBean</a:t>
            </a:r>
            <a:r>
              <a:rPr lang="ru-RU" sz="2300" dirty="0"/>
              <a:t> строится по определенным правилам, с использованием в некоторых ситуациях строго регламентированных интерфейсов и базовых классов.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</a:t>
            </a:r>
          </a:p>
          <a:p>
            <a:pPr marL="0" indent="0" algn="just">
              <a:buNone/>
            </a:pPr>
            <a:r>
              <a:rPr lang="ru-RU" sz="2300" dirty="0" err="1"/>
              <a:t>Java</a:t>
            </a:r>
            <a:r>
              <a:rPr lang="ru-RU" sz="2300" dirty="0"/>
              <a:t> </a:t>
            </a:r>
            <a:r>
              <a:rPr lang="ru-RU" sz="2300" dirty="0" err="1"/>
              <a:t>bean</a:t>
            </a:r>
            <a:r>
              <a:rPr lang="ru-RU" sz="2300" dirty="0"/>
              <a:t> – многократно используемая компонента, состоящая из</a:t>
            </a:r>
            <a:r>
              <a:rPr lang="en-US" sz="2300" dirty="0"/>
              <a:t> </a:t>
            </a:r>
            <a:r>
              <a:rPr lang="ru-RU" sz="2300" b="1" i="1" dirty="0"/>
              <a:t>свойств </a:t>
            </a:r>
            <a:r>
              <a:rPr lang="ru-RU" sz="2300" i="1" dirty="0"/>
              <a:t>(</a:t>
            </a:r>
            <a:r>
              <a:rPr lang="en-US" sz="2300" i="1" dirty="0"/>
              <a:t>properties)</a:t>
            </a:r>
            <a:r>
              <a:rPr lang="en-US" sz="2300" b="1" i="1" dirty="0"/>
              <a:t>, </a:t>
            </a:r>
            <a:r>
              <a:rPr lang="ru-RU" sz="2300" b="1" i="1" dirty="0"/>
              <a:t>методов </a:t>
            </a:r>
            <a:r>
              <a:rPr lang="ru-RU" sz="2300" i="1" dirty="0"/>
              <a:t>(</a:t>
            </a:r>
            <a:r>
              <a:rPr lang="en-US" sz="2300" i="1" dirty="0"/>
              <a:t>methods)</a:t>
            </a:r>
            <a:r>
              <a:rPr lang="en-US" sz="2300" b="1" i="1" dirty="0"/>
              <a:t> </a:t>
            </a:r>
            <a:r>
              <a:rPr lang="ru-RU" sz="2300" b="1" i="1" dirty="0"/>
              <a:t>и событий </a:t>
            </a:r>
            <a:r>
              <a:rPr lang="ru-RU" sz="2300" i="1" dirty="0"/>
              <a:t>(</a:t>
            </a:r>
            <a:r>
              <a:rPr lang="en-US" sz="2300" i="1" dirty="0"/>
              <a:t>events)</a:t>
            </a:r>
            <a:endParaRPr lang="ru-RU" sz="23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982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300" b="1" dirty="0"/>
              <a:t>Свойства компоненты </a:t>
            </a:r>
            <a:r>
              <a:rPr lang="ru-RU" sz="2300" b="1" dirty="0" err="1"/>
              <a:t>Bean</a:t>
            </a:r>
            <a:r>
              <a:rPr lang="ru-RU" sz="2300" dirty="0"/>
              <a:t> – это дискретные, именованные атрибуты соответствующего объекта, которые могут оказывать влияние на режим его функционирования. </a:t>
            </a:r>
            <a:endParaRPr lang="en-US" sz="2300" dirty="0"/>
          </a:p>
          <a:p>
            <a:pPr marL="0" indent="0" algn="just"/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В отличие от атрибутов обычного класса, свойства компоненты </a:t>
            </a:r>
            <a:r>
              <a:rPr lang="ru-RU" sz="2300" dirty="0" err="1"/>
              <a:t>Bean</a:t>
            </a:r>
            <a:r>
              <a:rPr lang="ru-RU" sz="2300" dirty="0"/>
              <a:t> должны задаваться вполне определенным образом: </a:t>
            </a:r>
            <a:r>
              <a:rPr lang="ru-RU" sz="2300" i="1" dirty="0"/>
              <a:t>нежелательно объявлять</a:t>
            </a:r>
            <a:r>
              <a:rPr lang="ru-RU" sz="2300" dirty="0"/>
              <a:t> какой-либо атрибут компоненты </a:t>
            </a:r>
            <a:r>
              <a:rPr lang="ru-RU" sz="2300" dirty="0" err="1"/>
              <a:t>Bean</a:t>
            </a:r>
            <a:r>
              <a:rPr lang="ru-RU" sz="2300" dirty="0"/>
              <a:t> </a:t>
            </a:r>
            <a:r>
              <a:rPr lang="ru-RU" sz="2300" i="1" dirty="0"/>
              <a:t>как </a:t>
            </a:r>
            <a:r>
              <a:rPr lang="ru-RU" sz="2300" i="1" dirty="0" err="1"/>
              <a:t>public</a:t>
            </a:r>
            <a:r>
              <a:rPr lang="ru-RU" sz="2300" dirty="0"/>
              <a:t>. Наоборот, его </a:t>
            </a:r>
            <a:r>
              <a:rPr lang="ru-RU" sz="2300" i="1" dirty="0"/>
              <a:t>следует декларировать как </a:t>
            </a:r>
            <a:r>
              <a:rPr lang="ru-RU" sz="2300" i="1" dirty="0" err="1"/>
              <a:t>private</a:t>
            </a:r>
            <a:r>
              <a:rPr lang="ru-RU" sz="2300" dirty="0"/>
              <a:t>, а сам класс дополнить двумя методами </a:t>
            </a:r>
            <a:r>
              <a:rPr lang="ru-RU" sz="2300" b="1" dirty="0" err="1"/>
              <a:t>set</a:t>
            </a:r>
            <a:r>
              <a:rPr lang="ru-RU" sz="2300" dirty="0"/>
              <a:t> и </a:t>
            </a:r>
            <a:r>
              <a:rPr lang="ru-RU" sz="2300" b="1" dirty="0" err="1"/>
              <a:t>get</a:t>
            </a:r>
            <a:r>
              <a:rPr lang="ru-RU" sz="2300" dirty="0"/>
              <a:t>. 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267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2057386"/>
            <a:ext cx="721523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BeanExample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Color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(Color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Color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72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300" dirty="0"/>
              <a:t>Следует заметить, что согласно спецификации </a:t>
            </a:r>
            <a:r>
              <a:rPr lang="ru-RU" sz="2300" dirty="0" err="1"/>
              <a:t>Bean</a:t>
            </a:r>
            <a:r>
              <a:rPr lang="ru-RU" sz="2300" dirty="0"/>
              <a:t>, аналогичные </a:t>
            </a:r>
            <a:r>
              <a:rPr lang="ru-RU" sz="2300" i="1" dirty="0"/>
              <a:t>методы </a:t>
            </a:r>
            <a:r>
              <a:rPr lang="ru-RU" sz="2300" i="1" dirty="0" err="1"/>
              <a:t>set</a:t>
            </a:r>
            <a:r>
              <a:rPr lang="ru-RU" sz="2300" i="1" dirty="0"/>
              <a:t> и </a:t>
            </a:r>
            <a:r>
              <a:rPr lang="ru-RU" sz="2300" i="1" dirty="0" err="1"/>
              <a:t>get</a:t>
            </a:r>
            <a:r>
              <a:rPr lang="ru-RU" sz="2300" i="1" dirty="0"/>
              <a:t> </a:t>
            </a:r>
            <a:r>
              <a:rPr lang="ru-RU" sz="2300" dirty="0"/>
              <a:t>необходимо использовать не только для атрибутов простого типа, таких как </a:t>
            </a:r>
            <a:r>
              <a:rPr lang="ru-RU" sz="2300" dirty="0" err="1"/>
              <a:t>int</a:t>
            </a:r>
            <a:r>
              <a:rPr lang="ru-RU" sz="2300" dirty="0"/>
              <a:t> или </a:t>
            </a:r>
            <a:r>
              <a:rPr lang="ru-RU" sz="2300" dirty="0" err="1"/>
              <a:t>String</a:t>
            </a:r>
            <a:r>
              <a:rPr lang="ru-RU" sz="2300" dirty="0"/>
              <a:t>, но и в </a:t>
            </a:r>
            <a:r>
              <a:rPr lang="ru-RU" sz="2300" i="1" dirty="0"/>
              <a:t>более сложных ситуациях</a:t>
            </a:r>
            <a:r>
              <a:rPr lang="ru-RU" sz="2300" dirty="0"/>
              <a:t>, например для </a:t>
            </a:r>
            <a:r>
              <a:rPr lang="ru-RU" sz="2300" i="1" dirty="0"/>
              <a:t>внутренних массивов</a:t>
            </a:r>
            <a:r>
              <a:rPr lang="ru-RU" sz="2300" dirty="0"/>
              <a:t> </a:t>
            </a:r>
            <a:r>
              <a:rPr lang="ru-RU" sz="2300" dirty="0" err="1"/>
              <a:t>String</a:t>
            </a:r>
            <a:r>
              <a:rPr lang="ru-RU" sz="2300" dirty="0"/>
              <a:t>[].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258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66912" y="1846139"/>
            <a:ext cx="7300938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BeanArrayExample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private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 ];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index)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[index]; 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index,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[index] = value; 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values)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values.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3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arraycopy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(values, 0,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0,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values.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0424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Атрибуту типа </a:t>
            </a:r>
            <a:r>
              <a:rPr lang="ru-RU" sz="1800" b="1" dirty="0" err="1"/>
              <a:t>boolean</a:t>
            </a:r>
            <a:r>
              <a:rPr lang="ru-RU" sz="1800" dirty="0"/>
              <a:t> </a:t>
            </a:r>
            <a:r>
              <a:rPr lang="ru-RU" sz="1800" i="1" dirty="0"/>
              <a:t>в классе </a:t>
            </a:r>
            <a:r>
              <a:rPr lang="ru-RU" sz="1800" i="1" dirty="0" err="1"/>
              <a:t>Bean</a:t>
            </a:r>
            <a:r>
              <a:rPr lang="ru-RU" sz="1800" i="1" dirty="0"/>
              <a:t> </a:t>
            </a:r>
            <a:r>
              <a:rPr lang="ru-RU" sz="1800" dirty="0"/>
              <a:t>должны соответствовать несколько иные методы: </a:t>
            </a:r>
            <a:r>
              <a:rPr lang="ru-RU" sz="1800" b="1" dirty="0" err="1"/>
              <a:t>is</a:t>
            </a:r>
            <a:r>
              <a:rPr lang="ru-RU" sz="1800" dirty="0"/>
              <a:t> и </a:t>
            </a:r>
            <a:r>
              <a:rPr lang="ru-RU" sz="1800" b="1" dirty="0" err="1"/>
              <a:t>set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2662" y="2374560"/>
            <a:ext cx="73009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BeanBoolExample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setReady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newStatus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newStatus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isReady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52662" y="5000636"/>
            <a:ext cx="7215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Формально к свойствам компонента </a:t>
            </a:r>
            <a:r>
              <a:rPr lang="ru-RU" sz="1400" dirty="0" err="1"/>
              <a:t>Bean</a:t>
            </a:r>
            <a:r>
              <a:rPr lang="ru-RU" sz="1400" dirty="0"/>
              <a:t> следует отнести также инициируемые им события. Каждому из этих событий в компоненте </a:t>
            </a:r>
            <a:r>
              <a:rPr lang="ru-RU" sz="1400" dirty="0" err="1"/>
              <a:t>Bean</a:t>
            </a:r>
            <a:r>
              <a:rPr lang="ru-RU" sz="1400" dirty="0"/>
              <a:t> также должно соответствовать два метода - </a:t>
            </a:r>
            <a:r>
              <a:rPr lang="ru-RU" sz="1400" dirty="0" err="1"/>
              <a:t>add</a:t>
            </a:r>
            <a:r>
              <a:rPr lang="ru-RU" sz="1400" dirty="0"/>
              <a:t> и </a:t>
            </a:r>
            <a:r>
              <a:rPr lang="ru-RU" sz="1400" dirty="0" err="1"/>
              <a:t>remove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55022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24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62225" y="1646084"/>
            <a:ext cx="7153300" cy="46935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UserBean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sz="13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3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нарушение</a:t>
            </a:r>
            <a:r>
              <a:rPr lang="en-US" sz="13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инкапсуляции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getNumericCode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setNumericCode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0) { 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 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1; 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getPassword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String </a:t>
            </a:r>
            <a:r>
              <a:rPr lang="en-US" sz="13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getPass</a:t>
            </a:r>
            <a:r>
              <a:rPr lang="en-US" sz="13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 // </a:t>
            </a:r>
            <a:r>
              <a:rPr lang="en-US" sz="13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некорректно</a:t>
            </a:r>
            <a:r>
              <a:rPr lang="en-US" sz="13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 </a:t>
            </a:r>
            <a:r>
              <a:rPr lang="en-US" sz="13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неполное</a:t>
            </a:r>
            <a:r>
              <a:rPr lang="en-US" sz="13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setPassword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pass)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(pass !=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pass; 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lang="en-US" sz="1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pass;}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043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Использование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300" dirty="0"/>
              <a:t>Может показаться, что нет никакой разницы, предоставляем ли мы доступ извне непосредственно к свойству компоненты </a:t>
            </a:r>
            <a:r>
              <a:rPr lang="ru-RU" sz="2300" dirty="0" err="1"/>
              <a:t>Bean</a:t>
            </a:r>
            <a:r>
              <a:rPr lang="ru-RU" sz="2300" dirty="0"/>
              <a:t>, или же для достижения того же самого результата используем методы </a:t>
            </a:r>
            <a:r>
              <a:rPr lang="ru-RU" sz="2300" dirty="0" err="1"/>
              <a:t>set</a:t>
            </a:r>
            <a:r>
              <a:rPr lang="ru-RU" sz="2300" dirty="0"/>
              <a:t> и </a:t>
            </a:r>
            <a:r>
              <a:rPr lang="ru-RU" sz="2300" dirty="0" err="1"/>
              <a:t>get</a:t>
            </a:r>
            <a:r>
              <a:rPr lang="ru-RU" sz="2300" dirty="0"/>
              <a:t>. Принципиально важное отличие заключается в том, что в последнем случае мы </a:t>
            </a:r>
            <a:r>
              <a:rPr lang="ru-RU" sz="2300" i="1" dirty="0"/>
              <a:t>получаем возможность контролировать все изменения этого свойства</a:t>
            </a:r>
            <a:r>
              <a:rPr lang="ru-RU" sz="2300" dirty="0"/>
              <a:t>. </a:t>
            </a:r>
            <a:endParaRPr lang="ru-RU" sz="2300" dirty="0" smtClean="0"/>
          </a:p>
          <a:p>
            <a:pPr marL="0" indent="0" algn="just">
              <a:buNone/>
            </a:pPr>
            <a:r>
              <a:rPr lang="ru-RU" sz="2300" dirty="0" smtClean="0"/>
              <a:t>Например</a:t>
            </a:r>
            <a:r>
              <a:rPr lang="ru-RU" sz="2300" dirty="0"/>
              <a:t>, мы можем связать с методом </a:t>
            </a:r>
            <a:r>
              <a:rPr lang="ru-RU" sz="2300" dirty="0" err="1"/>
              <a:t>set</a:t>
            </a:r>
            <a:r>
              <a:rPr lang="ru-RU" sz="2300" dirty="0"/>
              <a:t> определенный программный код, который будет автоматически оповещать другие компоненты приложения, если кто-то попытается изменить значение этого свойства.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90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300" kern="0" dirty="0">
                <a:cs typeface="Courier New" pitchFamily="49" charset="0"/>
              </a:rPr>
              <a:t>Заметим, что реализуя тот или иной метод, разработчик должен учитывать, что создаваемый им компонент </a:t>
            </a:r>
            <a:r>
              <a:rPr lang="ru-RU" sz="2300" kern="0" dirty="0" err="1">
                <a:cs typeface="Courier New" pitchFamily="49" charset="0"/>
              </a:rPr>
              <a:t>Bean</a:t>
            </a:r>
            <a:r>
              <a:rPr lang="ru-RU" sz="2300" kern="0" dirty="0">
                <a:cs typeface="Courier New" pitchFamily="49" charset="0"/>
              </a:rPr>
              <a:t> должен будет функционировать в программной среде </a:t>
            </a:r>
            <a:r>
              <a:rPr lang="ru-RU" sz="2300" i="1" kern="0" dirty="0">
                <a:cs typeface="Courier New" pitchFamily="49" charset="0"/>
              </a:rPr>
              <a:t>со многими параллельными потоками</a:t>
            </a:r>
            <a:r>
              <a:rPr lang="ru-RU" sz="2300" kern="0" dirty="0">
                <a:cs typeface="Courier New" pitchFamily="49" charset="0"/>
              </a:rPr>
              <a:t> (</a:t>
            </a:r>
            <a:r>
              <a:rPr lang="en-US" sz="2300" b="1" kern="0" dirty="0">
                <a:cs typeface="Courier New" pitchFamily="49" charset="0"/>
              </a:rPr>
              <a:t>threads</a:t>
            </a:r>
            <a:r>
              <a:rPr lang="ru-RU" sz="2300" kern="0" dirty="0">
                <a:cs typeface="Courier New" pitchFamily="49" charset="0"/>
              </a:rPr>
              <a:t>), т.е. в условиях, когда сразу от нескольких потоков могут поступить запросы на доступ к тем или иным методам или атрибутам объекта. Наиболее </a:t>
            </a:r>
            <a:r>
              <a:rPr lang="ru-RU" sz="2300" i="1" kern="0" dirty="0">
                <a:cs typeface="Courier New" pitchFamily="49" charset="0"/>
              </a:rPr>
              <a:t>тривиальный способ синхронизации</a:t>
            </a:r>
            <a:r>
              <a:rPr lang="ru-RU" sz="2300" kern="0" dirty="0">
                <a:cs typeface="Courier New" pitchFamily="49" charset="0"/>
              </a:rPr>
              <a:t> таких запросов заключается в том, чтобы пометить все методы класса </a:t>
            </a:r>
            <a:r>
              <a:rPr lang="ru-RU" sz="2300" kern="0" dirty="0" err="1">
                <a:cs typeface="Courier New" pitchFamily="49" charset="0"/>
              </a:rPr>
              <a:t>Bean</a:t>
            </a:r>
            <a:r>
              <a:rPr lang="ru-RU" sz="2300" kern="0" dirty="0">
                <a:cs typeface="Courier New" pitchFamily="49" charset="0"/>
              </a:rPr>
              <a:t> директивой </a:t>
            </a:r>
            <a:r>
              <a:rPr lang="ru-RU" sz="2300" b="1" kern="0" dirty="0" err="1">
                <a:cs typeface="Courier New" pitchFamily="49" charset="0"/>
              </a:rPr>
              <a:t>synchronized</a:t>
            </a:r>
            <a:r>
              <a:rPr lang="ru-RU" sz="2300" kern="0" dirty="0">
                <a:cs typeface="Courier New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9579" y="4329117"/>
            <a:ext cx="2209800" cy="132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607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66120" cy="40233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500" b="1" i="1" dirty="0"/>
              <a:t>Классом называется </a:t>
            </a:r>
            <a:r>
              <a:rPr lang="ru-RU" sz="2500" i="1" dirty="0"/>
              <a:t>описание совокупности объектов с общими атрибутами, методами, отношениями и семантикой.</a:t>
            </a:r>
          </a:p>
          <a:p>
            <a:pPr marL="0" indent="0" algn="just"/>
            <a:endParaRPr lang="ru-RU" sz="2500" i="1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2500" dirty="0"/>
              <a:t>Классы </a:t>
            </a:r>
            <a:r>
              <a:rPr lang="ru-RU" sz="2500" b="1" dirty="0"/>
              <a:t>определяют структуру и поведение </a:t>
            </a:r>
            <a:r>
              <a:rPr lang="ru-RU" sz="2500" dirty="0"/>
              <a:t>некоторого набора элементов предметной области, для которой разрабатывается программная модель.</a:t>
            </a:r>
          </a:p>
          <a:p>
            <a:pPr marL="0" indent="0" algn="just">
              <a:spcBef>
                <a:spcPct val="0"/>
              </a:spcBef>
              <a:buFont typeface="Arial" charset="0"/>
              <a:buChar char="•"/>
            </a:pPr>
            <a:endParaRPr lang="ru-RU" sz="2500" i="1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2500" dirty="0"/>
              <a:t>Каждый класс имеет свое имя, отличающее его от других классов, и относится к определенному пакету. Имя класса в пакете должно быть уникальным. Физически пакет представляет собой каталог, в который помещаются программные файлы, содержащие реализацию классов.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sz="2500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2500" dirty="0"/>
              <a:t>Классы позволяют разбить поведение сложных систем на простое взаимодействие взаимосвязанных объектов.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47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2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b="1" dirty="0"/>
              <a:t>Свойства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Уникальные характеристики, которые необходимы при моделировании предметной области</a:t>
            </a:r>
          </a:p>
          <a:p>
            <a:pPr>
              <a:lnSpc>
                <a:spcPct val="90000"/>
              </a:lnSpc>
            </a:pPr>
            <a:r>
              <a:rPr lang="ru-RU" dirty="0"/>
              <a:t>ОБЪЕКТЫ различаются значениями свойств</a:t>
            </a:r>
          </a:p>
          <a:p>
            <a:pPr>
              <a:lnSpc>
                <a:spcPct val="90000"/>
              </a:lnSpc>
            </a:pPr>
            <a:r>
              <a:rPr lang="ru-RU" dirty="0"/>
              <a:t>Свойства отражают состояние </a:t>
            </a:r>
            <a:r>
              <a:rPr lang="ru-RU" dirty="0" smtClean="0"/>
              <a:t>объекта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buNone/>
            </a:pPr>
            <a:r>
              <a:rPr lang="ru-RU" b="1" dirty="0"/>
              <a:t>Методы классов</a:t>
            </a:r>
          </a:p>
          <a:p>
            <a:r>
              <a:rPr lang="ru-RU" dirty="0"/>
              <a:t>Метод отражает ПОВЕДЕНИЕ объектов</a:t>
            </a:r>
          </a:p>
          <a:p>
            <a:r>
              <a:rPr lang="ru-RU" dirty="0"/>
              <a:t>Выполнение методов, как правило, меняет значение свойств</a:t>
            </a:r>
            <a:endParaRPr lang="en-US" dirty="0"/>
          </a:p>
          <a:p>
            <a:r>
              <a:rPr lang="ru-RU" dirty="0"/>
              <a:t>Поведение объекта может меняться в зависимости от состояния</a:t>
            </a:r>
            <a:endParaRPr lang="en-US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27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2500" b="1" dirty="0"/>
              <a:t>Определение класса включает</a:t>
            </a:r>
            <a:r>
              <a:rPr lang="ru-RU" sz="25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500" dirty="0"/>
              <a:t>Модификатор доступа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500" dirty="0"/>
              <a:t>Ключевое слово </a:t>
            </a:r>
            <a:r>
              <a:rPr lang="en-US" sz="2500" dirty="0"/>
              <a:t>class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500" dirty="0"/>
              <a:t>Свойства класса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500" dirty="0"/>
              <a:t>Конструкторы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500" dirty="0"/>
              <a:t>Методы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500" dirty="0"/>
              <a:t>Статические свойства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500" dirty="0"/>
              <a:t>Статические методы</a:t>
            </a:r>
            <a:endParaRPr lang="en-US" sz="25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29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500" dirty="0"/>
              <a:t>Все функции определяются внутри классов и называются </a:t>
            </a:r>
            <a:r>
              <a:rPr lang="ru-RU" sz="2500" b="1" dirty="0"/>
              <a:t>методами</a:t>
            </a:r>
            <a:r>
              <a:rPr lang="ru-RU" sz="2500" dirty="0"/>
              <a:t>.</a:t>
            </a:r>
            <a:endParaRPr lang="ru-RU" sz="2500" i="1" dirty="0"/>
          </a:p>
          <a:p>
            <a:pPr algn="just">
              <a:buNone/>
            </a:pPr>
            <a:endParaRPr lang="en-US" sz="2500" dirty="0"/>
          </a:p>
          <a:p>
            <a:pPr algn="just">
              <a:buNone/>
            </a:pPr>
            <a:r>
              <a:rPr lang="ru-RU" sz="2500" b="1" dirty="0"/>
              <a:t>Методы определяются только внутри класса. </a:t>
            </a:r>
            <a:r>
              <a:rPr lang="ru-RU" sz="2500" dirty="0"/>
              <a:t>Указывается: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2500" dirty="0"/>
              <a:t>Модификатор доступа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2500" dirty="0"/>
              <a:t>Слово </a:t>
            </a:r>
            <a:r>
              <a:rPr lang="en-US" sz="2500" dirty="0"/>
              <a:t>static</a:t>
            </a:r>
            <a:endParaRPr lang="ru-RU" sz="2500" dirty="0"/>
          </a:p>
          <a:p>
            <a:pPr lvl="1" algn="just">
              <a:buFont typeface="Wingdings" pitchFamily="2" charset="2"/>
              <a:buChar char="§"/>
            </a:pPr>
            <a:r>
              <a:rPr lang="ru-RU" sz="2500" dirty="0"/>
              <a:t>Тип возвращаемого значения</a:t>
            </a:r>
            <a:endParaRPr lang="en-US" sz="2500" dirty="0"/>
          </a:p>
          <a:p>
            <a:pPr lvl="1" algn="just">
              <a:buFont typeface="Wingdings" pitchFamily="2" charset="2"/>
              <a:buChar char="§"/>
            </a:pPr>
            <a:r>
              <a:rPr lang="ru-RU" sz="2500" dirty="0"/>
              <a:t>Аргументы</a:t>
            </a:r>
          </a:p>
          <a:p>
            <a:pPr marL="0" lvl="1" indent="0" algn="just">
              <a:buNone/>
            </a:pPr>
            <a:endParaRPr lang="ru-RU" sz="2500" i="1" dirty="0"/>
          </a:p>
          <a:p>
            <a:pPr marL="0" lvl="1" indent="0" algn="just">
              <a:buNone/>
            </a:pPr>
            <a:r>
              <a:rPr lang="ru-RU" sz="2500" i="1" dirty="0"/>
              <a:t>Невозможно создать метод, не являющийся методом класса или объявить метод вне класса.</a:t>
            </a:r>
            <a:endParaRPr lang="ru-RU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14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7279" y="1855258"/>
            <a:ext cx="10208895" cy="4316941"/>
          </a:xfrm>
        </p:spPr>
        <p:txBody>
          <a:bodyPr>
            <a:normAutofit fontScale="62500" lnSpcReduction="20000"/>
          </a:bodyPr>
          <a:lstStyle/>
          <a:p>
            <a:pPr>
              <a:buFont typeface="Verdana" pitchFamily="34" charset="0"/>
              <a:buNone/>
            </a:pPr>
            <a:r>
              <a:rPr lang="ru-RU" sz="2900" i="1" dirty="0">
                <a:solidFill>
                  <a:schemeClr val="accent1">
                    <a:lumMod val="75000"/>
                  </a:schemeClr>
                </a:solidFill>
              </a:rPr>
              <a:t>Объявление класса имеет вид</a:t>
            </a:r>
            <a:r>
              <a:rPr lang="ru-RU" sz="2900" i="1" dirty="0"/>
              <a:t>: </a:t>
            </a:r>
          </a:p>
          <a:p>
            <a:pPr>
              <a:buFont typeface="Verdana" pitchFamily="34" charset="0"/>
              <a:buNone/>
            </a:pPr>
            <a:endParaRPr lang="ru-RU" sz="2900" i="1" dirty="0"/>
          </a:p>
          <a:p>
            <a:pPr>
              <a:buFont typeface="Verdana" pitchFamily="34" charset="0"/>
              <a:buNone/>
            </a:pPr>
            <a:r>
              <a:rPr lang="ru-RU" sz="2900" dirty="0"/>
              <a:t>	</a:t>
            </a:r>
            <a:r>
              <a:rPr lang="ru-RU" sz="2900" b="1" dirty="0"/>
              <a:t>[спецификаторы] </a:t>
            </a:r>
            <a:r>
              <a:rPr lang="ru-RU" sz="2900" b="1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ru-RU" sz="2900" b="1" dirty="0"/>
              <a:t> </a:t>
            </a:r>
            <a:r>
              <a:rPr lang="ru-RU" sz="2900" b="1" dirty="0" err="1"/>
              <a:t>имя_класса</a:t>
            </a:r>
            <a:r>
              <a:rPr lang="ru-RU" sz="2900" b="1" dirty="0"/>
              <a:t> </a:t>
            </a:r>
          </a:p>
          <a:p>
            <a:pPr>
              <a:buFont typeface="Verdana" pitchFamily="34" charset="0"/>
              <a:buNone/>
            </a:pPr>
            <a:r>
              <a:rPr lang="ru-RU" sz="2900" b="1" dirty="0"/>
              <a:t>		   [</a:t>
            </a:r>
            <a:r>
              <a:rPr lang="ru-RU" sz="2900" b="1" dirty="0" err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ru-RU" sz="2900" b="1" dirty="0"/>
              <a:t> суперкласс]  [</a:t>
            </a:r>
            <a:r>
              <a:rPr lang="ru-RU" sz="2900" b="1" dirty="0" err="1">
                <a:solidFill>
                  <a:schemeClr val="tx2">
                    <a:lumMod val="75000"/>
                  </a:schemeClr>
                </a:solidFill>
              </a:rPr>
              <a:t>implements</a:t>
            </a:r>
            <a:r>
              <a:rPr lang="ru-RU" sz="2900" b="1" dirty="0"/>
              <a:t> </a:t>
            </a:r>
            <a:r>
              <a:rPr lang="ru-RU" sz="2900" b="1" dirty="0" err="1"/>
              <a:t>список_интерфейсов</a:t>
            </a:r>
            <a:r>
              <a:rPr lang="ru-RU" sz="2900" b="1" dirty="0"/>
              <a:t>]{</a:t>
            </a:r>
          </a:p>
          <a:p>
            <a:pPr>
              <a:buFont typeface="Verdana" pitchFamily="34" charset="0"/>
              <a:buNone/>
            </a:pPr>
            <a:r>
              <a:rPr lang="ru-RU" sz="2900" b="1" dirty="0"/>
              <a:t>				/*определение класса*/</a:t>
            </a:r>
          </a:p>
          <a:p>
            <a:pPr>
              <a:buFont typeface="Verdana" pitchFamily="34" charset="0"/>
              <a:buNone/>
            </a:pPr>
            <a:r>
              <a:rPr lang="ru-RU" sz="2900" b="1" dirty="0"/>
              <a:t>	}</a:t>
            </a:r>
          </a:p>
          <a:p>
            <a:pPr>
              <a:buFont typeface="Verdana" pitchFamily="34" charset="0"/>
              <a:buNone/>
            </a:pPr>
            <a:endParaRPr lang="ru-RU" sz="2900" i="1" dirty="0"/>
          </a:p>
          <a:p>
            <a:pPr>
              <a:buFont typeface="Verdana" pitchFamily="34" charset="0"/>
              <a:buNone/>
            </a:pPr>
            <a:endParaRPr lang="ru-RU" sz="2900" i="1" dirty="0"/>
          </a:p>
          <a:p>
            <a:pPr>
              <a:buFont typeface="Verdana" pitchFamily="34" charset="0"/>
              <a:buNone/>
            </a:pPr>
            <a:r>
              <a:rPr lang="ru-RU" sz="2900" i="1" dirty="0">
                <a:solidFill>
                  <a:schemeClr val="accent1">
                    <a:lumMod val="75000"/>
                  </a:schemeClr>
                </a:solidFill>
              </a:rPr>
              <a:t>Создание объекта имеет вид</a:t>
            </a:r>
            <a:r>
              <a:rPr lang="ru-RU" sz="2900" i="1" dirty="0"/>
              <a:t>: </a:t>
            </a:r>
          </a:p>
          <a:p>
            <a:pPr>
              <a:buFont typeface="Verdana" pitchFamily="34" charset="0"/>
              <a:buNone/>
            </a:pPr>
            <a:endParaRPr lang="ru-RU" sz="2900" i="1" dirty="0"/>
          </a:p>
          <a:p>
            <a:pPr>
              <a:buFont typeface="Verdana" pitchFamily="34" charset="0"/>
              <a:buNone/>
            </a:pPr>
            <a:r>
              <a:rPr lang="ru-RU" sz="2900" dirty="0"/>
              <a:t>	</a:t>
            </a:r>
            <a:r>
              <a:rPr lang="ru-RU" sz="2900" b="1" dirty="0" err="1"/>
              <a:t>имя_класса</a:t>
            </a:r>
            <a:r>
              <a:rPr lang="ru-RU" sz="2900" b="1" dirty="0"/>
              <a:t> </a:t>
            </a:r>
            <a:r>
              <a:rPr lang="ru-RU" sz="2900" b="1" dirty="0" err="1"/>
              <a:t>имя_объекта=</a:t>
            </a:r>
            <a:r>
              <a:rPr lang="ru-RU" sz="2900" b="1" dirty="0"/>
              <a:t> 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ru-RU" sz="2900" b="1" dirty="0"/>
              <a:t> </a:t>
            </a:r>
            <a:r>
              <a:rPr lang="ru-RU" sz="2900" b="1" dirty="0" err="1"/>
              <a:t>конструктор_класса</a:t>
            </a:r>
            <a:r>
              <a:rPr lang="ru-RU" sz="2900" b="1" dirty="0"/>
              <a:t>(</a:t>
            </a:r>
            <a:r>
              <a:rPr lang="en-US" sz="2900" b="1" dirty="0"/>
              <a:t>[</a:t>
            </a:r>
            <a:r>
              <a:rPr lang="ru-RU" sz="2900" b="1" dirty="0"/>
              <a:t>аргументы</a:t>
            </a:r>
            <a:r>
              <a:rPr lang="en-US" sz="2900" b="1" dirty="0"/>
              <a:t>]</a:t>
            </a:r>
            <a:r>
              <a:rPr lang="ru-RU" sz="2900" b="1" dirty="0"/>
              <a:t>)</a:t>
            </a:r>
            <a:r>
              <a:rPr lang="en-US" sz="2900" b="1" dirty="0"/>
              <a:t>; </a:t>
            </a:r>
            <a:r>
              <a:rPr lang="ru-RU" sz="2900" b="1" dirty="0"/>
              <a:t> </a:t>
            </a:r>
          </a:p>
          <a:p>
            <a:pPr>
              <a:buFont typeface="Verdana" pitchFamily="34" charset="0"/>
              <a:buNone/>
            </a:pPr>
            <a:r>
              <a:rPr lang="ru-RU" sz="1600" b="1" dirty="0"/>
              <a:t>	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93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Простейшие классы и объекты. Свойства и методы класса. Блоки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Блоки кода обрамляются в фигурные скобки </a:t>
            </a:r>
            <a:r>
              <a:rPr lang="en-US" dirty="0"/>
              <a:t>“{“</a:t>
            </a:r>
            <a:r>
              <a:rPr lang="ru-RU" dirty="0"/>
              <a:t>   </a:t>
            </a:r>
            <a:r>
              <a:rPr lang="en-US" dirty="0"/>
              <a:t>“}”</a:t>
            </a:r>
          </a:p>
          <a:p>
            <a:r>
              <a:rPr lang="ru-RU" dirty="0"/>
              <a:t>Охватывают определение класса</a:t>
            </a:r>
          </a:p>
          <a:p>
            <a:r>
              <a:rPr lang="ru-RU" dirty="0"/>
              <a:t>Определения методов</a:t>
            </a:r>
          </a:p>
          <a:p>
            <a:r>
              <a:rPr lang="ru-RU" dirty="0"/>
              <a:t>Логически связанные разделы кода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14924" y="2999102"/>
            <a:ext cx="6910413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SimpleProgram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Date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today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getToday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today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PROGRAM_SIZE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560;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SimpleProgram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SimpleProgram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object.getToday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PROGRAM_SIZE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19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Атрибуты доступа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7280" y="1845733"/>
            <a:ext cx="10751820" cy="465984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sz="2400" dirty="0"/>
              <a:t>Спецификатор класса может быть:</a:t>
            </a:r>
          </a:p>
          <a:p>
            <a:pPr algn="just"/>
            <a:endParaRPr lang="ru-RU" sz="2400" dirty="0"/>
          </a:p>
          <a:p>
            <a:pPr marL="1079500" indent="-355600" algn="just"/>
            <a:r>
              <a:rPr lang="ru-RU" sz="2400" dirty="0"/>
              <a:t> </a:t>
            </a:r>
            <a:r>
              <a:rPr lang="ru-RU" sz="2400" b="1" dirty="0" err="1"/>
              <a:t>public</a:t>
            </a:r>
            <a:r>
              <a:rPr lang="ru-RU" sz="2400" b="1" dirty="0"/>
              <a:t> </a:t>
            </a:r>
            <a:r>
              <a:rPr lang="ru-RU" sz="2400" dirty="0"/>
              <a:t>(класс доступен объектам данного пакета и вне пакета).</a:t>
            </a:r>
          </a:p>
          <a:p>
            <a:pPr marL="1079500" indent="-355600" algn="just"/>
            <a:endParaRPr lang="ru-RU" sz="2400" dirty="0"/>
          </a:p>
          <a:p>
            <a:pPr marL="1079500" indent="-355600" algn="just"/>
            <a:r>
              <a:rPr lang="ru-RU" sz="2400" dirty="0"/>
              <a:t> </a:t>
            </a:r>
            <a:r>
              <a:rPr lang="ru-RU" sz="2400" b="1" dirty="0" err="1"/>
              <a:t>final</a:t>
            </a:r>
            <a:r>
              <a:rPr lang="ru-RU" sz="2400" dirty="0"/>
              <a:t> (класс не может иметь подклассов).</a:t>
            </a:r>
          </a:p>
          <a:p>
            <a:pPr marL="1079500" indent="-355600" algn="just"/>
            <a:endParaRPr lang="ru-RU" sz="2400" dirty="0"/>
          </a:p>
          <a:p>
            <a:pPr marL="1079500" indent="-355600" algn="just"/>
            <a:r>
              <a:rPr lang="ru-RU" sz="2400" dirty="0"/>
              <a:t> </a:t>
            </a:r>
            <a:r>
              <a:rPr lang="ru-RU" sz="2400" b="1" dirty="0" err="1"/>
              <a:t>abstract</a:t>
            </a:r>
            <a:r>
              <a:rPr lang="ru-RU" sz="2400" dirty="0"/>
              <a:t> (класс содержит абстрактные методы, объекты такого класса могут создавать только подклассы). </a:t>
            </a:r>
          </a:p>
          <a:p>
            <a:pPr marL="0" indent="0" algn="just">
              <a:buFontTx/>
              <a:buChar char="•"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По умолчанию спецификатор доступа устанавливается в </a:t>
            </a:r>
            <a:r>
              <a:rPr lang="ru-RU" sz="2400" b="1" dirty="0" err="1"/>
              <a:t>friendly</a:t>
            </a:r>
            <a:r>
              <a:rPr lang="ru-RU" sz="2400" dirty="0"/>
              <a:t> (класс доступен в данном пакете). Данное слово при объявлении вообще не используется и не является ключевым словом языка, мы его используем для обозначения.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5296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1233</Words>
  <Application>Microsoft Office PowerPoint</Application>
  <PresentationFormat>Произвольный</PresentationFormat>
  <Paragraphs>300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Ретро</vt:lpstr>
      <vt:lpstr>Простейшие классы и объекты</vt:lpstr>
      <vt:lpstr>Простейшие классы и объекты. Определения</vt:lpstr>
      <vt:lpstr>Простейшие классы и объекты. Определения</vt:lpstr>
      <vt:lpstr>Простейшие классы и объекты. Свойства и методы класса</vt:lpstr>
      <vt:lpstr>Простейшие классы и объекты. Свойства и методы класса</vt:lpstr>
      <vt:lpstr>Простейшие классы и объекты. Свойства и методы класса</vt:lpstr>
      <vt:lpstr>Простейшие классы и объекты. Свойства и методы класса</vt:lpstr>
      <vt:lpstr>Простейшие классы и объекты. Свойства и методы класса. Блоки кода</vt:lpstr>
      <vt:lpstr>Простейшие классы и объекты. Атрибуты доступа</vt:lpstr>
      <vt:lpstr>Простейшие классы и объекты. Конструкторы</vt:lpstr>
      <vt:lpstr>Простейшие классы и объекты. Конструкторы. Example 19</vt:lpstr>
      <vt:lpstr>Простейшие классы и объекты. Конструкторы. Example 19</vt:lpstr>
      <vt:lpstr>Простейшие классы и объекты. Пакеты</vt:lpstr>
      <vt:lpstr>Простейшие классы и объекты. Пакеты</vt:lpstr>
      <vt:lpstr>Простейшие классы и объекты. Пакеты</vt:lpstr>
      <vt:lpstr>Простейшие классы и объекты. Пакеты</vt:lpstr>
      <vt:lpstr>Простейшие классы и объекты. Пакеты. Example 20</vt:lpstr>
      <vt:lpstr>JaVa beans</vt:lpstr>
      <vt:lpstr>JavaBeans. Определение</vt:lpstr>
      <vt:lpstr>JavaBeans. Определение</vt:lpstr>
      <vt:lpstr>JavaBeans. Свойства Bean</vt:lpstr>
      <vt:lpstr>JavaBeans. Свойства Bean. Example 21</vt:lpstr>
      <vt:lpstr>JavaBeans. Свойства Bean</vt:lpstr>
      <vt:lpstr>JavaBeans. Свойства Bean. Example 22</vt:lpstr>
      <vt:lpstr>JavaBeans. Свойства Bean. Example 23</vt:lpstr>
      <vt:lpstr>JavaBeans. Example 24</vt:lpstr>
      <vt:lpstr>JavaBeans. Использование</vt:lpstr>
      <vt:lpstr>JavaBeans. Синхронизация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Простейшие классы и объекты</dc:title>
  <dc:creator>Anastasia</dc:creator>
  <cp:lastModifiedBy>Student</cp:lastModifiedBy>
  <cp:revision>6</cp:revision>
  <dcterms:created xsi:type="dcterms:W3CDTF">2022-01-25T10:15:11Z</dcterms:created>
  <dcterms:modified xsi:type="dcterms:W3CDTF">2023-01-30T01:40:11Z</dcterms:modified>
</cp:coreProperties>
</file>