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02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669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366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15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40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69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00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624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904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79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559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436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8DBD38-4057-462F-932F-44BBFD4E820A}" type="datetimeFigureOut">
              <a:rPr lang="ru-RU" smtClean="0"/>
              <a:pPr/>
              <a:t>30.01.2023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066DBE-C2B4-464A-80F6-D32C5A3B261B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0886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toc-13605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838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массивами. </a:t>
            </a:r>
            <a:r>
              <a:rPr lang="en-US" dirty="0" smtClean="0"/>
              <a:t>Example </a:t>
            </a:r>
            <a:r>
              <a:rPr lang="ru-RU" dirty="0" smtClean="0"/>
              <a:t>26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6011" y="1963771"/>
            <a:ext cx="73009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CloneArray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[][] = { { 1, 2 },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[][] = 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[][])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ia.clone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+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 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[0] ==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[0] &amp;&amp;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[1] ==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[1]);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76584" y="5410238"/>
            <a:ext cx="1172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false   true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176312" y="4867839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01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массивами. </a:t>
            </a:r>
            <a:r>
              <a:rPr lang="en-US" dirty="0" smtClean="0"/>
              <a:t>Example </a:t>
            </a:r>
            <a:r>
              <a:rPr lang="ru-RU" dirty="0" smtClean="0"/>
              <a:t>27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62162" y="2000497"/>
            <a:ext cx="721523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ConvertArray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ColoredPoint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cpa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ColoredPoint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[10];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Point[] pa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cpa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(pa[1] ==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pa[0]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ArrayStoreException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66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массивами. </a:t>
            </a:r>
            <a:r>
              <a:rPr lang="en-US" dirty="0" smtClean="0"/>
              <a:t>Example </a:t>
            </a:r>
            <a:r>
              <a:rPr lang="ru-RU" dirty="0" smtClean="0"/>
              <a:t>27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2662" y="2313620"/>
            <a:ext cx="7286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ColoredPoint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Point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52662" y="5167971"/>
            <a:ext cx="692948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400" u="sng" dirty="0" err="1">
                <a:latin typeface="Courier New" pitchFamily="49" charset="0"/>
                <a:cs typeface="Courier New" pitchFamily="49" charset="0"/>
              </a:rPr>
              <a:t>java.lang.ArrayStoreException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_java._se._01._array.Point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00087" y="4462483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32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Ошибки времени выполнения. </a:t>
            </a:r>
            <a:r>
              <a:rPr lang="en-US" dirty="0" smtClean="0"/>
              <a:t>Example </a:t>
            </a:r>
            <a:r>
              <a:rPr lang="ru-RU" dirty="0" smtClean="0"/>
              <a:t>28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0" algn="l"/>
              </a:tabLst>
            </a:pPr>
            <a:r>
              <a:rPr lang="en-US" dirty="0" err="1"/>
              <a:t>Обращение</a:t>
            </a:r>
            <a:r>
              <a:rPr lang="en-US" dirty="0"/>
              <a:t> к </a:t>
            </a:r>
            <a:r>
              <a:rPr lang="en-US" dirty="0" err="1"/>
              <a:t>несуществующему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 </a:t>
            </a:r>
            <a:r>
              <a:rPr lang="en-US" dirty="0" err="1"/>
              <a:t>отслеживается</a:t>
            </a:r>
            <a:r>
              <a:rPr lang="en-US" dirty="0"/>
              <a:t> </a:t>
            </a:r>
            <a:r>
              <a:rPr lang="en-US" dirty="0" err="1"/>
              <a:t>виртуальной</a:t>
            </a:r>
            <a:r>
              <a:rPr lang="en-US" dirty="0"/>
              <a:t> </a:t>
            </a:r>
            <a:r>
              <a:rPr lang="en-US" dirty="0" err="1"/>
              <a:t>машиной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исполнения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81224" y="2704728"/>
            <a:ext cx="721523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ArrayIndexError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array[]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{ 1, 2, 3 };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(array[3]);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24" y="5407429"/>
            <a:ext cx="728667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 in thread "main" </a:t>
            </a:r>
            <a:r>
              <a:rPr lang="en-US" sz="1200" u="sng" dirty="0" err="1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java.lang.ArrayIndexOutOfBoundsException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3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 _java._se._01._array.ArrayIndexError.main(</a:t>
            </a:r>
            <a:r>
              <a:rPr lang="en-US" sz="1200" u="sng" dirty="0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ArrayIndexError.java:6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85812" y="4875205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1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Ошибки времени выполнения. </a:t>
            </a:r>
            <a:r>
              <a:rPr lang="en-US" dirty="0" smtClean="0"/>
              <a:t>Example </a:t>
            </a:r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Попытка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поместить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массив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неподходящий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элемент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пресекается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виртуальной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машиной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8861" y="2522038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ArrayTypeError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Object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[3];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попытка поместить в массив содержимое 				//несоответствующего типа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x[0]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Integer(0);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24" y="5515803"/>
            <a:ext cx="728667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 in thread "main" </a:t>
            </a:r>
            <a:r>
              <a:rPr lang="en-US" sz="1200" u="sng" dirty="0" err="1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java.lang.ArrayStoreException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java.lang.Integer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 _java._se._01._array.ArrayTypeError.main(</a:t>
            </a:r>
            <a:r>
              <a:rPr lang="en-US" sz="1200" u="sng" dirty="0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ArrayTypeError.java:7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76287" y="5091953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540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16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conventions.</a:t>
            </a:r>
            <a:r>
              <a:rPr lang="ru-RU" dirty="0" smtClean="0"/>
              <a:t> </a:t>
            </a:r>
            <a:r>
              <a:rPr lang="en-US" dirty="0" smtClean="0"/>
              <a:t>Code conventions for Java Programming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33425" y="2019300"/>
            <a:ext cx="11106149" cy="47101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Содержание: имена файлов, организация структуры файлов, структурированное расположение текста, комментарии, объявления, операторы, пробельные символы, соглашение об именовании, практики программирования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80%</a:t>
            </a:r>
            <a:r>
              <a:rPr lang="ru-RU" sz="2400" dirty="0"/>
              <a:t> стоимости программного обеспечения уходит на поддержку</a:t>
            </a:r>
            <a:r>
              <a:rPr lang="en-US" sz="2400" dirty="0"/>
              <a:t>. </a:t>
            </a:r>
            <a:endParaRPr lang="ru-RU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ru-RU" sz="2400" dirty="0"/>
              <a:t>Едва ли программное обеспечение весь свой жизненный цикл будет поддерживаться автором.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Code conventions</a:t>
            </a:r>
            <a:r>
              <a:rPr lang="ru-RU" sz="2400" dirty="0"/>
              <a:t>  улучшает удобочитаемость программного кода, позволяя понять новый код долее быстро и полностью.</a:t>
            </a:r>
            <a:r>
              <a:rPr lang="en-US" sz="2400" dirty="0"/>
              <a:t> </a:t>
            </a:r>
            <a:endParaRPr lang="ru-RU" sz="2400" dirty="0"/>
          </a:p>
          <a:p>
            <a:pPr marL="0" indent="0" algn="just">
              <a:buNone/>
            </a:pPr>
            <a:endParaRPr lang="ru-RU" sz="1800" dirty="0">
              <a:solidFill>
                <a:srgbClr val="000000"/>
              </a:solidFill>
              <a:hlinkClick r:id="rId2"/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51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i="1" dirty="0"/>
              <a:t>Объявляйте локальные переменные сразу перед использованием</a:t>
            </a:r>
          </a:p>
          <a:p>
            <a:pPr indent="268288" algn="just"/>
            <a:r>
              <a:rPr lang="ru-RU" sz="2400" dirty="0"/>
              <a:t>Определяется их область видимости</a:t>
            </a:r>
            <a:r>
              <a:rPr lang="en-US" sz="2400" dirty="0"/>
              <a:t>.</a:t>
            </a:r>
            <a:endParaRPr lang="ru-RU" sz="2400" dirty="0"/>
          </a:p>
          <a:p>
            <a:pPr indent="268288" algn="just"/>
            <a:r>
              <a:rPr lang="ru-RU" sz="2400" dirty="0"/>
              <a:t> Уменьшается вероятность ошибок и  неудобочитаемости</a:t>
            </a:r>
            <a:r>
              <a:rPr lang="en-US" sz="2400" dirty="0"/>
              <a:t>.</a:t>
            </a:r>
            <a:endParaRPr lang="ru-RU" sz="2400" dirty="0"/>
          </a:p>
          <a:p>
            <a:pPr>
              <a:buFontTx/>
              <a:buChar char="-"/>
            </a:pPr>
            <a:endParaRPr lang="ru-RU" sz="2400" dirty="0"/>
          </a:p>
          <a:p>
            <a:r>
              <a:rPr lang="ru-RU" sz="2400" i="1" dirty="0"/>
              <a:t>Поля необходимо объявлять как </a:t>
            </a:r>
            <a:r>
              <a:rPr lang="en-US" sz="2400" i="1" dirty="0"/>
              <a:t>private</a:t>
            </a:r>
          </a:p>
          <a:p>
            <a:pPr indent="268288" algn="just"/>
            <a:r>
              <a:rPr lang="ru-RU" sz="2400" dirty="0"/>
              <a:t>Декларирование полей как </a:t>
            </a:r>
            <a:r>
              <a:rPr lang="en-US" sz="2400" dirty="0"/>
              <a:t>public </a:t>
            </a:r>
            <a:r>
              <a:rPr lang="ru-RU" sz="2400" dirty="0"/>
              <a:t>в большинстве случаев некорректно, оно не защищает пользователя класса от изменений в реализации класса</a:t>
            </a:r>
            <a:r>
              <a:rPr lang="en-US" sz="2400" dirty="0"/>
              <a:t>.</a:t>
            </a:r>
            <a:endParaRPr lang="ru-RU" sz="2400" dirty="0"/>
          </a:p>
          <a:p>
            <a:pPr indent="268288" algn="just"/>
            <a:r>
              <a:rPr lang="ru-RU" sz="2400" dirty="0"/>
              <a:t>Объявляйте поля как </a:t>
            </a:r>
            <a:r>
              <a:rPr lang="en-US" sz="2400" dirty="0"/>
              <a:t>private. </a:t>
            </a:r>
            <a:r>
              <a:rPr lang="ru-RU" sz="2400" dirty="0"/>
              <a:t>Если пользователю необходимо получить доступ к этим полям, следует предусмотреть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get </a:t>
            </a:r>
            <a:r>
              <a:rPr lang="ru-RU" sz="2400" dirty="0"/>
              <a:t>методы.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761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/>
              <a:t>При объявлении разделяйте </a:t>
            </a:r>
            <a:r>
              <a:rPr lang="en-US" sz="2400" i="1" dirty="0"/>
              <a:t>public </a:t>
            </a:r>
            <a:r>
              <a:rPr lang="ru-RU" sz="2400" i="1" dirty="0"/>
              <a:t>и </a:t>
            </a:r>
            <a:r>
              <a:rPr lang="en-US" sz="2400" i="1" dirty="0"/>
              <a:t>private </a:t>
            </a:r>
            <a:r>
              <a:rPr lang="ru-RU" sz="2400" i="1" dirty="0"/>
              <a:t>члены</a:t>
            </a:r>
            <a:r>
              <a:rPr lang="en-US" sz="2400" i="1" dirty="0"/>
              <a:t> </a:t>
            </a:r>
            <a:r>
              <a:rPr lang="ru-RU" sz="2400" i="1" dirty="0"/>
              <a:t>класса</a:t>
            </a:r>
          </a:p>
          <a:p>
            <a:pPr indent="355600" algn="just"/>
            <a:r>
              <a:rPr lang="ru-RU" sz="2400" dirty="0"/>
              <a:t>Это общераспространенная практика, разделения членов класса согласно их области видимости (</a:t>
            </a:r>
            <a:r>
              <a:rPr lang="en-US" sz="2400" dirty="0"/>
              <a:t>public, private, protected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Данные с каким атрибутом доступа будут располагаться первыми зависит от программиста.</a:t>
            </a:r>
          </a:p>
          <a:p>
            <a:pPr>
              <a:buFontTx/>
              <a:buChar char="-"/>
            </a:pPr>
            <a:endParaRPr lang="ru-RU" sz="2400" dirty="0"/>
          </a:p>
          <a:p>
            <a:r>
              <a:rPr lang="ru-RU" sz="2400" i="1" dirty="0"/>
              <a:t>Используйте </a:t>
            </a:r>
            <a:r>
              <a:rPr lang="en-US" sz="2400" i="1" dirty="0" err="1"/>
              <a:t>javadoc</a:t>
            </a:r>
            <a:endParaRPr lang="en-US" sz="2400" i="1" dirty="0"/>
          </a:p>
          <a:p>
            <a:pPr marL="625475" indent="-266700" algn="just"/>
            <a:r>
              <a:rPr lang="en-US" sz="2400" dirty="0" err="1"/>
              <a:t>Javadoc</a:t>
            </a:r>
            <a:r>
              <a:rPr lang="en-US" sz="2400" dirty="0"/>
              <a:t> – </a:t>
            </a:r>
            <a:r>
              <a:rPr lang="ru-RU" sz="2400" dirty="0"/>
              <a:t>это мощный инструмент, который необходимо использовать.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47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i="1" dirty="0"/>
              <a:t>С осторожностью используйте </a:t>
            </a:r>
            <a:r>
              <a:rPr lang="en-US" sz="2400" i="1" dirty="0" err="1"/>
              <a:t>System.Exit</a:t>
            </a:r>
            <a:r>
              <a:rPr lang="en-US" sz="2400" i="1" dirty="0"/>
              <a:t>(0) </a:t>
            </a:r>
            <a:r>
              <a:rPr lang="ru-RU" sz="2400" i="1" dirty="0"/>
              <a:t>с многопоточными приложениями.</a:t>
            </a:r>
          </a:p>
          <a:p>
            <a:pPr indent="355600" algn="just"/>
            <a:r>
              <a:rPr lang="ru-RU" sz="2400" dirty="0"/>
              <a:t>Нормальный способ завершения программы должен завершать работу всех используемых потоков.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i="1" dirty="0"/>
              <a:t>Используйте интерфейсы для определения констант.</a:t>
            </a:r>
          </a:p>
          <a:p>
            <a:pPr indent="355600" algn="just"/>
            <a:r>
              <a:rPr lang="ru-RU" sz="2400" dirty="0"/>
              <a:t>Создание класса для констант является оправданным, только если это широко используемые константы.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27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500" dirty="0" err="1">
                <a:solidFill>
                  <a:schemeClr val="tx1"/>
                </a:solidFill>
              </a:rPr>
              <a:t>Для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хранения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нескольких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однотипных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значений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используется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ссылочный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тип</a:t>
            </a:r>
            <a:r>
              <a:rPr lang="en-US" sz="2500" dirty="0">
                <a:solidFill>
                  <a:schemeClr val="tx1"/>
                </a:solidFill>
              </a:rPr>
              <a:t> – </a:t>
            </a:r>
            <a:r>
              <a:rPr lang="en-US" sz="2500" dirty="0" err="1">
                <a:solidFill>
                  <a:schemeClr val="tx1"/>
                </a:solidFill>
              </a:rPr>
              <a:t>массив</a:t>
            </a:r>
            <a:endParaRPr lang="ru-RU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500" dirty="0">
                <a:solidFill>
                  <a:schemeClr val="tx1"/>
                </a:solidFill>
              </a:rPr>
              <a:t>Массивы элементов базовых типов состоят из значений, проиндексированных начиная с нуля. </a:t>
            </a:r>
          </a:p>
          <a:p>
            <a:pPr marL="0" indent="0" algn="just"/>
            <a:endParaRPr lang="en-US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500" dirty="0">
                <a:solidFill>
                  <a:schemeClr val="tx1"/>
                </a:solidFill>
              </a:rPr>
              <a:t>Все массивы в языке </a:t>
            </a:r>
            <a:r>
              <a:rPr lang="ru-RU" sz="2500" dirty="0" err="1">
                <a:solidFill>
                  <a:schemeClr val="tx1"/>
                </a:solidFill>
              </a:rPr>
              <a:t>Java</a:t>
            </a:r>
            <a:r>
              <a:rPr lang="ru-RU" sz="2500" dirty="0">
                <a:solidFill>
                  <a:schemeClr val="tx1"/>
                </a:solidFill>
              </a:rPr>
              <a:t> являются динамическими, поэтому для создания массива требуется выделение памяти с помощью оператора </a:t>
            </a:r>
            <a:r>
              <a:rPr lang="ru-RU" sz="2500" b="1" dirty="0" err="1">
                <a:solidFill>
                  <a:schemeClr val="tx1"/>
                </a:solidFill>
              </a:rPr>
              <a:t>new</a:t>
            </a:r>
            <a:r>
              <a:rPr lang="ru-RU" sz="2500" dirty="0">
                <a:solidFill>
                  <a:schemeClr val="tx1"/>
                </a:solidFill>
              </a:rPr>
              <a:t> или инициализации. </a:t>
            </a:r>
          </a:p>
          <a:p>
            <a:pPr marL="0" indent="0" algn="just"/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56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/>
              <a:t>Проверяйте аргументы методов</a:t>
            </a:r>
          </a:p>
          <a:p>
            <a:pPr indent="355600" algn="just"/>
            <a:r>
              <a:rPr lang="ru-RU" sz="2400" dirty="0"/>
              <a:t>Первые строки методов обычно проверяют корректность переданных параметров. Идея состоит в том, чтобы как можно быстрее сгенерировать сообщение об ошибке в случае неудачи. Это особенно важно для конструкторов.</a:t>
            </a:r>
          </a:p>
          <a:p>
            <a:pPr>
              <a:buFontTx/>
              <a:buChar char="-"/>
            </a:pPr>
            <a:endParaRPr lang="ru-RU" sz="2400" dirty="0"/>
          </a:p>
          <a:p>
            <a:r>
              <a:rPr lang="ru-RU" sz="2400" i="1" dirty="0"/>
              <a:t>Дополнительные пробелы в списке аргументов</a:t>
            </a:r>
          </a:p>
          <a:p>
            <a:pPr indent="355600" algn="just"/>
            <a:r>
              <a:rPr lang="ru-RU" sz="2400" dirty="0"/>
              <a:t>Дополнительные пробелы в списке аргументов повышают читабельность кода – как (</a:t>
            </a:r>
            <a:r>
              <a:rPr lang="en-US" sz="2400" dirty="0"/>
              <a:t>this 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вместо (</a:t>
            </a:r>
            <a:r>
              <a:rPr lang="en-US" sz="2400" dirty="0"/>
              <a:t>that</a:t>
            </a:r>
            <a:r>
              <a:rPr lang="ru-RU" sz="2400" dirty="0"/>
              <a:t>).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222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i="1" dirty="0"/>
              <a:t>Применяйте </a:t>
            </a:r>
            <a:r>
              <a:rPr lang="en-US" sz="2400" i="1" dirty="0"/>
              <a:t>Testing Framework</a:t>
            </a:r>
          </a:p>
          <a:p>
            <a:pPr indent="355600" algn="just"/>
            <a:r>
              <a:rPr lang="ru-RU" sz="2400" dirty="0"/>
              <a:t>Используйте </a:t>
            </a:r>
            <a:r>
              <a:rPr lang="en-US" sz="2400" dirty="0"/>
              <a:t>testing framework </a:t>
            </a:r>
            <a:r>
              <a:rPr lang="ru-RU" sz="2400" dirty="0"/>
              <a:t>чтобы убедиться, что класс выполняет контракт</a:t>
            </a:r>
          </a:p>
          <a:p>
            <a:pPr>
              <a:buFontTx/>
              <a:buChar char="-"/>
            </a:pPr>
            <a:endParaRPr lang="ru-RU" sz="2400" dirty="0"/>
          </a:p>
          <a:p>
            <a:pPr>
              <a:buFontTx/>
              <a:buChar char="-"/>
            </a:pPr>
            <a:endParaRPr lang="ru-RU" sz="2400" dirty="0"/>
          </a:p>
          <a:p>
            <a:r>
              <a:rPr lang="ru-RU" sz="2400" i="1" dirty="0"/>
              <a:t>Используйте массивы нулевой длины вместо </a:t>
            </a:r>
            <a:r>
              <a:rPr lang="en-US" sz="2400" i="1" dirty="0"/>
              <a:t>null</a:t>
            </a:r>
          </a:p>
          <a:p>
            <a:pPr indent="355600" algn="just"/>
            <a:r>
              <a:rPr lang="ru-RU" sz="2400" dirty="0"/>
              <a:t>Когда метод возвращает массив, который может быть пустым, не следует возвращать </a:t>
            </a:r>
            <a:r>
              <a:rPr lang="en-US" sz="2400" dirty="0"/>
              <a:t>null.</a:t>
            </a:r>
          </a:p>
          <a:p>
            <a:pPr indent="355600" algn="just"/>
            <a:r>
              <a:rPr lang="ru-RU" sz="2400" dirty="0"/>
              <a:t>Это позволяет не проверять возвращаемое значение на </a:t>
            </a:r>
            <a:r>
              <a:rPr lang="en-US" sz="2400" dirty="0"/>
              <a:t>null</a:t>
            </a:r>
            <a:r>
              <a:rPr lang="ru-RU" sz="24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92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/>
              <a:t>Избегайте пустых блоков </a:t>
            </a:r>
            <a:r>
              <a:rPr lang="en-US" sz="2400" i="1" dirty="0"/>
              <a:t>catch</a:t>
            </a:r>
          </a:p>
          <a:p>
            <a:pPr indent="355600" algn="just"/>
            <a:r>
              <a:rPr lang="ru-RU" sz="2400" dirty="0"/>
              <a:t>В этом случае когда происходит исключение, то ничего не происходит, и программа завершает свою работу по непонятной причине.</a:t>
            </a:r>
          </a:p>
          <a:p>
            <a:pPr>
              <a:buFontTx/>
              <a:buChar char="-"/>
            </a:pPr>
            <a:endParaRPr lang="ru-RU" sz="2400" dirty="0"/>
          </a:p>
          <a:p>
            <a:r>
              <a:rPr lang="ru-RU" sz="2400" i="1" dirty="0"/>
              <a:t>Применяйте оператор </a:t>
            </a:r>
            <a:r>
              <a:rPr lang="en-US" sz="2400" i="1" dirty="0"/>
              <a:t>throws</a:t>
            </a:r>
          </a:p>
          <a:p>
            <a:pPr indent="355600" algn="just"/>
            <a:r>
              <a:rPr lang="ru-RU" sz="2400" dirty="0"/>
              <a:t>Не следует использовать базовый класс исключения вместо нескольких его производных, в этом случае теряется важная информация об исключении.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84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/>
              <a:t>Правильно выбирайте используемые коллекции</a:t>
            </a:r>
          </a:p>
          <a:p>
            <a:pPr indent="268288" algn="just"/>
            <a:r>
              <a:rPr lang="ru-RU" sz="2400" dirty="0"/>
              <a:t>Документация </a:t>
            </a:r>
            <a:r>
              <a:rPr lang="en-US" sz="2400" dirty="0"/>
              <a:t>Sun </a:t>
            </a:r>
            <a:r>
              <a:rPr lang="ru-RU" sz="2400" dirty="0"/>
              <a:t>определяет </a:t>
            </a:r>
            <a:r>
              <a:rPr lang="en-US" sz="2400" dirty="0" err="1"/>
              <a:t>ArrayList</a:t>
            </a:r>
            <a:r>
              <a:rPr lang="en-US" sz="2400" dirty="0"/>
              <a:t>, </a:t>
            </a:r>
            <a:r>
              <a:rPr lang="en-US" sz="2400" dirty="0" err="1"/>
              <a:t>HashMap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HashSet</a:t>
            </a:r>
            <a:r>
              <a:rPr lang="en-US" sz="2400" dirty="0"/>
              <a:t> </a:t>
            </a:r>
            <a:r>
              <a:rPr lang="ru-RU" sz="2400" dirty="0"/>
              <a:t>как предпочтительные для применения. Их производительность выше.</a:t>
            </a:r>
          </a:p>
          <a:p>
            <a:pPr>
              <a:buFontTx/>
              <a:buChar char="-"/>
            </a:pPr>
            <a:endParaRPr lang="ru-RU" sz="2400" dirty="0"/>
          </a:p>
          <a:p>
            <a:r>
              <a:rPr lang="ru-RU" sz="2400" i="1" dirty="0"/>
              <a:t>Работайте с коллекциями без использование индексов</a:t>
            </a:r>
          </a:p>
          <a:p>
            <a:pPr indent="268288" algn="just"/>
            <a:r>
              <a:rPr lang="ru-RU" sz="2400" dirty="0"/>
              <a:t>Применяете </a:t>
            </a:r>
            <a:r>
              <a:rPr lang="en-US" sz="2400" dirty="0"/>
              <a:t>for-each </a:t>
            </a:r>
            <a:r>
              <a:rPr lang="ru-RU" sz="2400" dirty="0"/>
              <a:t>или итераторы. Индексы всегда остаются одной из главных причин ошибок.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16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/>
              <a:t>Структура </a:t>
            </a:r>
            <a:r>
              <a:rPr lang="en-US" sz="2400" i="1" dirty="0"/>
              <a:t>source-</a:t>
            </a:r>
            <a:r>
              <a:rPr lang="ru-RU" sz="2400" i="1" dirty="0"/>
              <a:t>файла</a:t>
            </a:r>
          </a:p>
          <a:p>
            <a:pPr indent="355600" algn="just"/>
            <a:r>
              <a:rPr lang="en-US" sz="2400" dirty="0"/>
              <a:t>public-</a:t>
            </a:r>
            <a:r>
              <a:rPr lang="ru-RU" sz="2400" dirty="0"/>
              <a:t>класс или интерфейс всегда должен быть объявлен первым в файле.</a:t>
            </a:r>
          </a:p>
          <a:p>
            <a:pPr indent="355600" algn="just"/>
            <a:r>
              <a:rPr lang="ru-RU" sz="2400" dirty="0"/>
              <a:t>если есть ассоциированные с </a:t>
            </a:r>
            <a:r>
              <a:rPr lang="en-US" sz="2400" dirty="0"/>
              <a:t>public</a:t>
            </a:r>
            <a:r>
              <a:rPr lang="ru-RU" sz="2400" dirty="0"/>
              <a:t>- классом </a:t>
            </a:r>
            <a:r>
              <a:rPr lang="en-US" sz="2400" dirty="0"/>
              <a:t>private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классы или интерфейсы, их можно разместить в одном файле.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920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Declarations</a:t>
            </a:r>
            <a:r>
              <a:rPr lang="ru-RU" sz="1800" i="1" dirty="0"/>
              <a:t>. Длина строк кода</a:t>
            </a:r>
          </a:p>
          <a:p>
            <a:pPr indent="452438"/>
            <a:r>
              <a:rPr lang="ru-RU" sz="1600" dirty="0"/>
              <a:t>Не используйте строки длиной более 80 символов.</a:t>
            </a:r>
          </a:p>
          <a:p>
            <a:pPr>
              <a:buFontTx/>
              <a:buChar char="-"/>
            </a:pPr>
            <a:endParaRPr lang="ru-RU" sz="1800" dirty="0"/>
          </a:p>
          <a:p>
            <a:r>
              <a:rPr lang="ru-RU" sz="1800" i="1" dirty="0"/>
              <a:t>Объявление переменных</a:t>
            </a:r>
          </a:p>
          <a:p>
            <a:pPr indent="452438"/>
            <a:r>
              <a:rPr lang="ru-RU" sz="1600" dirty="0"/>
              <a:t>Не присваивайте одинаковые значения нескольким переменных одним оператором.</a:t>
            </a:r>
          </a:p>
          <a:p>
            <a:pPr algn="ctr">
              <a:buNone/>
            </a:pPr>
            <a:r>
              <a:rPr lang="en-US" sz="1600" dirty="0" err="1"/>
              <a:t>fooBar.fChar</a:t>
            </a:r>
            <a:r>
              <a:rPr lang="en-US" sz="1600" dirty="0"/>
              <a:t> = </a:t>
            </a:r>
            <a:r>
              <a:rPr lang="en-US" sz="1600" dirty="0" err="1"/>
              <a:t>barFoo.lchar</a:t>
            </a:r>
            <a:r>
              <a:rPr lang="en-US" sz="1600" dirty="0"/>
              <a:t> = ‘</a:t>
            </a:r>
            <a:r>
              <a:rPr lang="en-US" sz="1600" dirty="0" err="1"/>
              <a:t>c’;c</a:t>
            </a:r>
            <a:r>
              <a:rPr lang="en-US" sz="1600" dirty="0"/>
              <a:t>// AVOID!!!</a:t>
            </a:r>
          </a:p>
          <a:p>
            <a:pPr>
              <a:buFontTx/>
              <a:buChar char="-"/>
            </a:pPr>
            <a:endParaRPr lang="en-US" sz="1800" dirty="0"/>
          </a:p>
          <a:p>
            <a:r>
              <a:rPr lang="ru-RU" sz="1800" i="1" dirty="0"/>
              <a:t>При декларировании переменных объявляйте по одной переменной в строке кода</a:t>
            </a:r>
          </a:p>
          <a:p>
            <a:pPr indent="452438"/>
            <a:r>
              <a:rPr lang="ru-RU" sz="1600" dirty="0"/>
              <a:t>Такое объявление позволяет писать понятные комментарии.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404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Statements</a:t>
            </a:r>
            <a:r>
              <a:rPr lang="ru-RU" sz="2400" i="1" dirty="0"/>
              <a:t>. Каждая строка кода должна содержать только один оператор</a:t>
            </a:r>
            <a:r>
              <a:rPr lang="en-US" sz="2400" i="1" dirty="0"/>
              <a:t>.</a:t>
            </a:r>
            <a:endParaRPr lang="ru-RU" sz="2400" i="1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Example:</a:t>
            </a:r>
          </a:p>
          <a:p>
            <a:pPr lvl="1" indent="452438">
              <a:buNone/>
            </a:pPr>
            <a:r>
              <a:rPr lang="en-US" sz="2400" dirty="0" err="1"/>
              <a:t>argv</a:t>
            </a:r>
            <a:r>
              <a:rPr lang="en-US" sz="2400" dirty="0"/>
              <a:t>++; </a:t>
            </a:r>
            <a:r>
              <a:rPr lang="ru-RU" sz="2400" dirty="0"/>
              <a:t>// </a:t>
            </a:r>
            <a:r>
              <a:rPr lang="en-US" sz="2400" dirty="0"/>
              <a:t>Correct</a:t>
            </a:r>
          </a:p>
          <a:p>
            <a:pPr lvl="1" indent="452438">
              <a:buNone/>
            </a:pPr>
            <a:r>
              <a:rPr lang="en-US" sz="2400" dirty="0" err="1"/>
              <a:t>argc</a:t>
            </a:r>
            <a:r>
              <a:rPr lang="en-US" sz="2400" dirty="0"/>
              <a:t>-; </a:t>
            </a:r>
            <a:r>
              <a:rPr lang="ru-RU" sz="2400" dirty="0"/>
              <a:t>// </a:t>
            </a:r>
            <a:r>
              <a:rPr lang="en-US" sz="2400" dirty="0"/>
              <a:t>Correct</a:t>
            </a:r>
          </a:p>
          <a:p>
            <a:pPr lvl="1" indent="452438">
              <a:buNone/>
            </a:pPr>
            <a:r>
              <a:rPr lang="en-US" sz="2400" dirty="0" err="1"/>
              <a:t>argv</a:t>
            </a:r>
            <a:r>
              <a:rPr lang="en-US" sz="2400" dirty="0"/>
              <a:t>++; </a:t>
            </a:r>
            <a:r>
              <a:rPr lang="en-US" sz="2400" dirty="0" err="1"/>
              <a:t>argc</a:t>
            </a:r>
            <a:r>
              <a:rPr lang="en-US" sz="2400" dirty="0"/>
              <a:t>-; II AVOID!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660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</a:t>
            </a:r>
            <a:r>
              <a:rPr lang="ru-RU" dirty="0" smtClean="0"/>
              <a:t> Соглашение об именовании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Имена свойств класса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err="1"/>
              <a:t>firstName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Id</a:t>
            </a:r>
            <a:endParaRPr lang="ru-RU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Имена методов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err="1"/>
              <a:t>getName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err="1"/>
              <a:t>isAlive</a:t>
            </a:r>
            <a:endParaRPr lang="ru-RU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Имена констант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SQUARE_SIZE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Также могут использоваться цифры 1..9, _, </a:t>
            </a:r>
            <a:r>
              <a:rPr lang="en-US" sz="2400" dirty="0"/>
              <a:t>$</a:t>
            </a:r>
            <a:endParaRPr lang="ru-RU" sz="2400" dirty="0"/>
          </a:p>
          <a:p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08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</a:t>
            </a:r>
            <a:r>
              <a:rPr lang="ru-RU" dirty="0" smtClean="0"/>
              <a:t> Соглашение об именовании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Имена файлов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Customer.java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err="1"/>
              <a:t>Person.class</a:t>
            </a:r>
            <a:endParaRPr lang="ru-RU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Имена пакетов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err="1"/>
              <a:t>java.util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err="1"/>
              <a:t>javax.swing</a:t>
            </a:r>
            <a:endParaRPr lang="ru-RU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Имена классов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Customer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Person</a:t>
            </a:r>
          </a:p>
          <a:p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19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Значения элементов неинициализированных массивов, для которых выделена память, устанавливается в нуль. </a:t>
            </a:r>
            <a:endParaRPr lang="en-US" sz="2500" dirty="0"/>
          </a:p>
          <a:p>
            <a:pPr marL="0" indent="0" algn="just"/>
            <a:endParaRPr lang="ru-RU" sz="2500" dirty="0"/>
          </a:p>
          <a:p>
            <a:pPr marL="0" indent="0" algn="just">
              <a:buNone/>
            </a:pPr>
            <a:r>
              <a:rPr lang="ru-RU" sz="2500" dirty="0"/>
              <a:t>Многомерных массивов в </a:t>
            </a:r>
            <a:r>
              <a:rPr lang="ru-RU" sz="2500" dirty="0" err="1"/>
              <a:t>Java</a:t>
            </a:r>
            <a:r>
              <a:rPr lang="ru-RU" sz="2500" dirty="0"/>
              <a:t> не существует, но можно объявлять массивы массивов. Для задания начальных значений массивов существует специальная форма инициализатора</a:t>
            </a:r>
            <a:r>
              <a:rPr lang="en-US" sz="2500" dirty="0"/>
              <a:t>.</a:t>
            </a:r>
            <a:endParaRPr lang="ru-RU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1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Массивы объектов в действительности представляют собой массивы ссылок, проинициализированных по умолчанию значением </a:t>
            </a:r>
            <a:r>
              <a:rPr lang="ru-RU" sz="2500" b="1" dirty="0" err="1"/>
              <a:t>null</a:t>
            </a:r>
            <a:r>
              <a:rPr lang="ru-RU" sz="2500" dirty="0"/>
              <a:t>.</a:t>
            </a:r>
          </a:p>
          <a:p>
            <a:pPr marL="0" indent="0" algn="just"/>
            <a:endParaRPr lang="ru-RU" sz="2500" dirty="0"/>
          </a:p>
          <a:p>
            <a:pPr marL="0" indent="0" algn="just">
              <a:buNone/>
            </a:pPr>
            <a:r>
              <a:rPr lang="ru-RU" sz="2500" dirty="0"/>
              <a:t>Все массивы хранятся в куче (</a:t>
            </a:r>
            <a:r>
              <a:rPr lang="ru-RU" sz="2500" b="1" dirty="0" err="1"/>
              <a:t>heap</a:t>
            </a:r>
            <a:r>
              <a:rPr lang="ru-RU" sz="2500" dirty="0"/>
              <a:t>), одной из подобластей памяти, выделенной системой для работы виртуальной машины. Определить общий объем памяти и объем свободной памяти, можно с помощью методов </a:t>
            </a:r>
            <a:r>
              <a:rPr lang="ru-RU" sz="2500" b="1" dirty="0" err="1"/>
              <a:t>totalMemory</a:t>
            </a:r>
            <a:r>
              <a:rPr lang="ru-RU" sz="2500" b="1" dirty="0"/>
              <a:t>() </a:t>
            </a:r>
            <a:r>
              <a:rPr lang="ru-RU" sz="2500" dirty="0"/>
              <a:t>и </a:t>
            </a:r>
            <a:r>
              <a:rPr lang="ru-RU" sz="2500" b="1" dirty="0" err="1"/>
              <a:t>freeMemory</a:t>
            </a:r>
            <a:r>
              <a:rPr lang="ru-RU" sz="2500" b="1" dirty="0"/>
              <a:t>() </a:t>
            </a:r>
            <a:r>
              <a:rPr lang="ru-RU" sz="2500" dirty="0"/>
              <a:t>класса </a:t>
            </a:r>
            <a:r>
              <a:rPr lang="ru-RU" sz="2500" b="1" dirty="0" err="1"/>
              <a:t>Runtime</a:t>
            </a:r>
            <a:r>
              <a:rPr lang="ru-RU" sz="2500" b="1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401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Объявление и инициализация. </a:t>
            </a:r>
            <a:r>
              <a:rPr lang="en-US" dirty="0" smtClean="0"/>
              <a:t>Example </a:t>
            </a:r>
            <a:r>
              <a:rPr lang="ru-RU" dirty="0" smtClean="0"/>
              <a:t>25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Имена массивов являются ссылками. Для объявления ссылки на массив можно записать пустые квадратные скобки после имени типа, например: </a:t>
            </a:r>
            <a:r>
              <a:rPr lang="ru-RU" sz="1800" dirty="0" err="1">
                <a:solidFill>
                  <a:srgbClr val="6B0D0D"/>
                </a:solidFill>
              </a:rPr>
              <a:t>int</a:t>
            </a:r>
            <a:r>
              <a:rPr lang="ru-RU" sz="1800" dirty="0"/>
              <a:t> </a:t>
            </a:r>
            <a:r>
              <a:rPr lang="ru-RU" sz="1800" dirty="0" err="1"/>
              <a:t>a</a:t>
            </a:r>
            <a:r>
              <a:rPr lang="ru-RU" sz="1800" dirty="0"/>
              <a:t>[].</a:t>
            </a:r>
            <a:r>
              <a:rPr lang="en-US" sz="1800" dirty="0"/>
              <a:t> </a:t>
            </a:r>
            <a:r>
              <a:rPr lang="ru-RU" sz="1800" dirty="0"/>
              <a:t>Аналогичный результат получится при записи </a:t>
            </a:r>
            <a:r>
              <a:rPr lang="ru-RU" sz="1800" dirty="0" err="1">
                <a:solidFill>
                  <a:srgbClr val="6B0D0D"/>
                </a:solidFill>
              </a:rPr>
              <a:t>int</a:t>
            </a:r>
            <a:r>
              <a:rPr lang="ru-RU" sz="1800" dirty="0"/>
              <a:t>[] </a:t>
            </a:r>
            <a:r>
              <a:rPr lang="ru-RU" sz="1800" dirty="0" err="1"/>
              <a:t>a</a:t>
            </a:r>
            <a:r>
              <a:rPr lang="ru-RU" sz="1800" dirty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47900" y="2933694"/>
            <a:ext cx="72295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CreateArray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примитивный тип, размер массива задан явно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[10];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неявное задание размера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rooms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{ 1, 2, 3 };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содержит ссылочные переменные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Item[] items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Item[10];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Item[]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undefinedItems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Item[] {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Item(1),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Item(2),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Item(3) };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Item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Item(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7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Объявление и инициализация. </a:t>
            </a:r>
            <a:r>
              <a:rPr lang="en-US" dirty="0" smtClean="0"/>
              <a:t>Example </a:t>
            </a:r>
            <a:r>
              <a:rPr lang="ru-RU" dirty="0" smtClean="0"/>
              <a:t>25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69004" y="1876211"/>
            <a:ext cx="728667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FindReplace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myArray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[]; 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=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[100];</a:t>
            </a:r>
            <a:endParaRPr lang="en-US" sz="13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= { 5, 10, 0, -5, 16, -2 }; 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max = a[0];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a.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++)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(max &lt; a[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 max = a[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a.</a:t>
            </a:r>
            <a:r>
              <a:rPr lang="en-US" sz="13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++) { 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(a[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 &lt; 0) a[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 = max;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 = a[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"a["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"]= "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a[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myArray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ru-RU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ru-RU" sz="13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установка ссылки на массив а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52662" y="4938825"/>
            <a:ext cx="121444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a[0]= 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a[1]= 10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a[2]=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a[3]= 16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a[4]= 16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a[5]= 16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830580" y="5308271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92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Массив массивов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0976" y="1983834"/>
            <a:ext cx="68294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[][]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[4][5];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609" y="2533625"/>
            <a:ext cx="7114941" cy="3714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437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Массив массивов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Каждый</a:t>
            </a:r>
            <a:r>
              <a:rPr lang="en-US" sz="1800" dirty="0"/>
              <a:t> </a:t>
            </a:r>
            <a:r>
              <a:rPr lang="en-US" sz="1800" dirty="0" err="1"/>
              <a:t>из</a:t>
            </a:r>
            <a:r>
              <a:rPr lang="en-US" sz="1800" dirty="0"/>
              <a:t> </a:t>
            </a:r>
            <a:r>
              <a:rPr lang="en-US" sz="1800" dirty="0" err="1"/>
              <a:t>массивов</a:t>
            </a:r>
            <a:r>
              <a:rPr lang="en-US" sz="1800" dirty="0"/>
              <a:t> </a:t>
            </a:r>
            <a:r>
              <a:rPr lang="en-US" sz="1800" dirty="0" err="1"/>
              <a:t>может</a:t>
            </a:r>
            <a:r>
              <a:rPr lang="en-US" sz="1800" dirty="0"/>
              <a:t> </a:t>
            </a:r>
            <a:r>
              <a:rPr lang="en-US" sz="1800" dirty="0" err="1"/>
              <a:t>иметь</a:t>
            </a:r>
            <a:r>
              <a:rPr lang="en-US" sz="1800" dirty="0"/>
              <a:t> </a:t>
            </a:r>
            <a:r>
              <a:rPr lang="en-US" sz="1800" dirty="0" err="1"/>
              <a:t>отличную</a:t>
            </a:r>
            <a:r>
              <a:rPr lang="en-US" sz="1800" dirty="0"/>
              <a:t> </a:t>
            </a:r>
            <a:r>
              <a:rPr lang="en-US" sz="1800" dirty="0" err="1"/>
              <a:t>от</a:t>
            </a:r>
            <a:r>
              <a:rPr lang="en-US" sz="1800" dirty="0"/>
              <a:t> </a:t>
            </a:r>
            <a:r>
              <a:rPr lang="en-US" sz="1800" dirty="0" err="1"/>
              <a:t>других</a:t>
            </a:r>
            <a:r>
              <a:rPr lang="en-US" sz="1800" dirty="0"/>
              <a:t> </a:t>
            </a:r>
            <a:r>
              <a:rPr lang="en-US" sz="1800" dirty="0" err="1"/>
              <a:t>длину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Первый индекс указывает на порядковый номер массива, например </a:t>
            </a:r>
            <a:r>
              <a:rPr lang="ru-RU" sz="1800" b="1" dirty="0" err="1"/>
              <a:t>arr</a:t>
            </a:r>
            <a:r>
              <a:rPr lang="ru-RU" sz="1800" b="1" dirty="0"/>
              <a:t>[2][0]</a:t>
            </a:r>
            <a:r>
              <a:rPr lang="ru-RU" sz="1800" dirty="0"/>
              <a:t> указывает на первый элемент третьего массива, а именно на значение </a:t>
            </a:r>
            <a:r>
              <a:rPr lang="ru-RU" sz="1800" b="1" dirty="0"/>
              <a:t>4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38575" y="2439995"/>
            <a:ext cx="401103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[][]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[4][];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[0]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[10];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[1]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[20];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[2]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[30];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[3]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[100];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15266" y="5043866"/>
            <a:ext cx="38576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[][] = {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{ 1 },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{ 2, 3 },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{ 4, 5, 6 },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{ 7, 8, 9, 0 }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7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2500" dirty="0"/>
              <a:t>Члены объектов-массивов:</a:t>
            </a:r>
            <a:endParaRPr lang="en-US" sz="2500" dirty="0"/>
          </a:p>
          <a:p>
            <a:pPr>
              <a:lnSpc>
                <a:spcPct val="90000"/>
              </a:lnSpc>
              <a:buNone/>
            </a:pPr>
            <a:endParaRPr lang="ru-RU" sz="2500" dirty="0"/>
          </a:p>
          <a:p>
            <a:pPr marL="1346200" indent="-355600"/>
            <a:r>
              <a:rPr lang="en-US" sz="2500" dirty="0">
                <a:solidFill>
                  <a:schemeClr val="tx2"/>
                </a:solidFill>
              </a:rPr>
              <a:t>public final </a:t>
            </a:r>
            <a:r>
              <a:rPr lang="en-US" sz="2500" dirty="0" err="1">
                <a:solidFill>
                  <a:schemeClr val="tx2"/>
                </a:solidFill>
              </a:rPr>
              <a:t>int</a:t>
            </a:r>
            <a:r>
              <a:rPr lang="en-US" sz="2500" dirty="0">
                <a:solidFill>
                  <a:schemeClr val="tx2"/>
                </a:solidFill>
              </a:rPr>
              <a:t> length</a:t>
            </a:r>
            <a:r>
              <a:rPr lang="ru-RU" sz="2500" dirty="0">
                <a:solidFill>
                  <a:schemeClr val="tx2"/>
                </a:solidFill>
              </a:rPr>
              <a:t> </a:t>
            </a:r>
            <a:r>
              <a:rPr lang="ru-RU" sz="2500" dirty="0"/>
              <a:t>это поле содержит длину массива</a:t>
            </a:r>
          </a:p>
          <a:p>
            <a:pPr marL="1346200" indent="-355600"/>
            <a:r>
              <a:rPr lang="en-US" sz="2500" dirty="0">
                <a:solidFill>
                  <a:schemeClr val="tx2"/>
                </a:solidFill>
              </a:rPr>
              <a:t>public Object clone()</a:t>
            </a:r>
            <a:r>
              <a:rPr lang="en-US" sz="2500" dirty="0"/>
              <a:t> </a:t>
            </a:r>
            <a:r>
              <a:rPr lang="ru-RU" sz="2500" dirty="0"/>
              <a:t>– создает копию массива</a:t>
            </a:r>
          </a:p>
          <a:p>
            <a:pPr marL="1346200" indent="-355600"/>
            <a:r>
              <a:rPr lang="ru-RU" sz="2500" dirty="0"/>
              <a:t>+ все методы класса </a:t>
            </a:r>
            <a:r>
              <a:rPr lang="en-US" sz="2500" dirty="0"/>
              <a:t>Object. </a:t>
            </a:r>
            <a:endParaRPr lang="ru-RU" sz="2500" dirty="0"/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ru-RU" sz="2500" dirty="0"/>
              <a:t>Любой массив можно привести к классу </a:t>
            </a:r>
            <a:r>
              <a:rPr lang="en-US" sz="2500" dirty="0"/>
              <a:t>Object </a:t>
            </a:r>
            <a:r>
              <a:rPr lang="ru-RU" sz="2500" dirty="0"/>
              <a:t>или к массиву совместимого типа.</a:t>
            </a:r>
            <a:endParaRPr lang="en-US" sz="2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41079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1256</Words>
  <Application>Microsoft Office PowerPoint</Application>
  <PresentationFormat>Произвольный</PresentationFormat>
  <Paragraphs>281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Ретро</vt:lpstr>
      <vt:lpstr>массивы</vt:lpstr>
      <vt:lpstr>Массивы. Определения</vt:lpstr>
      <vt:lpstr>Массивы. Определения</vt:lpstr>
      <vt:lpstr>Массивы. Определения</vt:lpstr>
      <vt:lpstr>Массивы. Объявление и инициализация. Example 25</vt:lpstr>
      <vt:lpstr>Массивы. Объявление и инициализация. Example 25</vt:lpstr>
      <vt:lpstr>Массивы. Массив массивов</vt:lpstr>
      <vt:lpstr>Массивы. Массив массивов</vt:lpstr>
      <vt:lpstr>Массивы. Работа с массивами</vt:lpstr>
      <vt:lpstr>Массивы. Работа с массивами. Example 26</vt:lpstr>
      <vt:lpstr>Массивы. Работа с массивами. Example 27</vt:lpstr>
      <vt:lpstr>Массивы. Работа с массивами. Example 27</vt:lpstr>
      <vt:lpstr>Массивы. Ошибки времени выполнения. Example 28</vt:lpstr>
      <vt:lpstr>Массивы. Ошибки времени выполнения. Example 29</vt:lpstr>
      <vt:lpstr>Code conventions</vt:lpstr>
      <vt:lpstr>Code conventions. Code conventions for Java Programming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Соглашение об именовании</vt:lpstr>
      <vt:lpstr>Code conventions. Соглашение об именовании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Anastasia</dc:creator>
  <cp:lastModifiedBy>Пользователь</cp:lastModifiedBy>
  <cp:revision>3</cp:revision>
  <dcterms:created xsi:type="dcterms:W3CDTF">2022-01-28T00:14:59Z</dcterms:created>
  <dcterms:modified xsi:type="dcterms:W3CDTF">2023-01-30T02:15:33Z</dcterms:modified>
</cp:coreProperties>
</file>