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96" y="-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1CF8-827B-4B3B-8BB0-2EA0993FB378}" type="datetimeFigureOut">
              <a:rPr lang="ru-RU" smtClean="0"/>
              <a:pPr/>
              <a:t>03.02.2023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CD1A-74A4-46AC-A2C6-55D6001FF5D1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6632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1CF8-827B-4B3B-8BB0-2EA0993FB378}" type="datetimeFigureOut">
              <a:rPr lang="ru-RU" smtClean="0"/>
              <a:pPr/>
              <a:t>03.02.2023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CD1A-74A4-46AC-A2C6-55D6001FF5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0221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1CF8-827B-4B3B-8BB0-2EA0993FB378}" type="datetimeFigureOut">
              <a:rPr lang="ru-RU" smtClean="0"/>
              <a:pPr/>
              <a:t>03.02.2023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CD1A-74A4-46AC-A2C6-55D6001FF5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8666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2514601"/>
            <a:ext cx="85344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4982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1CF8-827B-4B3B-8BB0-2EA0993FB378}" type="datetimeFigureOut">
              <a:rPr lang="ru-RU" smtClean="0"/>
              <a:pPr/>
              <a:t>03.02.2023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CD1A-74A4-46AC-A2C6-55D6001FF5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6837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1CF8-827B-4B3B-8BB0-2EA0993FB378}" type="datetimeFigureOut">
              <a:rPr lang="ru-RU" smtClean="0"/>
              <a:pPr/>
              <a:t>03.02.2023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CD1A-74A4-46AC-A2C6-55D6001FF5D1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2123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1CF8-827B-4B3B-8BB0-2EA0993FB378}" type="datetimeFigureOut">
              <a:rPr lang="ru-RU" smtClean="0"/>
              <a:pPr/>
              <a:t>03.02.2023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CD1A-74A4-46AC-A2C6-55D6001FF5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7661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1CF8-827B-4B3B-8BB0-2EA0993FB378}" type="datetimeFigureOut">
              <a:rPr lang="ru-RU" smtClean="0"/>
              <a:pPr/>
              <a:t>03.02.2023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CD1A-74A4-46AC-A2C6-55D6001FF5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5248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1CF8-827B-4B3B-8BB0-2EA0993FB378}" type="datetimeFigureOut">
              <a:rPr lang="ru-RU" smtClean="0"/>
              <a:pPr/>
              <a:t>03.02.2023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CD1A-74A4-46AC-A2C6-55D6001FF5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4965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1CF8-827B-4B3B-8BB0-2EA0993FB378}" type="datetimeFigureOut">
              <a:rPr lang="ru-RU" smtClean="0"/>
              <a:pPr/>
              <a:t>03.02.2023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CD1A-74A4-46AC-A2C6-55D6001FF5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6806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4C1CF8-827B-4B3B-8BB0-2EA0993FB378}" type="datetimeFigureOut">
              <a:rPr lang="ru-RU" smtClean="0"/>
              <a:pPr/>
              <a:t>03.02.2023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3CD1A-74A4-46AC-A2C6-55D6001FF5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1507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1CF8-827B-4B3B-8BB0-2EA0993FB378}" type="datetimeFigureOut">
              <a:rPr lang="ru-RU" smtClean="0"/>
              <a:pPr/>
              <a:t>03.02.2023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CD1A-74A4-46AC-A2C6-55D6001FF5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387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4C1CF8-827B-4B3B-8BB0-2EA0993FB378}" type="datetimeFigureOut">
              <a:rPr lang="ru-RU" smtClean="0"/>
              <a:pPr/>
              <a:t>03.02.2023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23CD1A-74A4-46AC-A2C6-55D6001FF5D1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7884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классы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9471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классы. Метасимволы</a:t>
            </a:r>
            <a:r>
              <a:rPr lang="en-US" dirty="0" smtClean="0"/>
              <a:t>. Example 31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19312" y="2007222"/>
            <a:ext cx="7215238" cy="30777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_java._se._01._generics;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Runner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 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Mark&lt;String&gt; ms = new Mark&lt;String&gt;(</a:t>
            </a:r>
            <a:r>
              <a:rPr lang="en-US" sz="1200" dirty="0">
                <a:solidFill>
                  <a:srgbClr val="3F7F5F"/>
                </a:solidFill>
                <a:latin typeface="Calibri"/>
                <a:ea typeface="Calibri" pitchFamily="34" charset="0"/>
                <a:cs typeface="Courier New" pitchFamily="49" charset="0"/>
              </a:rPr>
              <a:t>“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7</a:t>
            </a:r>
            <a:r>
              <a:rPr lang="en-US" sz="1200" dirty="0">
                <a:solidFill>
                  <a:srgbClr val="3F7F5F"/>
                </a:solidFill>
                <a:latin typeface="Calibri"/>
                <a:ea typeface="Calibri" pitchFamily="34" charset="0"/>
                <a:cs typeface="Courier New" pitchFamily="49" charset="0"/>
              </a:rPr>
              <a:t>”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//</a:t>
            </a:r>
            <a:r>
              <a:rPr lang="en-US" sz="12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ошибка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компиляции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Mark&lt;Double&gt;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Mark&lt;Double&gt;(71.4D);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//71.5d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md.sameAny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Mark&lt;Integer&gt; mi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Mark&lt;Integer&gt;(71);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md.sameAny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(mi));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md.same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(mi); //</a:t>
            </a:r>
            <a:r>
              <a:rPr lang="en-US" sz="14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ошибка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компиляции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md.roundMark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());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33747" y="5566776"/>
            <a:ext cx="78581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true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71</a:t>
            </a: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1097280" y="5354851"/>
            <a:ext cx="7215238" cy="423850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Результат: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402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классы. Метасимволы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500" dirty="0"/>
              <a:t>Метод </a:t>
            </a:r>
            <a:r>
              <a:rPr lang="ru-RU" sz="2500" b="1" dirty="0" err="1"/>
              <a:t>sameAny</a:t>
            </a:r>
            <a:r>
              <a:rPr lang="ru-RU" sz="2500" b="1" dirty="0"/>
              <a:t>(</a:t>
            </a:r>
            <a:r>
              <a:rPr lang="ru-RU" sz="2500" b="1" dirty="0" err="1"/>
              <a:t>Mark</a:t>
            </a:r>
            <a:r>
              <a:rPr lang="ru-RU" sz="2500" b="1" dirty="0"/>
              <a:t>&lt;?&gt; </a:t>
            </a:r>
            <a:r>
              <a:rPr lang="ru-RU" sz="2500" b="1" dirty="0" err="1"/>
              <a:t>ob</a:t>
            </a:r>
            <a:r>
              <a:rPr lang="ru-RU" sz="2500" b="1" dirty="0"/>
              <a:t>) </a:t>
            </a:r>
            <a:r>
              <a:rPr lang="ru-RU" sz="2500" dirty="0"/>
              <a:t>может принимать объекты типа </a:t>
            </a:r>
            <a:r>
              <a:rPr lang="ru-RU" sz="2500" b="1" dirty="0" err="1"/>
              <a:t>Mark</a:t>
            </a:r>
            <a:r>
              <a:rPr lang="ru-RU" sz="2500" dirty="0"/>
              <a:t>, инициализированные любым из допустимых для этого класса типов, в то время как метод с параметром </a:t>
            </a:r>
            <a:r>
              <a:rPr lang="ru-RU" sz="2500" b="1" dirty="0" err="1"/>
              <a:t>Mark</a:t>
            </a:r>
            <a:r>
              <a:rPr lang="ru-RU" sz="2500" b="1" dirty="0"/>
              <a:t>&lt;T&gt;</a:t>
            </a:r>
            <a:r>
              <a:rPr lang="ru-RU" sz="2500" dirty="0"/>
              <a:t> мог бы принимать объекты с инициализацией того же типа, что и вызывающий метод объект.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590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классы. Параметризованные методы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  <a:defRPr/>
            </a:pPr>
            <a:r>
              <a:rPr lang="ru-RU" sz="2500" dirty="0"/>
              <a:t>Параметризованный (</a:t>
            </a:r>
            <a:r>
              <a:rPr lang="en-US" sz="2500" dirty="0">
                <a:solidFill>
                  <a:srgbClr val="800000"/>
                </a:solidFill>
              </a:rPr>
              <a:t>generic</a:t>
            </a:r>
            <a:r>
              <a:rPr lang="ru-RU" sz="2500" dirty="0"/>
              <a:t>) метод определяет базовый набор операций, которые будут применяться к разным типам данных, получаемых методом в качестве параметра.</a:t>
            </a:r>
          </a:p>
          <a:p>
            <a:pPr marL="342900" indent="-342900" algn="ctr">
              <a:buNone/>
              <a:defRPr/>
            </a:pPr>
            <a:endParaRPr lang="ru-RU" sz="2500" dirty="0"/>
          </a:p>
          <a:p>
            <a:pPr marL="342900" indent="-342900" algn="ctr">
              <a:buNone/>
              <a:defRPr/>
            </a:pPr>
            <a:r>
              <a:rPr lang="en-US" sz="2500" b="1" dirty="0"/>
              <a:t>&lt;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500" b="1" dirty="0"/>
              <a:t> extends </a:t>
            </a:r>
            <a:r>
              <a:rPr lang="ru-RU" sz="2500" b="1" dirty="0"/>
              <a:t>Тип</a:t>
            </a:r>
            <a:r>
              <a:rPr lang="en-US" sz="2500" b="1" dirty="0"/>
              <a:t>&gt; </a:t>
            </a:r>
            <a:r>
              <a:rPr lang="ru-RU" sz="2500" b="1" i="1" dirty="0"/>
              <a:t>Тип</a:t>
            </a:r>
            <a:r>
              <a:rPr lang="en-US" sz="2500" b="1" dirty="0">
                <a:solidFill>
                  <a:srgbClr val="800000"/>
                </a:solidFill>
              </a:rPr>
              <a:t> </a:t>
            </a:r>
            <a:r>
              <a:rPr lang="en-US" sz="2500" b="1" dirty="0"/>
              <a:t>method(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500" b="1" dirty="0"/>
              <a:t> </a:t>
            </a:r>
            <a:r>
              <a:rPr lang="en-US" sz="2500" b="1" dirty="0" err="1"/>
              <a:t>arg</a:t>
            </a:r>
            <a:r>
              <a:rPr lang="en-US" sz="2500" b="1" dirty="0"/>
              <a:t>) {}</a:t>
            </a:r>
          </a:p>
          <a:p>
            <a:pPr marL="342900" indent="-342900" algn="ctr">
              <a:buNone/>
              <a:defRPr/>
            </a:pPr>
            <a:r>
              <a:rPr lang="en-US" sz="2500" b="1" dirty="0"/>
              <a:t>&lt;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500" b="1" dirty="0"/>
              <a:t>&gt; </a:t>
            </a:r>
            <a:r>
              <a:rPr lang="ru-RU" sz="2500" b="1" i="1" dirty="0"/>
              <a:t>Тип</a:t>
            </a:r>
            <a:r>
              <a:rPr lang="en-US" sz="2500" b="1" dirty="0"/>
              <a:t> method(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500" b="1" dirty="0"/>
              <a:t> </a:t>
            </a:r>
            <a:r>
              <a:rPr lang="en-US" sz="2500" b="1" dirty="0" err="1"/>
              <a:t>arg</a:t>
            </a:r>
            <a:r>
              <a:rPr lang="en-US" sz="2500" b="1" dirty="0"/>
              <a:t>) {}</a:t>
            </a:r>
            <a:endParaRPr lang="ru-RU" sz="2500" b="1" dirty="0"/>
          </a:p>
          <a:p>
            <a:pPr marL="0" indent="0" algn="just">
              <a:buNone/>
              <a:defRPr/>
            </a:pPr>
            <a:endParaRPr lang="ru-RU" sz="2500" dirty="0"/>
          </a:p>
          <a:p>
            <a:pPr marL="0" indent="0" algn="just">
              <a:buNone/>
              <a:defRPr/>
            </a:pPr>
            <a:r>
              <a:rPr lang="ru-RU" sz="2500" dirty="0"/>
              <a:t>Описание типа должно находиться перед возвращаемым типом. Запись первого вида означает, что в метод можно передавать объекты, типы которых являются подклассами класса, указанного после </a:t>
            </a:r>
            <a:r>
              <a:rPr lang="en-US" sz="2500" dirty="0">
                <a:solidFill>
                  <a:srgbClr val="800000"/>
                </a:solidFill>
              </a:rPr>
              <a:t>extends</a:t>
            </a:r>
            <a:r>
              <a:rPr lang="ru-RU" sz="2500" dirty="0"/>
              <a:t>. Второй способ объявления метода никаких ограничений на передаваемый тип не ставит.</a:t>
            </a:r>
            <a:endParaRPr lang="en-US" sz="25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384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Параметризованные классы. Параметризованные методы</a:t>
            </a:r>
            <a:r>
              <a:rPr lang="en-US" dirty="0" smtClean="0"/>
              <a:t>. Example 32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76462" y="1737360"/>
            <a:ext cx="7300938" cy="3508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_java._se._01._generics;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GenericMethod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&lt;T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Number&gt;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asByte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(T num)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n 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num.longValue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(n &gt;= -128 &amp;&amp; n &lt;= 127)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)n;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	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 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asByte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(7));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asByte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Float(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"7.f"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en-US" sz="12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System.out.println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asByte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(new Character('7'))); 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en-US" sz="12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ошибка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компиляции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828921" y="5370402"/>
            <a:ext cx="42862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7</a:t>
            </a:r>
          </a:p>
          <a:p>
            <a:r>
              <a:rPr lang="en-US" dirty="0"/>
              <a:t>7</a:t>
            </a: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1097280" y="5269718"/>
            <a:ext cx="7215238" cy="423850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Результат: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4720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Параметризованные классы. Ограничения на использование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500" i="1" dirty="0">
                <a:ea typeface="Times New Roman" pitchFamily="18" charset="0"/>
              </a:rPr>
              <a:t>Нельзя явно вызвать конструктор</a:t>
            </a:r>
            <a:r>
              <a:rPr lang="ru-RU" sz="2500" dirty="0">
                <a:ea typeface="Times New Roman" pitchFamily="18" charset="0"/>
              </a:rPr>
              <a:t> параметризованного класса, так как компилятор не знает, какой конструктор может быть вызван и какой объем памяти должен быть выделен при создании объекта, </a:t>
            </a:r>
          </a:p>
          <a:p>
            <a:pPr marL="0" indent="0" algn="just">
              <a:buNone/>
            </a:pPr>
            <a:endParaRPr lang="ru-RU" sz="2500" dirty="0">
              <a:ea typeface="Times New Roman" pitchFamily="18" charset="0"/>
            </a:endParaRPr>
          </a:p>
          <a:p>
            <a:pPr marL="0" indent="0" algn="just">
              <a:buNone/>
            </a:pPr>
            <a:r>
              <a:rPr lang="ru-RU" sz="2500" dirty="0">
                <a:ea typeface="Times New Roman" pitchFamily="18" charset="0"/>
              </a:rPr>
              <a:t>Параметризованные поля </a:t>
            </a:r>
            <a:r>
              <a:rPr lang="ru-RU" sz="2500" i="1" dirty="0">
                <a:ea typeface="Times New Roman" pitchFamily="18" charset="0"/>
              </a:rPr>
              <a:t>не могут быть статическими</a:t>
            </a:r>
            <a:r>
              <a:rPr lang="ru-RU" sz="2500" dirty="0">
                <a:ea typeface="Times New Roman" pitchFamily="18" charset="0"/>
              </a:rPr>
              <a:t>, </a:t>
            </a:r>
            <a:r>
              <a:rPr lang="ru-RU" sz="2500" i="1" dirty="0">
                <a:ea typeface="Times New Roman" pitchFamily="18" charset="0"/>
              </a:rPr>
              <a:t>статические методы не могут иметь параметризованные поля</a:t>
            </a:r>
            <a:r>
              <a:rPr lang="ru-RU" sz="2500" dirty="0">
                <a:ea typeface="Times New Roman" pitchFamily="18" charset="0"/>
              </a:rPr>
              <a:t> и обращаться к ним также запрещено.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588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классы. Применение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500" dirty="0">
                <a:ea typeface="Times New Roman" pitchFamily="18" charset="0"/>
              </a:rPr>
              <a:t>Параметризованные методы применяются когда необходимо разработать базовый набор операций, который будет работать с различными типами данных. 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ru-RU" sz="2500" dirty="0">
              <a:ea typeface="Times New Roman" pitchFamily="18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500" dirty="0">
                <a:ea typeface="Times New Roman" pitchFamily="18" charset="0"/>
              </a:rPr>
              <a:t>Описание типа всегда находится перед возвращаемым типом. Параметризованные методы могут размещаться как в обычных, так и в параметризованных классах. Параметр метода может не иметь никакого отношения к параметру класса.</a:t>
            </a:r>
            <a:r>
              <a:rPr lang="ru-RU" sz="2500" dirty="0"/>
              <a:t> 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ru-RU" sz="2500" dirty="0"/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500" dirty="0"/>
              <a:t>Метасимволы применимы и к </a:t>
            </a:r>
            <a:r>
              <a:rPr lang="en-US" sz="2500" dirty="0"/>
              <a:t>generic</a:t>
            </a:r>
            <a:r>
              <a:rPr lang="ru-RU" sz="2500" dirty="0"/>
              <a:t>-методам.</a:t>
            </a:r>
            <a:endParaRPr lang="en-US" sz="25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8394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 (</a:t>
            </a:r>
            <a:r>
              <a:rPr lang="en-US" dirty="0" err="1" smtClean="0"/>
              <a:t>enums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798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Перечисления. Синтаксис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1800" b="1" dirty="0"/>
              <a:t>Examples: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dayOfWeek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: SUNDAY, MONDAY, TUESDAY, …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month: JAN, FEB, MAR, APR, …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gender: MALE, FEMALE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title: MR, MRS, MS, DR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appletState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: READY, RUNNING, BLOCKED, DEAD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105262" y="4114768"/>
            <a:ext cx="307180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Season {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SPRING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SUMMER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0343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Перечисления. Определения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500" dirty="0"/>
              <a:t>В отличие от статических констант, предоставляют типизированный, безопасный способ задания фиксированных наборов значений</a:t>
            </a:r>
          </a:p>
          <a:p>
            <a:pPr marL="0" indent="0" algn="just">
              <a:buNone/>
            </a:pPr>
            <a:endParaRPr lang="en-US" sz="2500" dirty="0"/>
          </a:p>
          <a:p>
            <a:pPr marL="0" lvl="1" indent="0" algn="just">
              <a:buNone/>
            </a:pPr>
            <a:r>
              <a:rPr lang="ru-RU" sz="2500" dirty="0"/>
              <a:t>	Являются классами специального вида, не могут иметь наследников, сами в свою очередь наследуются от </a:t>
            </a:r>
            <a:r>
              <a:rPr lang="en-US" sz="2500" b="1" dirty="0" err="1"/>
              <a:t>java.lang.Enum</a:t>
            </a:r>
            <a:r>
              <a:rPr lang="ru-RU" sz="2500" dirty="0"/>
              <a:t> и реализуют </a:t>
            </a:r>
            <a:r>
              <a:rPr lang="en-US" sz="2500" i="1" dirty="0" err="1"/>
              <a:t>java.lang.Comparable</a:t>
            </a:r>
            <a:r>
              <a:rPr lang="ru-RU" sz="2500" dirty="0"/>
              <a:t> (следовательно, могут быть сортированы) и  </a:t>
            </a:r>
            <a:r>
              <a:rPr lang="en-US" sz="2500" i="1" dirty="0" err="1"/>
              <a:t>java.io.Serializable</a:t>
            </a:r>
            <a:r>
              <a:rPr lang="ru-RU" sz="2500" i="1" dirty="0"/>
              <a:t>.</a:t>
            </a:r>
          </a:p>
          <a:p>
            <a:pPr marL="0" lvl="1" indent="0" algn="just">
              <a:buNone/>
            </a:pPr>
            <a:endParaRPr lang="ru-RU" sz="1800" dirty="0"/>
          </a:p>
          <a:p>
            <a:pPr marL="0" lvl="1" indent="0" algn="just">
              <a:buNone/>
            </a:pPr>
            <a:r>
              <a:rPr lang="ru-RU" sz="1800" dirty="0"/>
              <a:t>	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7308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Перечисления. Определения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ru-RU" sz="2500" dirty="0"/>
              <a:t>Не могут быть абстрактными и содержать абстрактные методы (кроме случая, когда каждый объект перечисления реализовывает абстрактный метод), но могут реализовывать интерфейсы.</a:t>
            </a:r>
          </a:p>
          <a:p>
            <a:pPr marL="0" indent="0" algn="just">
              <a:buNone/>
            </a:pPr>
            <a:endParaRPr lang="ru-RU" sz="2500" dirty="0"/>
          </a:p>
          <a:p>
            <a:pPr marL="0" lvl="2" indent="0" algn="just">
              <a:buNone/>
            </a:pPr>
            <a:r>
              <a:rPr lang="en-US" sz="2500" dirty="0" err="1"/>
              <a:t>Enums</a:t>
            </a:r>
            <a:r>
              <a:rPr lang="en-US" sz="2500" dirty="0"/>
              <a:t> </a:t>
            </a:r>
            <a:r>
              <a:rPr lang="ru-RU" sz="2500" dirty="0"/>
              <a:t>переопределяют</a:t>
            </a:r>
            <a:r>
              <a:rPr lang="en-US" sz="2500" dirty="0"/>
              <a:t> </a:t>
            </a:r>
            <a:r>
              <a:rPr lang="en-US" sz="2500" i="1" dirty="0" err="1"/>
              <a:t>toString</a:t>
            </a:r>
            <a:r>
              <a:rPr lang="en-US" sz="2500" dirty="0"/>
              <a:t>() and </a:t>
            </a:r>
            <a:r>
              <a:rPr lang="ru-RU" sz="2500" dirty="0"/>
              <a:t>определяют</a:t>
            </a:r>
            <a:r>
              <a:rPr lang="en-US" sz="2500" dirty="0"/>
              <a:t> </a:t>
            </a:r>
            <a:r>
              <a:rPr lang="en-US" sz="2500" i="1" dirty="0" err="1"/>
              <a:t>valueOf</a:t>
            </a:r>
            <a:r>
              <a:rPr lang="en-US" sz="2500" dirty="0"/>
              <a:t>()</a:t>
            </a:r>
            <a:endParaRPr lang="ru-RU" sz="25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95500" y="4167187"/>
            <a:ext cx="7143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Season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season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Season.</a:t>
            </a:r>
            <a:r>
              <a:rPr lang="en-US" sz="16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(season );  </a:t>
            </a:r>
            <a:endParaRPr lang="ru-RU" sz="16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6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prints WINTER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season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Season.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valueOf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"SPRING"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</a:t>
            </a:r>
            <a:endParaRPr lang="ru-RU" sz="16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6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sets season to </a:t>
            </a:r>
            <a:r>
              <a:rPr lang="en-US" sz="16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Season.SPRING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462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классы. Назначение и синтаксис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ru-RU" sz="1800" dirty="0"/>
              <a:t>С помощью шаблонов можно создавать параметризованные (родовые, </a:t>
            </a:r>
            <a:r>
              <a:rPr lang="ru-RU" sz="1800" dirty="0" err="1"/>
              <a:t>generic</a:t>
            </a:r>
            <a:r>
              <a:rPr lang="ru-RU" sz="1800" dirty="0"/>
              <a:t>) классы и методы, что позволяет использовать более строгую типизацию, например при работе с коллекциями. </a:t>
            </a:r>
          </a:p>
          <a:p>
            <a:pPr marL="0" indent="0">
              <a:spcBef>
                <a:spcPct val="0"/>
              </a:spcBef>
              <a:buNone/>
            </a:pPr>
            <a:endParaRPr lang="ru-RU" sz="1800" dirty="0"/>
          </a:p>
          <a:p>
            <a:pPr marL="0" indent="0">
              <a:spcBef>
                <a:spcPct val="0"/>
              </a:spcBef>
              <a:buNone/>
            </a:pPr>
            <a:r>
              <a:rPr lang="ru-RU" sz="1800" dirty="0"/>
              <a:t>Пример класса-шаблона с двумя параметрами:</a:t>
            </a:r>
            <a:br>
              <a:rPr lang="ru-RU" sz="1800" dirty="0"/>
            </a:br>
            <a:endParaRPr lang="ru-RU" sz="1800" dirty="0"/>
          </a:p>
          <a:p>
            <a:pPr marL="0" indent="0">
              <a:spcBef>
                <a:spcPct val="0"/>
              </a:spcBef>
              <a:buNone/>
            </a:pPr>
            <a:endParaRPr lang="en-US" sz="1800" dirty="0"/>
          </a:p>
          <a:p>
            <a:pPr marL="0" indent="0">
              <a:spcBef>
                <a:spcPct val="0"/>
              </a:spcBef>
              <a:buNone/>
            </a:pPr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  <a:p>
            <a:pPr marL="0" indent="0">
              <a:spcBef>
                <a:spcPct val="0"/>
              </a:spcBef>
              <a:buNone/>
            </a:pPr>
            <a:endParaRPr lang="en-US" sz="1800" dirty="0"/>
          </a:p>
          <a:p>
            <a:pPr marL="0" indent="0" algn="just">
              <a:spcBef>
                <a:spcPct val="0"/>
              </a:spcBef>
              <a:buNone/>
            </a:pPr>
            <a:endParaRPr lang="ru-RU" sz="1800" dirty="0"/>
          </a:p>
          <a:p>
            <a:pPr marL="0" indent="0" algn="just">
              <a:spcBef>
                <a:spcPct val="0"/>
              </a:spcBef>
              <a:buNone/>
            </a:pPr>
            <a:r>
              <a:rPr lang="ru-RU" sz="1600" dirty="0"/>
              <a:t>Здесь T1, Т2 – фиктивные типы, которые используются при объявлении атрибутов класса. Компилятор заменит все фиктивные типы на реальные и создаст соответствующий им объект. Объект класса </a:t>
            </a:r>
            <a:r>
              <a:rPr lang="en-US" sz="1600" dirty="0"/>
              <a:t>Message</a:t>
            </a:r>
            <a:r>
              <a:rPr lang="ru-RU" sz="1600" dirty="0"/>
              <a:t> можно создать, например, следующим образом</a:t>
            </a:r>
            <a:r>
              <a:rPr lang="ru-RU" sz="1800" dirty="0"/>
              <a:t>: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586147" y="3011499"/>
            <a:ext cx="464343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java.se._01.generics;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Message &lt; T1, T2 &gt;{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T1 </a:t>
            </a:r>
            <a:r>
              <a:rPr lang="en-US" sz="16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T2 </a:t>
            </a:r>
            <a:r>
              <a:rPr lang="en-US" sz="16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24100" y="5500702"/>
            <a:ext cx="728667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&lt;Integer, String &gt; ob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Message &lt;Integer, String &gt; ();</a:t>
            </a:r>
          </a:p>
        </p:txBody>
      </p:sp>
    </p:spTree>
    <p:extLst>
      <p:ext uri="{BB962C8B-B14F-4D97-AF65-F5344CB8AC3E}">
        <p14:creationId xmlns:p14="http://schemas.microsoft.com/office/powerpoint/2010/main" xmlns="" val="718852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Перечисления. Создание объектов перечисления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500" dirty="0"/>
              <a:t>Экземпляры объектов </a:t>
            </a:r>
            <a:r>
              <a:rPr lang="ru-RU" sz="2500" b="1" dirty="0"/>
              <a:t>перечисления нельзя создать с помощью </a:t>
            </a:r>
            <a:r>
              <a:rPr lang="en-US" sz="2500" b="1" dirty="0"/>
              <a:t>new</a:t>
            </a:r>
            <a:r>
              <a:rPr lang="en-US" sz="2500" dirty="0"/>
              <a:t>, </a:t>
            </a:r>
            <a:r>
              <a:rPr lang="ru-RU" sz="2500" dirty="0"/>
              <a:t>каждый объект перечисления уникален, создается при загрузке перечисления в виртуальную машину, поэтому допустимо сравнение ссылок для объектов перечислений</a:t>
            </a:r>
            <a:r>
              <a:rPr lang="en-US" sz="2500" dirty="0"/>
              <a:t>, </a:t>
            </a:r>
            <a:r>
              <a:rPr lang="ru-RU" sz="2500" b="1" dirty="0"/>
              <a:t>можно использовать </a:t>
            </a:r>
            <a:r>
              <a:rPr lang="en-US" sz="2500" b="1" dirty="0"/>
              <a:t>switch</a:t>
            </a:r>
            <a:endParaRPr lang="ru-RU" sz="2500" b="1" dirty="0"/>
          </a:p>
          <a:p>
            <a:pPr marL="0" indent="0" algn="just">
              <a:buNone/>
            </a:pPr>
            <a:endParaRPr lang="ru-RU" sz="2500" dirty="0"/>
          </a:p>
          <a:p>
            <a:pPr marL="0" indent="0" algn="just">
              <a:buNone/>
            </a:pPr>
            <a:r>
              <a:rPr lang="ru-RU" sz="2500" dirty="0"/>
              <a:t>Как и обычные классы могут реализовывать поведение, содержать вложенные классы.</a:t>
            </a:r>
          </a:p>
          <a:p>
            <a:pPr marL="0" lvl="2" indent="0" algn="just">
              <a:buNone/>
            </a:pPr>
            <a:endParaRPr lang="ru-RU" sz="2500" dirty="0"/>
          </a:p>
          <a:p>
            <a:pPr marL="0" lvl="2" indent="0" algn="just">
              <a:buNone/>
            </a:pPr>
            <a:r>
              <a:rPr lang="en-US" sz="2500" dirty="0" err="1"/>
              <a:t>Enums</a:t>
            </a:r>
            <a:r>
              <a:rPr lang="en-US" sz="2500" dirty="0"/>
              <a:t> </a:t>
            </a:r>
            <a:r>
              <a:rPr lang="ru-RU" sz="2500" dirty="0"/>
              <a:t>по умолчанию</a:t>
            </a:r>
            <a:r>
              <a:rPr lang="en-US" sz="2500" dirty="0"/>
              <a:t> </a:t>
            </a:r>
            <a:r>
              <a:rPr lang="en-US" sz="2500" b="1" dirty="0"/>
              <a:t>public</a:t>
            </a:r>
            <a:r>
              <a:rPr lang="en-US" sz="2500" dirty="0"/>
              <a:t>, </a:t>
            </a:r>
            <a:r>
              <a:rPr lang="en-US" sz="2500" b="1" dirty="0"/>
              <a:t>static</a:t>
            </a:r>
            <a:r>
              <a:rPr lang="en-US" sz="2500" dirty="0"/>
              <a:t> </a:t>
            </a:r>
            <a:r>
              <a:rPr lang="ru-RU" sz="2500" dirty="0"/>
              <a:t>и</a:t>
            </a:r>
            <a:r>
              <a:rPr lang="en-US" sz="2500" dirty="0"/>
              <a:t> </a:t>
            </a:r>
            <a:r>
              <a:rPr lang="en-US" sz="2500" b="1" dirty="0"/>
              <a:t>final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1344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Перечисления. Создание объектов перечисления</a:t>
            </a:r>
            <a:r>
              <a:rPr lang="en-US" dirty="0" smtClean="0"/>
              <a:t>. Example 33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52195" y="2370807"/>
            <a:ext cx="7224738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_java._se._01._enums;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Days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SUNDAY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2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MONDAY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2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TUESDAY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2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WEDNESDAY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2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THURSDAY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2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FRIDAY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2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SATURDAY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isWeekend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switch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SUNDAY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SATURDAY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default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2476027" y="5591182"/>
            <a:ext cx="7300906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marL="285750" indent="-285750" algn="ctr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defRPr/>
            </a:pPr>
            <a:r>
              <a:rPr lang="en-US" sz="14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Days.MODAY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+”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isWeekEnd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(): “ +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Days.MONDAY.isWeekend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() );</a:t>
            </a:r>
          </a:p>
          <a:p>
            <a:pPr marL="285750" indent="-28575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pP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2495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Перечисления. Методы перечисления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sz="2700" dirty="0"/>
              <a:t>Каждый класс перечисления неявно содержит следующие методы:</a:t>
            </a:r>
          </a:p>
          <a:p>
            <a:pPr algn="just"/>
            <a:endParaRPr lang="en-US" sz="2700" dirty="0"/>
          </a:p>
          <a:p>
            <a:pPr algn="just"/>
            <a:r>
              <a:rPr lang="en-US" sz="2700" b="1" dirty="0"/>
              <a:t>static </a:t>
            </a:r>
            <a:r>
              <a:rPr lang="en-US" sz="2700" b="1" dirty="0" err="1"/>
              <a:t>enumType</a:t>
            </a:r>
            <a:r>
              <a:rPr lang="ru-RU" sz="2700" b="1" dirty="0"/>
              <a:t>[] </a:t>
            </a:r>
            <a:r>
              <a:rPr lang="ru-RU" sz="2700" b="1" dirty="0" err="1"/>
              <a:t>values</a:t>
            </a:r>
            <a:r>
              <a:rPr lang="ru-RU" sz="2700" b="1" dirty="0"/>
              <a:t>()</a:t>
            </a:r>
            <a:r>
              <a:rPr lang="ru-RU" sz="2700" dirty="0"/>
              <a:t> – возвращает массив, содержащий все элементы перечисления в порядке их объявления;</a:t>
            </a:r>
          </a:p>
          <a:p>
            <a:pPr algn="just"/>
            <a:endParaRPr lang="en-US" sz="2700" dirty="0"/>
          </a:p>
          <a:p>
            <a:pPr algn="just"/>
            <a:r>
              <a:rPr lang="en-US" sz="2700" b="1" dirty="0"/>
              <a:t>static T </a:t>
            </a:r>
            <a:r>
              <a:rPr lang="en-US" sz="2700" b="1" dirty="0" err="1"/>
              <a:t>valueOf</a:t>
            </a:r>
            <a:r>
              <a:rPr lang="ru-RU" sz="2700" b="1" dirty="0"/>
              <a:t>(</a:t>
            </a:r>
            <a:r>
              <a:rPr lang="en-US" sz="2700" b="1" dirty="0"/>
              <a:t>Class</a:t>
            </a:r>
            <a:r>
              <a:rPr lang="ru-RU" sz="2700" b="1" dirty="0"/>
              <a:t>&lt;</a:t>
            </a:r>
            <a:r>
              <a:rPr lang="en-US" sz="2700" b="1" dirty="0"/>
              <a:t>T</a:t>
            </a:r>
            <a:r>
              <a:rPr lang="ru-RU" sz="2700" b="1" dirty="0"/>
              <a:t>&gt; </a:t>
            </a:r>
            <a:r>
              <a:rPr lang="en-US" sz="2700" b="1" dirty="0" err="1"/>
              <a:t>enumType</a:t>
            </a:r>
            <a:r>
              <a:rPr lang="ru-RU" sz="2700" b="1" dirty="0"/>
              <a:t>, </a:t>
            </a:r>
            <a:r>
              <a:rPr lang="en-US" sz="2700" b="1" dirty="0"/>
              <a:t>String </a:t>
            </a:r>
            <a:r>
              <a:rPr lang="en-US" sz="2700" b="1" dirty="0" err="1"/>
              <a:t>arg</a:t>
            </a:r>
            <a:r>
              <a:rPr lang="ru-RU" sz="2700" b="1" dirty="0"/>
              <a:t>)</a:t>
            </a:r>
            <a:r>
              <a:rPr lang="ru-RU" sz="2700" dirty="0"/>
              <a:t> – возвращает элемент перечисления, соответствующий передаваемому типу и значению передаваемой строки;</a:t>
            </a:r>
          </a:p>
          <a:p>
            <a:pPr algn="just"/>
            <a:endParaRPr lang="en-US" sz="2700" dirty="0"/>
          </a:p>
          <a:p>
            <a:pPr algn="just"/>
            <a:r>
              <a:rPr lang="en-US" sz="2700" b="1" dirty="0"/>
              <a:t>static </a:t>
            </a:r>
            <a:r>
              <a:rPr lang="en-US" sz="2700" b="1" dirty="0" err="1"/>
              <a:t>enumType</a:t>
            </a:r>
            <a:r>
              <a:rPr lang="en-US" sz="2700" b="1" dirty="0"/>
              <a:t> </a:t>
            </a:r>
            <a:r>
              <a:rPr lang="en-US" sz="2700" b="1" dirty="0" err="1"/>
              <a:t>valueOf</a:t>
            </a:r>
            <a:r>
              <a:rPr lang="ru-RU" sz="2700" b="1" dirty="0"/>
              <a:t>(</a:t>
            </a:r>
            <a:r>
              <a:rPr lang="en-US" sz="2700" b="1" dirty="0"/>
              <a:t>String </a:t>
            </a:r>
            <a:r>
              <a:rPr lang="en-US" sz="2700" b="1" dirty="0" err="1"/>
              <a:t>arg</a:t>
            </a:r>
            <a:r>
              <a:rPr lang="ru-RU" sz="2700" b="1" dirty="0"/>
              <a:t>)</a:t>
            </a:r>
            <a:r>
              <a:rPr lang="ru-RU" sz="2700" dirty="0"/>
              <a:t> – возвращает элемент пере­числения, соответствующий значению передаваемой строки;</a:t>
            </a:r>
          </a:p>
          <a:p>
            <a:endParaRPr lang="ru-RU" sz="2700" dirty="0"/>
          </a:p>
          <a:p>
            <a:pPr marL="0" indent="0" algn="just">
              <a:buNone/>
            </a:pPr>
            <a:r>
              <a:rPr lang="ru-RU" sz="2700" dirty="0"/>
              <a:t>(статические методы, выбрасывает </a:t>
            </a:r>
            <a:r>
              <a:rPr lang="en-US" sz="2700" b="1" dirty="0" err="1"/>
              <a:t>IllegalArgumentException</a:t>
            </a:r>
            <a:r>
              <a:rPr lang="en-US" sz="2700" dirty="0"/>
              <a:t> </a:t>
            </a:r>
            <a:r>
              <a:rPr lang="ru-RU" sz="2700" dirty="0"/>
              <a:t>если нет элемента с указанным именем)</a:t>
            </a:r>
          </a:p>
          <a:p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7256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Перечисления. Методы перечисления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500" dirty="0"/>
              <a:t>Каждый класс перечисления неявно содержит следующие методы: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80000"/>
              </a:lnSpc>
            </a:pPr>
            <a:r>
              <a:rPr lang="en-US" sz="2500" b="1" dirty="0" err="1"/>
              <a:t>int</a:t>
            </a:r>
            <a:r>
              <a:rPr lang="en-US" sz="2500" b="1" dirty="0"/>
              <a:t> ordinal</a:t>
            </a:r>
            <a:r>
              <a:rPr lang="ru-RU" sz="2500" b="1" dirty="0"/>
              <a:t>() </a:t>
            </a:r>
            <a:r>
              <a:rPr lang="ru-RU" sz="2500" dirty="0"/>
              <a:t>– возвращает позицию элемента перечисления. </a:t>
            </a:r>
            <a:endParaRPr lang="en-US" sz="2500" dirty="0"/>
          </a:p>
          <a:p>
            <a:pPr>
              <a:lnSpc>
                <a:spcPct val="80000"/>
              </a:lnSpc>
            </a:pPr>
            <a:endParaRPr lang="ru-RU" sz="2500" dirty="0"/>
          </a:p>
          <a:p>
            <a:pPr>
              <a:lnSpc>
                <a:spcPct val="90000"/>
              </a:lnSpc>
            </a:pPr>
            <a:r>
              <a:rPr lang="en-US" sz="2500" b="1" dirty="0"/>
              <a:t>String </a:t>
            </a:r>
            <a:r>
              <a:rPr lang="en-US" sz="2500" b="1" dirty="0" err="1"/>
              <a:t>toString</a:t>
            </a:r>
            <a:r>
              <a:rPr lang="en-US" sz="2500" b="1" dirty="0"/>
              <a:t>() </a:t>
            </a:r>
            <a:r>
              <a:rPr lang="en-US" sz="2500" dirty="0"/>
              <a:t/>
            </a:r>
            <a:br>
              <a:rPr lang="en-US" sz="2500" dirty="0"/>
            </a:b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b="1" dirty="0" err="1"/>
              <a:t>boolean</a:t>
            </a:r>
            <a:r>
              <a:rPr lang="en-US" sz="2500" b="1" dirty="0"/>
              <a:t> equals(Object other)</a:t>
            </a:r>
            <a:endParaRPr lang="ru-RU" sz="2500" b="1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5434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Перечисления. Методы перечисления</a:t>
            </a:r>
            <a:r>
              <a:rPr lang="en-US" dirty="0" smtClean="0"/>
              <a:t>. Example 34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76011" y="1995472"/>
            <a:ext cx="7300938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_java._se._01._enums;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400" b="1" dirty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Shape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4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TRIANGLE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4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CIRCLE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square(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x,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y)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x * y;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TRIANGLE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x * y / 2;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CIRCLE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Math.</a:t>
            </a:r>
            <a:r>
              <a:rPr lang="en-US" sz="1400" i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(x, 2) *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Math.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	</a:t>
            </a:r>
            <a:endParaRPr lang="ru-RU" sz="14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EnumConstantNotPresentException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.getDeclaringClass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(),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.name());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2059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Перечисления. Методы перечисления</a:t>
            </a:r>
            <a:r>
              <a:rPr lang="en-US" dirty="0" smtClean="0"/>
              <a:t>. Example 34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43112" y="2161210"/>
            <a:ext cx="728667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_java._se._01._enums;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Runner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x = 2, y = 3;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Shape[]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Shape.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(Shape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sh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"%10s = %5.2f%n"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sh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sh.square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(x, y));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010015" y="5279610"/>
            <a:ext cx="2643206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RECTANGLE =  6,00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TRIANGLE =  3,00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CIRCLE = 12,57</a:t>
            </a: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1347762" y="4855760"/>
            <a:ext cx="7215238" cy="423850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Результат: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5022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Перечисления. Конструкторы и анонимные классы для перечисления</a:t>
            </a:r>
            <a:r>
              <a:rPr lang="en-US" dirty="0" smtClean="0"/>
              <a:t>. Example 35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/>
              <a:t>Класс перечисления </a:t>
            </a:r>
            <a:r>
              <a:rPr lang="ru-RU" sz="1800" b="1" dirty="0"/>
              <a:t>может иметь конструктор </a:t>
            </a:r>
            <a:r>
              <a:rPr lang="ru-RU" sz="1800" dirty="0"/>
              <a:t>(</a:t>
            </a:r>
            <a:r>
              <a:rPr lang="en-US" sz="1800" dirty="0"/>
              <a:t>private </a:t>
            </a:r>
            <a:r>
              <a:rPr lang="ru-RU" sz="1800" dirty="0"/>
              <a:t>либо </a:t>
            </a:r>
            <a:r>
              <a:rPr lang="en-US" sz="1800" dirty="0"/>
              <a:t>package</a:t>
            </a:r>
            <a:r>
              <a:rPr lang="ru-RU" sz="1800" dirty="0"/>
              <a:t>), который вызывается для каждого элемента при его декларации. Отдельные элементы перечисления </a:t>
            </a:r>
            <a:r>
              <a:rPr lang="ru-RU" sz="1800" b="1" dirty="0"/>
              <a:t>могут реализовывать</a:t>
            </a:r>
            <a:r>
              <a:rPr lang="ru-RU" sz="1800" dirty="0"/>
              <a:t> свое </a:t>
            </a:r>
            <a:r>
              <a:rPr lang="ru-RU" sz="1800" b="1" dirty="0"/>
              <a:t>собственное поведение</a:t>
            </a:r>
            <a:r>
              <a:rPr lang="ru-RU" sz="1800" dirty="0"/>
              <a:t>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905124" y="2858652"/>
            <a:ext cx="6191275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_java._se._01._enums;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Direction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FORWARD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(1.0)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Direction opposite() {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BACKWARD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}, 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BACKWARD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(2.0)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Direction opposite() {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FORWARD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ratio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Direction(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r) { 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ratio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r; 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getRatio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ratio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Direction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byRatio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(r == 1.0)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FORWARD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(r == 2.0)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BACKWARD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IllegalArgumentException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6334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Перечисления. Сравнение переменных перечисления</a:t>
            </a:r>
            <a:r>
              <a:rPr lang="en-US" dirty="0" smtClean="0"/>
              <a:t>. Example 36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/>
              <a:t>На равенство переменные перечислимого типа можно сравнить с помощью операции == в операторе </a:t>
            </a:r>
            <a:r>
              <a:rPr lang="en-US" sz="1800" dirty="0"/>
              <a:t>if</a:t>
            </a:r>
            <a:r>
              <a:rPr lang="ru-RU" sz="1800" dirty="0"/>
              <a:t>, или с помощью оператора </a:t>
            </a:r>
            <a:r>
              <a:rPr lang="en-US" sz="1800" dirty="0"/>
              <a:t>switch</a:t>
            </a:r>
            <a:r>
              <a:rPr lang="ru-RU" sz="1800" dirty="0"/>
              <a:t>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83142" y="2561444"/>
            <a:ext cx="728667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_java._se._01._enums;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SwitchWithEnum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Faculty current;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current = Faculty.</a:t>
            </a:r>
            <a:r>
              <a:rPr lang="en-US" sz="14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GEO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(current)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GEO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(current);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MMF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(current);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case LAW : </a:t>
            </a:r>
            <a:r>
              <a:rPr lang="en-US" sz="12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System.out.print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(current);//</a:t>
            </a:r>
            <a:r>
              <a:rPr lang="en-US" sz="12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ошибка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компиляции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вне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case: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current);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9405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Перечисления. Сравнение переменных перечисления</a:t>
            </a:r>
            <a:r>
              <a:rPr lang="en-US" dirty="0" smtClean="0"/>
              <a:t>. Example 36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90724" y="2128822"/>
            <a:ext cx="7286676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_java._se._01._enums;</a:t>
            </a:r>
            <a:endParaRPr lang="ru-RU" sz="14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Faculty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MMF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FPMI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GEO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24445" y="4346964"/>
            <a:ext cx="5914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GEO</a:t>
            </a: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1690662" y="4319705"/>
            <a:ext cx="7215238" cy="423850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Результат: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867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Параметризованные классы. Назначение и синтаксис. </a:t>
            </a:r>
            <a:r>
              <a:rPr lang="en-US" dirty="0" smtClean="0"/>
              <a:t>Example </a:t>
            </a:r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85987" y="1976423"/>
            <a:ext cx="721523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_java._se._01._generics;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Optional &lt;T&gt;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 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Optional()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Optional(T value)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value;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getValue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setValue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(T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193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Параметризованные классы. Назначение и синтаксис. </a:t>
            </a:r>
            <a:r>
              <a:rPr lang="en-US" dirty="0" smtClean="0"/>
              <a:t>Example </a:t>
            </a:r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00262" y="2138347"/>
            <a:ext cx="721523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_java._se._01._generics;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OptionalDemo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параметризация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типом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Integer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	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Optional&lt;Integer&gt; ob1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Optional&lt;Integer&gt;();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ob1.setValue(1);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sz="1400" dirty="0">
              <a:solidFill>
                <a:srgbClr val="3F7F5F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ob1.setValue("2");// </a:t>
            </a:r>
            <a:r>
              <a:rPr lang="en-US" sz="12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ошибка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компиляции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: </a:t>
            </a:r>
            <a:r>
              <a:rPr lang="en-US" sz="12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недопустимый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тип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v1 = ob1.getValue();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(v1);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sz="1400" dirty="0">
              <a:solidFill>
                <a:srgbClr val="3F7F5F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параметризация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типом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Optional&lt;String&gt; ob2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Optional&lt;String&gt;(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"Java"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String v2 = ob2.getValue();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(v2);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</a:t>
            </a:r>
            <a:r>
              <a:rPr lang="ru-RU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 = 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</a:t>
            </a:r>
            <a:r>
              <a:rPr lang="ru-RU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2; //ошибка компиляции </a:t>
            </a:r>
            <a:r>
              <a:rPr lang="ru-RU" sz="1200" dirty="0">
                <a:solidFill>
                  <a:srgbClr val="3F7F5F"/>
                </a:solidFill>
                <a:latin typeface="Calibri"/>
                <a:ea typeface="Calibri" pitchFamily="34" charset="0"/>
                <a:cs typeface="Courier New" pitchFamily="49" charset="0"/>
              </a:rPr>
              <a:t>–</a:t>
            </a:r>
            <a:r>
              <a:rPr lang="ru-RU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параметризация не </a:t>
            </a:r>
            <a:r>
              <a:rPr lang="ru-RU" sz="12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ковариантна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513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Параметризованные классы. Назначение и синтаксис. </a:t>
            </a:r>
            <a:r>
              <a:rPr lang="en-US" dirty="0" smtClean="0"/>
              <a:t>Example </a:t>
            </a:r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57387" y="2087620"/>
            <a:ext cx="7215238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параметризация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по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умолчанию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3F7F5F"/>
                </a:solidFill>
                <a:latin typeface="Calibri"/>
                <a:ea typeface="Calibri" pitchFamily="34" charset="0"/>
                <a:cs typeface="Courier New" pitchFamily="49" charset="0"/>
              </a:rPr>
              <a:t>–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Object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Optional ob3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Optional();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(ob3.getValue());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ob3.setValue(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"Java SE 6"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(ob3.toString());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lang="en-US" sz="14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выводится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тип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объекта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а </a:t>
            </a:r>
            <a:r>
              <a:rPr lang="en-US" sz="14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не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тип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параметризации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b3.setValue(71);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(ob3.toString());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ob3.setValue(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1097280" y="4900094"/>
            <a:ext cx="7215238" cy="423850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Результат: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109900" y="5019680"/>
            <a:ext cx="3643338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java.lang.String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Java SE 6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java.lang.Integer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71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364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классы. Использование </a:t>
            </a:r>
            <a:r>
              <a:rPr lang="en-US" dirty="0" smtClean="0"/>
              <a:t>extends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ru-RU" sz="1800" dirty="0"/>
              <a:t>Объявление </a:t>
            </a:r>
            <a:r>
              <a:rPr lang="en-US" sz="1800" dirty="0"/>
              <a:t>generic</a:t>
            </a:r>
            <a:r>
              <a:rPr lang="ru-RU" sz="1800" dirty="0"/>
              <a:t>-типа в виде &lt;</a:t>
            </a:r>
            <a:r>
              <a:rPr lang="en-US" sz="1800" dirty="0"/>
              <a:t>T</a:t>
            </a:r>
            <a:r>
              <a:rPr lang="ru-RU" sz="1800" dirty="0"/>
              <a:t>&gt;, несмотря на возможность использовать любой тип в качестве параметра, ограничивает область применения разрабатываемого класса. Переменные такого типа </a:t>
            </a:r>
            <a:r>
              <a:rPr lang="ru-RU" sz="1800" i="1" dirty="0"/>
              <a:t>могут вызывать только методы класса </a:t>
            </a:r>
            <a:r>
              <a:rPr lang="en-US" sz="1800" i="1" dirty="0"/>
              <a:t>Object</a:t>
            </a:r>
            <a:r>
              <a:rPr lang="ru-RU" sz="1800" dirty="0"/>
              <a:t>. Доступ к другим методам ограничивает компилятор, предупреждая возможные варианты возникновения ошибок.</a:t>
            </a:r>
          </a:p>
          <a:p>
            <a:pPr marL="0" indent="0" algn="just">
              <a:buNone/>
              <a:defRPr/>
            </a:pPr>
            <a:endParaRPr lang="ru-RU" sz="1800" dirty="0"/>
          </a:p>
          <a:p>
            <a:pPr marL="0" indent="0" algn="just">
              <a:buNone/>
              <a:defRPr/>
            </a:pPr>
            <a:r>
              <a:rPr lang="ru-RU" sz="1800" dirty="0"/>
              <a:t>Чтобы расширить возможности параметризованных членов класса, можно ввести ограничения на используемые типы при помощи следующего объявления класса:</a:t>
            </a:r>
            <a:endParaRPr lang="en-US" sz="1800" dirty="0"/>
          </a:p>
          <a:p>
            <a:pPr marL="342900" indent="-342900" algn="just">
              <a:defRPr/>
            </a:pPr>
            <a:endParaRPr lang="ru-RU" sz="1800" dirty="0"/>
          </a:p>
          <a:p>
            <a:pPr marL="342900" indent="-342900" algn="just">
              <a:defRPr/>
            </a:pPr>
            <a:endParaRPr lang="ru-RU" sz="1800" dirty="0"/>
          </a:p>
          <a:p>
            <a:pPr marL="342900" indent="-342900" algn="just">
              <a:defRPr/>
            </a:pPr>
            <a:endParaRPr lang="ru-RU" sz="1800" dirty="0"/>
          </a:p>
          <a:p>
            <a:pPr marL="342900" indent="-342900" algn="just">
              <a:defRPr/>
            </a:pPr>
            <a:endParaRPr lang="ru-RU" sz="1800" dirty="0"/>
          </a:p>
          <a:p>
            <a:pPr marL="342900" indent="-342900" algn="just">
              <a:buNone/>
              <a:defRPr/>
            </a:pP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38480" y="4429132"/>
            <a:ext cx="607223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_java._se._01._generics;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OptionalExt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&lt;T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Tип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{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 </a:t>
            </a:r>
            <a:r>
              <a:rPr lang="en-US" sz="16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240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классы. Использование </a:t>
            </a:r>
            <a:r>
              <a:rPr lang="en-US" dirty="0" smtClean="0"/>
              <a:t>extends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ru-RU" sz="1800" dirty="0"/>
              <a:t>Такая запись говорит о том, что в качестве типа Т разрешено применять только классы, являющиеся наследниками (суперклассами) класса </a:t>
            </a:r>
            <a:r>
              <a:rPr lang="en-US" sz="1800" dirty="0"/>
              <a:t>T</a:t>
            </a:r>
            <a:r>
              <a:rPr lang="ru-RU" sz="1800" dirty="0" err="1"/>
              <a:t>ип</a:t>
            </a:r>
            <a:r>
              <a:rPr lang="ru-RU" sz="1800" dirty="0"/>
              <a:t>, и соответственно появляется возможность вызова методов ограничивающих (</a:t>
            </a:r>
            <a:r>
              <a:rPr lang="en-US" sz="1800" dirty="0"/>
              <a:t>bound</a:t>
            </a:r>
            <a:r>
              <a:rPr lang="ru-RU" sz="1800" dirty="0"/>
              <a:t>) типов.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294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классы. Метасимволы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400"/>
              </a:spcBef>
              <a:buNone/>
              <a:defRPr/>
            </a:pPr>
            <a:r>
              <a:rPr lang="ru-RU" sz="1800" dirty="0"/>
              <a:t>Часто возникает необходимость в метод параметризованного класса одного допустимого типа передать объект этого же класса, но параметризованного другим типом. </a:t>
            </a:r>
          </a:p>
          <a:p>
            <a:pPr marL="342900" indent="-342900">
              <a:spcBef>
                <a:spcPts val="400"/>
              </a:spcBef>
              <a:buNone/>
              <a:defRPr/>
            </a:pPr>
            <a:endParaRPr lang="ru-RU" sz="1800" dirty="0"/>
          </a:p>
          <a:p>
            <a:pPr marL="0" indent="0" algn="just">
              <a:spcBef>
                <a:spcPts val="400"/>
              </a:spcBef>
              <a:buNone/>
              <a:defRPr/>
            </a:pPr>
            <a:r>
              <a:rPr lang="ru-RU" sz="1800" dirty="0"/>
              <a:t>В этом случае при определении метода следует применить 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метасимвол</a:t>
            </a:r>
            <a:r>
              <a:rPr lang="ru-RU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“</a:t>
            </a:r>
            <a:r>
              <a:rPr lang="ru-RU" sz="1800" b="1" dirty="0"/>
              <a:t>?</a:t>
            </a:r>
            <a:r>
              <a:rPr lang="en-US" sz="1800" dirty="0"/>
              <a:t>”</a:t>
            </a:r>
            <a:r>
              <a:rPr lang="ru-RU" sz="1800" dirty="0">
                <a:solidFill>
                  <a:srgbClr val="002C78"/>
                </a:solidFill>
              </a:rPr>
              <a:t>.</a:t>
            </a:r>
            <a:r>
              <a:rPr lang="ru-RU" sz="1800" dirty="0"/>
              <a:t> </a:t>
            </a:r>
          </a:p>
          <a:p>
            <a:pPr marL="342900" indent="-342900" algn="ctr">
              <a:spcBef>
                <a:spcPts val="400"/>
              </a:spcBef>
              <a:buNone/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</a:t>
            </a:r>
            <a:r>
              <a:rPr lang="ru-RU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endParaRPr lang="ru-RU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spcBef>
                <a:spcPts val="400"/>
              </a:spcBef>
              <a:buNone/>
              <a:defRPr/>
            </a:pPr>
            <a:endParaRPr lang="ru-RU" sz="1800" dirty="0"/>
          </a:p>
          <a:p>
            <a:pPr marL="0" indent="0" algn="just">
              <a:spcBef>
                <a:spcPts val="400"/>
              </a:spcBef>
              <a:buNone/>
              <a:defRPr/>
            </a:pPr>
            <a:r>
              <a:rPr lang="ru-RU" sz="1800" dirty="0"/>
              <a:t>Метасимвол также может использоваться с ограничением </a:t>
            </a:r>
            <a:r>
              <a:rPr lang="en-US" sz="1800" b="1" dirty="0"/>
              <a:t>extends</a:t>
            </a:r>
            <a:r>
              <a:rPr lang="ru-RU" sz="1800" dirty="0"/>
              <a:t> для передаваемого типа.</a:t>
            </a:r>
          </a:p>
          <a:p>
            <a:pPr algn="just">
              <a:spcBef>
                <a:spcPts val="400"/>
              </a:spcBef>
              <a:buNone/>
              <a:defRPr/>
            </a:pPr>
            <a:endParaRPr lang="ru-RU" sz="1800" dirty="0"/>
          </a:p>
          <a:p>
            <a:pPr marL="342900" indent="-342900" algn="ctr">
              <a:spcBef>
                <a:spcPts val="400"/>
              </a:spcBef>
              <a:buNone/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</a:t>
            </a:r>
            <a:r>
              <a:rPr lang="ru-RU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?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extends Number&gt;</a:t>
            </a:r>
            <a:endParaRPr lang="ru-RU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ts val="400"/>
              </a:spcBef>
            </a:pP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53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классы. Метасимволы</a:t>
            </a:r>
            <a:r>
              <a:rPr lang="en-US" dirty="0" smtClean="0"/>
              <a:t>. Example 31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47900" y="1866246"/>
            <a:ext cx="7300938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_java._se._01._generics;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Mark&lt;T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Number&gt;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 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mark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Mark (T value)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mark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value;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getMark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mark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roundMark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Math.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round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mark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.floatValue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());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lang="en-US" sz="14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вместо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public </a:t>
            </a:r>
            <a:r>
              <a:rPr lang="en-US" sz="14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sameAny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(Mark&lt;T&gt; ob)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sameAny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(Mark&lt;?&gt; ob)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roundMark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() ==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ob.roundMark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same (Mark&lt;T&gt; ob)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getMark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() ==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ob.getMark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140657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1283</Words>
  <Application>Microsoft Office PowerPoint</Application>
  <PresentationFormat>Произвольный</PresentationFormat>
  <Paragraphs>347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Ретро</vt:lpstr>
      <vt:lpstr>Параметризованные классы</vt:lpstr>
      <vt:lpstr>Параметризованные классы. Назначение и синтаксис</vt:lpstr>
      <vt:lpstr>Параметризованные классы. Назначение и синтаксис. Example 30</vt:lpstr>
      <vt:lpstr>Параметризованные классы. Назначение и синтаксис. Example 30</vt:lpstr>
      <vt:lpstr>Параметризованные классы. Назначение и синтаксис. Example 30</vt:lpstr>
      <vt:lpstr>Параметризованные классы. Использование extends</vt:lpstr>
      <vt:lpstr>Параметризованные классы. Использование extends</vt:lpstr>
      <vt:lpstr>Параметризованные классы. Метасимволы</vt:lpstr>
      <vt:lpstr>Параметризованные классы. Метасимволы. Example 31</vt:lpstr>
      <vt:lpstr>Параметризованные классы. Метасимволы. Example 31</vt:lpstr>
      <vt:lpstr>Параметризованные классы. Метасимволы</vt:lpstr>
      <vt:lpstr>Параметризованные классы. Параметризованные методы</vt:lpstr>
      <vt:lpstr>Параметризованные классы. Параметризованные методы. Example 32</vt:lpstr>
      <vt:lpstr>Параметризованные классы. Ограничения на использование</vt:lpstr>
      <vt:lpstr>Параметризованные классы. Применение</vt:lpstr>
      <vt:lpstr>Перечисления (enums)</vt:lpstr>
      <vt:lpstr>Перечисления. Синтаксис</vt:lpstr>
      <vt:lpstr>Перечисления. Определения</vt:lpstr>
      <vt:lpstr>Перечисления. Определения</vt:lpstr>
      <vt:lpstr>Перечисления. Создание объектов перечисления</vt:lpstr>
      <vt:lpstr>Перечисления. Создание объектов перечисления. Example 33</vt:lpstr>
      <vt:lpstr>Перечисления. Методы перечисления</vt:lpstr>
      <vt:lpstr>Перечисления. Методы перечисления</vt:lpstr>
      <vt:lpstr>Перечисления. Методы перечисления. Example 34</vt:lpstr>
      <vt:lpstr>Перечисления. Методы перечисления. Example 34</vt:lpstr>
      <vt:lpstr>Перечисления. Конструкторы и анонимные классы для перечисления. Example 35</vt:lpstr>
      <vt:lpstr>Перечисления. Сравнение переменных перечисления. Example 36</vt:lpstr>
      <vt:lpstr>Перечисления. Сравнение переменных перечисления. Example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Параметризованные классы</dc:title>
  <dc:creator>Anastasia</dc:creator>
  <cp:lastModifiedBy>Пользователь</cp:lastModifiedBy>
  <cp:revision>2</cp:revision>
  <dcterms:created xsi:type="dcterms:W3CDTF">2022-01-31T00:47:44Z</dcterms:created>
  <dcterms:modified xsi:type="dcterms:W3CDTF">2023-02-03T04:41:08Z</dcterms:modified>
</cp:coreProperties>
</file>