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8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6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3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68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7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1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EC201-F6A6-4E4E-95EA-9D3067C8DBE5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D47789-2CD3-45E4-9C44-E8A44D4CF67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76011" y="1904545"/>
            <a:ext cx="730093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_java._se._01._innerclasses.inner.outer4;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static_pole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0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Доступ к таким полям можно получить извне класса, используя конструкцию</a:t>
            </a:r>
            <a:endParaRPr lang="en-US" sz="1800" dirty="0"/>
          </a:p>
          <a:p>
            <a:pPr algn="ctr">
              <a:buNone/>
            </a:pPr>
            <a:r>
              <a:rPr lang="ru-RU" sz="1800" dirty="0"/>
              <a:t> </a:t>
            </a:r>
            <a:endParaRPr lang="en-US" sz="1800" dirty="0"/>
          </a:p>
          <a:p>
            <a:pPr algn="ctr">
              <a:buNone/>
            </a:pPr>
            <a:r>
              <a:rPr lang="ru-RU" sz="1800" dirty="0" err="1"/>
              <a:t>имя_внешнего_класса.имя_внутреннего</a:t>
            </a:r>
            <a:r>
              <a:rPr lang="ru-RU" sz="1800" dirty="0"/>
              <a:t> </a:t>
            </a:r>
            <a:r>
              <a:rPr lang="ru-RU" sz="1800" dirty="0" err="1"/>
              <a:t>класса.имя_статической_переменной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3214686"/>
            <a:ext cx="72866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_java._se._01._innerclasses.inner.outer4;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OuterInnerTest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Outer.Inner.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1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Также доступ к переменной типа </a:t>
            </a:r>
            <a:r>
              <a:rPr lang="en-US" sz="1800" dirty="0"/>
              <a:t>final static </a:t>
            </a:r>
            <a:r>
              <a:rPr lang="ru-RU" sz="1800" dirty="0"/>
              <a:t>возможен во внешнем классе через имя внутреннего класса</a:t>
            </a:r>
            <a:r>
              <a:rPr lang="en-US" sz="1800" dirty="0"/>
              <a:t>: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6011" y="2655598"/>
            <a:ext cx="730093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_java._se._01._innerclasses.inner.outer5;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1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Внутренние классы могут быть производными от других классов. Внутренние классы могут быть базовыми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2285992"/>
            <a:ext cx="728667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_java._se._01._innerclasses.inner.outer6;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3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43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90724" y="1737360"/>
            <a:ext cx="728667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Inner3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1111;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2222;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3333;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outer2_pubI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+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8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43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1256" y="1947848"/>
            <a:ext cx="729614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outer2_privI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11111;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outer2_protI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22222;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outer2_pubI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33333;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6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Внутренние классы могут реализовывать интерфейсы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62" y="2135717"/>
            <a:ext cx="73009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_java._se._01._innerclasses.inner.outer7;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MyInterfaceOuter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MyInterfaceOuter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Внутренние классы могут быть объявлены с параметрами </a:t>
            </a:r>
            <a:r>
              <a:rPr lang="en-US" sz="1800" dirty="0"/>
              <a:t>final</a:t>
            </a:r>
            <a:r>
              <a:rPr lang="ru-RU" sz="1800" dirty="0"/>
              <a:t>, </a:t>
            </a:r>
            <a:r>
              <a:rPr lang="en-US" sz="1800" dirty="0"/>
              <a:t>abstract</a:t>
            </a:r>
            <a:r>
              <a:rPr lang="ru-RU" sz="1800" dirty="0"/>
              <a:t>, </a:t>
            </a:r>
            <a:r>
              <a:rPr lang="en-US" sz="1800" dirty="0"/>
              <a:t>public</a:t>
            </a:r>
            <a:r>
              <a:rPr lang="ru-RU" sz="1800" dirty="0"/>
              <a:t>, </a:t>
            </a:r>
            <a:r>
              <a:rPr lang="en-US" sz="1800" dirty="0"/>
              <a:t>protected</a:t>
            </a:r>
            <a:r>
              <a:rPr lang="ru-RU" sz="1800" dirty="0"/>
              <a:t>, </a:t>
            </a:r>
            <a:r>
              <a:rPr lang="en-US" sz="1800" dirty="0"/>
              <a:t>private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05151" y="2647950"/>
            <a:ext cx="544732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_java._se._01._innerclasses.inner.outer8;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Inner3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Inner4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Inner5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/>
              <a:t>Если необходимо создать объект внутреннего класса где-нибудь, кроме внешнего статического метода класса, то нужно определить тип объекта как</a:t>
            </a:r>
            <a:endParaRPr lang="en-US" sz="1800" dirty="0"/>
          </a:p>
          <a:p>
            <a:pPr algn="ctr">
              <a:buNone/>
            </a:pPr>
            <a:r>
              <a:rPr lang="ru-RU" sz="1800" b="1" dirty="0" err="1"/>
              <a:t>имя_внешнего_класса.имя_внутреннего_класса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04" y="2786058"/>
            <a:ext cx="607223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_java._se._01._innerclasses.inner.outer9;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9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92680" y="2333224"/>
            <a:ext cx="7467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_java._se._01._innerclasses.inner.outer9;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Outer.Inner1 obj1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Outer().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Outer.Inner2 obj2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Outer().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obj1.print();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obj2.print();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В </a:t>
            </a:r>
            <a:r>
              <a:rPr lang="en-US" sz="2500" dirty="0"/>
              <a:t>Java </a:t>
            </a:r>
            <a:r>
              <a:rPr lang="ru-RU" sz="2500" dirty="0"/>
              <a:t>можно объявлять классы внутри других классов и даже внутри методов. Они делятся на внутренние нестатические, сложенные статические и анонимные классы. Такая возможность используется, если класс более нигде не используется, кроме как в том, в который он вложен. Более того, использование внутренних классов позволяет </a:t>
            </a:r>
            <a:r>
              <a:rPr lang="ru-RU" sz="2500" dirty="0" err="1"/>
              <a:t>содавать</a:t>
            </a:r>
            <a:r>
              <a:rPr lang="ru-RU" sz="2500" dirty="0"/>
              <a:t> простые и понятные программы, управляющие событиями.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2500" dirty="0"/>
              <a:t>Внутренний класс может быть объявлен внутри метода или логического блока внешнего класса; видимость класса регулируется видимостью того блока, в котором он объявлен; однако класс сохраняет доступ ко всем полям и методам внешнего класса, а также константам, объявленным в текущем блоке кода.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47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3142" y="2017246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 = 3;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 out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out.method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Локальные внутренние классы не объявляются с помощью модификаторов доступа.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09918" y="2285992"/>
            <a:ext cx="555472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_java._se._01._innerclasses.inner.outer11;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ОШИБКА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6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Правила для внутренних классов.</a:t>
            </a:r>
            <a:endParaRPr lang="en-US" sz="1800" dirty="0"/>
          </a:p>
          <a:p>
            <a:pPr lvl="0">
              <a:buNone/>
            </a:pPr>
            <a:r>
              <a:rPr lang="ru-RU" sz="1800" dirty="0"/>
              <a:t>1) ссылка на внешний класс имеет вид</a:t>
            </a:r>
            <a:endParaRPr lang="en-US" sz="1800" dirty="0"/>
          </a:p>
          <a:p>
            <a:pPr algn="ctr">
              <a:buNone/>
            </a:pPr>
            <a:r>
              <a:rPr lang="ru-RU" sz="1800" b="1" dirty="0"/>
              <a:t> </a:t>
            </a:r>
            <a:endParaRPr lang="en-US" sz="1800" b="1" dirty="0"/>
          </a:p>
          <a:p>
            <a:pPr algn="ctr">
              <a:buNone/>
            </a:pPr>
            <a:r>
              <a:rPr lang="ru-RU" sz="1800" b="1" dirty="0" err="1"/>
              <a:t>имя_внешнего_класса</a:t>
            </a:r>
            <a:r>
              <a:rPr lang="ru-RU" sz="1800" b="1" dirty="0"/>
              <a:t>.</a:t>
            </a:r>
            <a:r>
              <a:rPr lang="en-US" sz="1800" b="1" dirty="0"/>
              <a:t>this</a:t>
            </a:r>
          </a:p>
          <a:p>
            <a:pPr>
              <a:buNone/>
            </a:pPr>
            <a:r>
              <a:rPr lang="ru-RU" sz="1800" dirty="0"/>
              <a:t> 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Для получения доступа из внутреннего класса к экземпляру его внешнего класса необходимо в ссылке указать имя класса и ключевое слово </a:t>
            </a:r>
            <a:r>
              <a:rPr lang="ru-RU" sz="1800" b="1" dirty="0" err="1"/>
              <a:t>this</a:t>
            </a:r>
            <a:r>
              <a:rPr lang="ru-RU" sz="1800" dirty="0"/>
              <a:t>, поставив между ними точку (например, </a:t>
            </a:r>
            <a:r>
              <a:rPr lang="ru-RU" sz="1800" dirty="0" err="1"/>
              <a:t>OuterClass.this</a:t>
            </a:r>
            <a:r>
              <a:rPr lang="ru-RU" sz="1800" dirty="0"/>
              <a:t>). Ключевое слово </a:t>
            </a:r>
            <a:r>
              <a:rPr lang="ru-RU" sz="1800" b="1" dirty="0" err="1"/>
              <a:t>this</a:t>
            </a:r>
            <a:r>
              <a:rPr lang="ru-RU" sz="1800" dirty="0"/>
              <a:t> обеспечивает доступ к потенциально спрятанным методам и полям, в которых внутренние и внешние классы используют метод или переменную с одинаковыми именами.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500" dirty="0"/>
              <a:t>Например, в следующем определении класса и у внешнего и у внутреннего классов присутствует переменная </a:t>
            </a:r>
            <a:r>
              <a:rPr lang="ru-RU" sz="2500" b="1" dirty="0" err="1"/>
              <a:t>count</a:t>
            </a:r>
            <a:r>
              <a:rPr lang="ru-RU" sz="2500" dirty="0"/>
              <a:t>. Для получения доступа к переменной внешнего класса, необходимо в ссылке на переменную перед ее именем приписать префикс </a:t>
            </a:r>
            <a:r>
              <a:rPr lang="ru-RU" sz="2500" dirty="0" err="1"/>
              <a:t>this</a:t>
            </a:r>
            <a:r>
              <a:rPr lang="ru-RU" sz="2500" dirty="0"/>
              <a:t> и имя внешнего класса.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1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49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83142" y="2395523"/>
            <a:ext cx="728667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10000;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display()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"Outer: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OuterClass.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"Inner: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Правила для внутренних классов </a:t>
            </a:r>
          </a:p>
          <a:p>
            <a:pPr lvl="0">
              <a:buNone/>
            </a:pPr>
            <a:r>
              <a:rPr lang="ru-RU" sz="1800" dirty="0"/>
              <a:t>2) конструктор внутреннего класса можно создать явным способом</a:t>
            </a:r>
            <a:endParaRPr lang="en-US" sz="1800" dirty="0"/>
          </a:p>
          <a:p>
            <a:pPr algn="ctr">
              <a:buNone/>
            </a:pPr>
            <a:r>
              <a:rPr lang="ru-RU" sz="1800" dirty="0"/>
              <a:t> </a:t>
            </a:r>
            <a:endParaRPr lang="en-US" sz="1800" b="1" dirty="0"/>
          </a:p>
          <a:p>
            <a:pPr algn="ctr">
              <a:buNone/>
            </a:pPr>
            <a:r>
              <a:rPr lang="ru-RU" sz="1800" b="1" dirty="0" err="1"/>
              <a:t>ссылка_на_внешний_объект</a:t>
            </a:r>
            <a:r>
              <a:rPr lang="ru-RU" sz="1800" b="1" dirty="0"/>
              <a:t>.</a:t>
            </a:r>
            <a:r>
              <a:rPr lang="en-US" sz="1800" b="1" dirty="0"/>
              <a:t>new</a:t>
            </a:r>
            <a:r>
              <a:rPr lang="ru-RU" sz="1800" b="1" dirty="0"/>
              <a:t> </a:t>
            </a:r>
            <a:r>
              <a:rPr lang="ru-RU" sz="1800" b="1" dirty="0" err="1"/>
              <a:t>конструктор_внутренего_класса</a:t>
            </a:r>
            <a:r>
              <a:rPr lang="ru-RU" sz="1800" b="1" dirty="0"/>
              <a:t>([параметры])</a:t>
            </a:r>
            <a:r>
              <a:rPr lang="en-US" sz="1800" b="1" dirty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/>
              <a:t>Статический вложенный класс для доступа к нестатическим членам и методам внешнего класса должен создавать объект внешнего класса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3600" y="2986410"/>
            <a:ext cx="71438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_java._se._01._innerclasses.nested.outer1;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Outer out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out.x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6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Вложенный класс имеет доступ к статическим полям и методам внешнего класса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4624" y="2141556"/>
            <a:ext cx="696753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in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in.method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in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in.method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"y="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("x="+x); // ERROR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Outer out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out.x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2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3930" y="1598084"/>
            <a:ext cx="10058400" cy="4023360"/>
          </a:xfrm>
        </p:spPr>
        <p:txBody>
          <a:bodyPr/>
          <a:lstStyle/>
          <a:p>
            <a:pPr lvl="0" algn="just"/>
            <a:r>
              <a:rPr lang="ru-RU" sz="1800" dirty="0"/>
              <a:t>Статический метод вложенного класса вызывается при указании полного относительного пути к нему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1994793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 static method"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52662" y="4945833"/>
            <a:ext cx="728667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Outer.Inner1.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37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Методы внутреннего класса имеют прямой доступ ко всем полям и методам внешнего класса.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62162" y="2303874"/>
            <a:ext cx="72152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83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Подкласс вложенного класса не наследует возможность доступа к членам внешнего класса, которым наделен его суперкласс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62042" y="2657467"/>
            <a:ext cx="7128875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_java._se._01._innerclasses.nested.outer4;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lang="en-US" sz="13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lang="en-US" sz="13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3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lang="en-US" sz="13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lang="en-US" sz="13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3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9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62162" y="2186523"/>
            <a:ext cx="721523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_java._se._01._innerclasses.nested.outer4;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Outer.Inner1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outer2Method()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("x="+x); // ERROR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5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Класс, вложенный в интерфейс, статический по умолчанию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62" y="2841751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_java._se._01._innerclasses.nested.outer5;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InnerInInterface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8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Вложенный класс может быть базовым, производным, реализующим интерфейсы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67024" y="2278083"/>
            <a:ext cx="637701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_java._se._01._innerclasses.nested.outer6;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Inner2.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Inner2.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Inner3.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 out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out.meth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Inner3 in3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Inner3();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in3.methodInner3();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in3.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methodInner1()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0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Example 55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3142" y="2124060"/>
            <a:ext cx="7286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methodInner2()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Inner3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methodInner3()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outer.y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123;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69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/>
              <a:t>Анонимный класс расширяет другой класс или реализует внешний интерфейс при объявлении одного единственного объекта; остальным будет соответствовать реализация, определенная в самом классе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56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87942" y="1904545"/>
            <a:ext cx="6877075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"This is Print()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}}</a:t>
            </a:r>
            <a:endParaRPr lang="ru-RU" sz="12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"!!!!!!!"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newMeth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newMeth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"New method"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myCl2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myCl.print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myCl.newMeth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// Error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myCl2.print();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myS.printSecond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57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Объявление анонимного класса выполняется одновременно с созданием его объекта с помощью операции </a:t>
            </a:r>
            <a:r>
              <a:rPr lang="en-US" sz="1800" dirty="0"/>
              <a:t>new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24100" y="2457762"/>
            <a:ext cx="71533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Oi-oi-oi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myS.printSecond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17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/>
              <a:t>Конструкторы анонимных классов ни определить, ни переопределить нельзя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58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4600" y="1925698"/>
            <a:ext cx="679611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_java._se._01._innerclasses.anonymous.outer1.MyClass;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"Constructor"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{} // ERROR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lang="en-US" sz="12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lang="en-US" sz="1200" u="sng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){} // ERROR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"print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}.print();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500" dirty="0"/>
              <a:t>Доступ к элементам внутреннего класса возможен только из внешнего класса через объект внутреннего класса. То есть, чтобы класс </a:t>
            </a:r>
            <a:r>
              <a:rPr lang="en-US" sz="2500" dirty="0"/>
              <a:t>Outer </a:t>
            </a:r>
            <a:r>
              <a:rPr lang="ru-RU" sz="2500" dirty="0"/>
              <a:t>мог вызвать какой-либо метод класса </a:t>
            </a:r>
            <a:r>
              <a:rPr lang="en-US" sz="2500" dirty="0"/>
              <a:t>Inner </a:t>
            </a:r>
            <a:r>
              <a:rPr lang="ru-RU" sz="2500" dirty="0"/>
              <a:t>в классе </a:t>
            </a:r>
            <a:r>
              <a:rPr lang="en-US" sz="2500" dirty="0"/>
              <a:t>Outer </a:t>
            </a:r>
            <a:r>
              <a:rPr lang="ru-RU" sz="2500" dirty="0"/>
              <a:t>необходимо создать объект класса </a:t>
            </a:r>
            <a:r>
              <a:rPr lang="en-US" sz="2500" dirty="0"/>
              <a:t>Inner </a:t>
            </a:r>
            <a:r>
              <a:rPr lang="ru-RU" sz="2500" dirty="0"/>
              <a:t>и вызывать методы уже через этот объект.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9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59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Анонимные классы допускают вложенность друг в друга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3600" y="2357429"/>
            <a:ext cx="7143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"This is Print()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31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59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3142" y="1900222"/>
            <a:ext cx="728667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"print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}.print();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85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60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/>
              <a:t>Объявление анонимного класса в перечислении отличается от простого анонимного класса, поскольку инициализация всех элементов происходит при первом обращении к типу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2662" y="2576122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_java._se._01._innerclasses.anonymous.outer4;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Color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(1),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Green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(2),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(3)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getNumColor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222;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Color(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_num) {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_num;}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getNumColor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37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Example 60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483142" y="2081198"/>
            <a:ext cx="7286676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Green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38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67024" y="1693061"/>
            <a:ext cx="6800875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.getDate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.method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38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05087" y="2341778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OuterInnerTest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Outer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outer.callMethodInInner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00352" y="5211564"/>
            <a:ext cx="257176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in outer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097280" y="5211564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0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500" dirty="0"/>
              <a:t>Объект внутреннего класса имеет ссылку на объект своего внешнего класса. Ссылка эта неявная. Предположим что имя это ссылки </a:t>
            </a:r>
            <a:r>
              <a:rPr lang="en-US" sz="2500" dirty="0"/>
              <a:t>ref</a:t>
            </a:r>
            <a:r>
              <a:rPr lang="ru-RU" sz="2500" dirty="0"/>
              <a:t>_</a:t>
            </a:r>
            <a:r>
              <a:rPr lang="en-US" sz="2500" dirty="0"/>
              <a:t>outer</a:t>
            </a:r>
            <a:r>
              <a:rPr lang="ru-RU" sz="2500" dirty="0"/>
              <a:t> (естественно, никакой реальной ссылки с таким именем по умолчанию во внутреннем классе не предусматривается), тогда любой доступ к элементам внешнего класса из внутреннего выглядит следующим образом. Именно эта неявная ссылка и позволяет методам внутреннего класса иметь прямой доступ к полям и методам внешнего класса.</a:t>
            </a:r>
            <a:endParaRPr lang="en-US" sz="25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Example 39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4537" y="2284720"/>
            <a:ext cx="730093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2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(ref_outer.str);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ref_outer.date.getTime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8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/>
              <a:t>Внутренние классы не могут содержать </a:t>
            </a:r>
            <a:r>
              <a:rPr lang="en-US" sz="2500" dirty="0"/>
              <a:t>static</a:t>
            </a:r>
            <a:r>
              <a:rPr lang="ru-RU" sz="2500" dirty="0"/>
              <a:t>-полей, кроме </a:t>
            </a:r>
            <a:r>
              <a:rPr lang="en-US" sz="2500" dirty="0"/>
              <a:t>final static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79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1470</Words>
  <Application>Microsoft Office PowerPoint</Application>
  <PresentationFormat>Широкоэкранный</PresentationFormat>
  <Paragraphs>607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Ретро</vt:lpstr>
      <vt:lpstr>Внутренние классы</vt:lpstr>
      <vt:lpstr>Внутренние классы. Определение</vt:lpstr>
      <vt:lpstr>Внутренние классы. Inner (нестатические). Example 37</vt:lpstr>
      <vt:lpstr>Внутренние классы. Inner (нестатические)</vt:lpstr>
      <vt:lpstr>Внутренние классы. Inner (нестатические). Example 38</vt:lpstr>
      <vt:lpstr>Внутренние классы. Inner (нестатические). Example 38</vt:lpstr>
      <vt:lpstr>Внутренние классы. Inner (нестатические)</vt:lpstr>
      <vt:lpstr>Внутренние классы. Inner (нестатические). Example 39</vt:lpstr>
      <vt:lpstr>Внутренние классы. Inner (нестатические)</vt:lpstr>
      <vt:lpstr>Внутренние классы. Inner (нестатические). Example 40</vt:lpstr>
      <vt:lpstr>Внутренние классы. Inner (нестатические). Example 41</vt:lpstr>
      <vt:lpstr>Внутренние классы. Inner (нестатические). Example 42</vt:lpstr>
      <vt:lpstr>Внутренние классы. Inner (нестатические). Example 43</vt:lpstr>
      <vt:lpstr>Внутренние классы. Inner (нестатические). Example 43</vt:lpstr>
      <vt:lpstr>Внутренние классы. Inner (нестатические). Example 43</vt:lpstr>
      <vt:lpstr>Внутренние классы. Inner (нестатические). Example 44</vt:lpstr>
      <vt:lpstr>Внутренние классы. Inner (нестатические). Example 45</vt:lpstr>
      <vt:lpstr>Внутренние классы. Inner (нестатические). Example 46</vt:lpstr>
      <vt:lpstr>Внутренние классы. Inner (нестатические). Example 46</vt:lpstr>
      <vt:lpstr>Внутренние классы. Inner (нестатические)</vt:lpstr>
      <vt:lpstr>Внутренние классы. Inner (нестатические). Example 47</vt:lpstr>
      <vt:lpstr>Внутренние классы. Inner (нестатические). Example 48</vt:lpstr>
      <vt:lpstr>Внутренние классы. Inner (нестатические)</vt:lpstr>
      <vt:lpstr>Внутренние классы. Inner (нестатические)</vt:lpstr>
      <vt:lpstr>Внутренние классы. Inner (нестатические). Example 49</vt:lpstr>
      <vt:lpstr>Внутренние классы. Inner (нестатические)</vt:lpstr>
      <vt:lpstr>Вложенные классы. Nested (статические). Example 50</vt:lpstr>
      <vt:lpstr>Вложенные классы. Nested (статические). Example 51</vt:lpstr>
      <vt:lpstr>Вложенные классы. Nested (статические). Example 52</vt:lpstr>
      <vt:lpstr>Вложенные классы. Nested (статические). Example 53</vt:lpstr>
      <vt:lpstr>Вложенные классы. Nested (статические). Example 53</vt:lpstr>
      <vt:lpstr>Вложенные классы. Nested (статические). Example 54</vt:lpstr>
      <vt:lpstr>Вложенные классы. Nested (статические). Example 55</vt:lpstr>
      <vt:lpstr>Вложенные классы. Nested (статические). Example 55</vt:lpstr>
      <vt:lpstr>Анонимные классы. Anonymous</vt:lpstr>
      <vt:lpstr>Анонимные классы. Anonymous. Example 56</vt:lpstr>
      <vt:lpstr>Анонимные классы. Anonymous. Example 57</vt:lpstr>
      <vt:lpstr>Анонимные классы. Anonymous </vt:lpstr>
      <vt:lpstr>Анонимные классы. Anonymous. Example 58</vt:lpstr>
      <vt:lpstr>Анонимные классы. Anonymous. Example 59</vt:lpstr>
      <vt:lpstr>Анонимные классы. Anonymous. Example 59</vt:lpstr>
      <vt:lpstr>Анонимные классы. Anonymous. Example 60</vt:lpstr>
      <vt:lpstr>Анонимные классы. Anonymous. Example 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Внутренние классы</dc:title>
  <dc:creator>Anastasia</dc:creator>
  <cp:lastModifiedBy>student</cp:lastModifiedBy>
  <cp:revision>3</cp:revision>
  <dcterms:created xsi:type="dcterms:W3CDTF">2022-02-01T02:04:35Z</dcterms:created>
  <dcterms:modified xsi:type="dcterms:W3CDTF">2023-02-07T03:16:56Z</dcterms:modified>
</cp:coreProperties>
</file>