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A90E-567C-43ED-805F-8E24DF3EDACB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77CB-3AA4-47F5-8016-E5132FFA452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82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A90E-567C-43ED-805F-8E24DF3EDACB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77CB-3AA4-47F5-8016-E5132FFA4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53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A90E-567C-43ED-805F-8E24DF3EDACB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77CB-3AA4-47F5-8016-E5132FFA4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491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2514601"/>
            <a:ext cx="85344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41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A90E-567C-43ED-805F-8E24DF3EDACB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77CB-3AA4-47F5-8016-E5132FFA4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A90E-567C-43ED-805F-8E24DF3EDACB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77CB-3AA4-47F5-8016-E5132FFA452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36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A90E-567C-43ED-805F-8E24DF3EDACB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77CB-3AA4-47F5-8016-E5132FFA4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92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A90E-567C-43ED-805F-8E24DF3EDACB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77CB-3AA4-47F5-8016-E5132FFA4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07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A90E-567C-43ED-805F-8E24DF3EDACB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77CB-3AA4-47F5-8016-E5132FFA4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60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A90E-567C-43ED-805F-8E24DF3EDACB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77CB-3AA4-47F5-8016-E5132FFA4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79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D7A90E-567C-43ED-805F-8E24DF3EDACB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DE77CB-3AA4-47F5-8016-E5132FFA4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15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A90E-567C-43ED-805F-8E24DF3EDACB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77CB-3AA4-47F5-8016-E5132FFA4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16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D7A90E-567C-43ED-805F-8E24DF3EDACB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DE77CB-3AA4-47F5-8016-E5132FFA452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9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Документирование кода (</a:t>
            </a:r>
            <a:r>
              <a:rPr lang="en-US" dirty="0" err="1" smtClean="0"/>
              <a:t>javadoc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2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Тег </a:t>
            </a:r>
            <a:r>
              <a:rPr lang="en-US" dirty="0" smtClean="0"/>
              <a:t>@</a:t>
            </a:r>
            <a:r>
              <a:rPr lang="en-US" dirty="0" err="1" smtClean="0"/>
              <a:t>param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Описывает параметров методов и конструкторов</a:t>
            </a:r>
          </a:p>
          <a:p>
            <a:r>
              <a:rPr lang="ru-RU" sz="2400" dirty="0"/>
              <a:t>Синтаксис</a:t>
            </a:r>
          </a:p>
          <a:p>
            <a:pPr lvl="1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param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&lt;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имя параметра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описание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dirty="0"/>
              <a:t>Пример</a:t>
            </a:r>
            <a:endParaRPr lang="en-US" sz="2400" dirty="0"/>
          </a:p>
          <a:p>
            <a:pPr lvl="1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param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x a value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Тег </a:t>
            </a:r>
            <a:r>
              <a:rPr lang="en-US" dirty="0" smtClean="0"/>
              <a:t>@return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500" dirty="0"/>
              <a:t>Описывает возвращаемое значение метода</a:t>
            </a:r>
          </a:p>
          <a:p>
            <a:r>
              <a:rPr lang="ru-RU" sz="2500" dirty="0"/>
              <a:t>Синтаксис</a:t>
            </a:r>
          </a:p>
          <a:p>
            <a:pPr lvl="1">
              <a:buFont typeface="Wingdings" pitchFamily="2" charset="2"/>
              <a:buNone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@return &lt;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описание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ru-RU" sz="25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500" dirty="0"/>
              <a:t>Пример</a:t>
            </a:r>
            <a:endParaRPr lang="en-US" sz="2500" dirty="0"/>
          </a:p>
          <a:p>
            <a:pPr lvl="1">
              <a:buFont typeface="Wingdings" pitchFamily="2" charset="2"/>
              <a:buNone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@return the factorial of &lt;code&gt;x&lt;/code&gt;</a:t>
            </a:r>
            <a:endParaRPr lang="ru-RU" sz="25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Тег </a:t>
            </a:r>
            <a:r>
              <a:rPr lang="en-US" dirty="0" smtClean="0"/>
              <a:t>@throws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500" dirty="0"/>
              <a:t>Описывает исключения, генерируемые методом/конструктором</a:t>
            </a:r>
          </a:p>
          <a:p>
            <a:r>
              <a:rPr lang="ru-RU" sz="2500" dirty="0"/>
              <a:t>Синтаксис</a:t>
            </a:r>
          </a:p>
          <a:p>
            <a:pPr lvl="1">
              <a:buFont typeface="Wingdings" pitchFamily="2" charset="2"/>
              <a:buNone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@throws &lt;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класс исключения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&gt; &lt;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описание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ru-RU" sz="25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500" dirty="0"/>
              <a:t>Пример</a:t>
            </a:r>
            <a:endParaRPr lang="en-US" sz="2500" dirty="0"/>
          </a:p>
          <a:p>
            <a:pPr lvl="1">
              <a:buFont typeface="Wingdings" pitchFamily="2" charset="2"/>
              <a:buNone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@throws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</a:rPr>
              <a:t>IllegalArgumentException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 if &lt;code&gt;x&lt;/code&gt; is less than zero</a:t>
            </a:r>
            <a:endParaRPr lang="ru-RU" sz="25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32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Тэг </a:t>
            </a:r>
            <a:r>
              <a:rPr lang="en-US" dirty="0" smtClean="0"/>
              <a:t>@see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500" dirty="0"/>
              <a:t>Ссылка на дополнительную информацию</a:t>
            </a:r>
          </a:p>
          <a:p>
            <a:r>
              <a:rPr lang="ru-RU" sz="2500" dirty="0"/>
              <a:t>Синтаксис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@see &lt;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имя класса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@see [&lt;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имя класса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&gt;]#&lt;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имя члена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@see "&lt;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</a:rPr>
              <a:t>Текст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</a:rPr>
              <a:t>ссылки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&gt;"</a:t>
            </a:r>
            <a:endParaRPr lang="ru-RU" sz="25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500" dirty="0"/>
              <a:t>Примеры</a:t>
            </a:r>
            <a:endParaRPr lang="en-US" sz="2500" dirty="0"/>
          </a:p>
          <a:p>
            <a:pPr lvl="1">
              <a:buFont typeface="Wingdings" pitchFamily="2" charset="2"/>
              <a:buChar char="§"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@see Math#log10</a:t>
            </a:r>
            <a:endParaRPr lang="ru-RU" sz="25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@see "The Java Programming language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</a:rPr>
              <a:t>Specifiecation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, p. 142"</a:t>
            </a:r>
            <a:endParaRPr lang="ru-RU" sz="25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13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Тэг </a:t>
            </a:r>
            <a:r>
              <a:rPr lang="en-US" dirty="0" smtClean="0"/>
              <a:t>@version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500" dirty="0"/>
              <a:t>Текущая версия класса/пакета</a:t>
            </a:r>
          </a:p>
          <a:p>
            <a:r>
              <a:rPr lang="ru-RU" sz="2500" dirty="0"/>
              <a:t>Синтаксис</a:t>
            </a:r>
          </a:p>
          <a:p>
            <a:pPr lvl="1">
              <a:buFont typeface="Wingdings" pitchFamily="2" charset="2"/>
              <a:buNone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@version &lt;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описание версии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ru-RU" sz="25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500" dirty="0"/>
              <a:t>Пример</a:t>
            </a:r>
            <a:endParaRPr lang="en-US" sz="2500" dirty="0"/>
          </a:p>
          <a:p>
            <a:pPr lvl="1">
              <a:buFont typeface="Wingdings" pitchFamily="2" charset="2"/>
              <a:buNone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@version 5.0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54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Тег </a:t>
            </a:r>
            <a:r>
              <a:rPr lang="en-US" dirty="0" smtClean="0"/>
              <a:t>@since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500" dirty="0"/>
              <a:t>Версия в которой была добавлена описываемая сущность</a:t>
            </a:r>
          </a:p>
          <a:p>
            <a:r>
              <a:rPr lang="ru-RU" sz="2500" dirty="0"/>
              <a:t>Синтаксис</a:t>
            </a:r>
          </a:p>
          <a:p>
            <a:pPr lvl="1">
              <a:buFont typeface="Wingdings" pitchFamily="2" charset="2"/>
              <a:buNone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@since &lt;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описание версии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ru-RU" sz="25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500" dirty="0"/>
              <a:t>Пример</a:t>
            </a:r>
            <a:endParaRPr lang="en-US" sz="2500" dirty="0"/>
          </a:p>
          <a:p>
            <a:pPr lvl="1">
              <a:buFont typeface="Wingdings" pitchFamily="2" charset="2"/>
              <a:buNone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@since 5.0</a:t>
            </a:r>
            <a:endParaRPr lang="ru-RU" sz="25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19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Тэг </a:t>
            </a:r>
            <a:r>
              <a:rPr lang="en-US" dirty="0" smtClean="0"/>
              <a:t>@deprecated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500" dirty="0"/>
              <a:t>Помечает возможности, которые не следует использовать</a:t>
            </a:r>
          </a:p>
          <a:p>
            <a:r>
              <a:rPr lang="ru-RU" sz="2500" dirty="0"/>
              <a:t>Синтаксис</a:t>
            </a:r>
          </a:p>
          <a:p>
            <a:pPr lvl="1">
              <a:buFont typeface="Wingdings" pitchFamily="2" charset="2"/>
              <a:buNone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@deprecated &lt;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комментарий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ru-RU" sz="25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500" dirty="0"/>
              <a:t>Пример</a:t>
            </a:r>
            <a:endParaRPr lang="en-US" sz="2500" dirty="0"/>
          </a:p>
          <a:p>
            <a:pPr lvl="1">
              <a:buFont typeface="Wingdings" pitchFamily="2" charset="2"/>
              <a:buNone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@deprecated replaced by {@link #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</a:rPr>
              <a:t>setVisible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ru-RU" sz="25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Тэг </a:t>
            </a:r>
            <a:r>
              <a:rPr lang="en-US" dirty="0" smtClean="0"/>
              <a:t>@author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500" dirty="0"/>
              <a:t>Описывает автора класса/пакета</a:t>
            </a:r>
          </a:p>
          <a:p>
            <a:r>
              <a:rPr lang="ru-RU" sz="2500" dirty="0"/>
              <a:t>Синтаксис</a:t>
            </a:r>
          </a:p>
          <a:p>
            <a:pPr lvl="1">
              <a:buNone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@author &lt;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имя автора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ru-RU" sz="25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500" dirty="0"/>
              <a:t>Пример</a:t>
            </a:r>
            <a:endParaRPr lang="en-US" sz="2500" dirty="0"/>
          </a:p>
          <a:p>
            <a:pPr lvl="1">
              <a:buFont typeface="Wingdings" pitchFamily="2" charset="2"/>
              <a:buNone/>
            </a:pPr>
            <a:r>
              <a:rPr lang="sv-SE" sz="2500" dirty="0">
                <a:solidFill>
                  <a:schemeClr val="accent1">
                    <a:lumMod val="75000"/>
                  </a:schemeClr>
                </a:solidFill>
              </a:rPr>
              <a:t>@author  Josh Bloch</a:t>
            </a:r>
          </a:p>
          <a:p>
            <a:pPr lvl="1">
              <a:buFont typeface="Wingdings" pitchFamily="2" charset="2"/>
              <a:buNone/>
            </a:pPr>
            <a:r>
              <a:rPr lang="sv-SE" sz="2500" dirty="0">
                <a:solidFill>
                  <a:schemeClr val="accent1">
                    <a:lumMod val="75000"/>
                  </a:schemeClr>
                </a:solidFill>
              </a:rPr>
              <a:t>@author  Neal Gafter</a:t>
            </a:r>
            <a:endParaRPr lang="ru-RU" sz="25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32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Тэг </a:t>
            </a:r>
            <a:r>
              <a:rPr lang="en-US" dirty="0" smtClean="0"/>
              <a:t>{@link}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500" dirty="0"/>
              <a:t>Ссылка на другую сущность</a:t>
            </a:r>
          </a:p>
          <a:p>
            <a:r>
              <a:rPr lang="ru-RU" sz="2500" dirty="0"/>
              <a:t>Синтаксис</a:t>
            </a:r>
          </a:p>
          <a:p>
            <a:pPr lvl="1">
              <a:buFont typeface="Wingdings" pitchFamily="2" charset="2"/>
              <a:buNone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{@link &lt;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класс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член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текст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&gt;}</a:t>
            </a:r>
          </a:p>
          <a:p>
            <a:r>
              <a:rPr lang="ru-RU" sz="2500" dirty="0"/>
              <a:t>Примеры</a:t>
            </a:r>
            <a:endParaRPr lang="en-US" sz="2500" dirty="0"/>
          </a:p>
          <a:p>
            <a:pPr lvl="1">
              <a:buNone/>
            </a:pPr>
            <a:r>
              <a:rPr lang="sv-SE" sz="2500" dirty="0">
                <a:solidFill>
                  <a:schemeClr val="accent1">
                    <a:lumMod val="75000"/>
                  </a:schemeClr>
                </a:solidFill>
              </a:rPr>
              <a:t>{@link 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java.lang.Math#Log10 Decimal Logarithm}</a:t>
            </a:r>
          </a:p>
          <a:p>
            <a:pPr lvl="1">
              <a:buNone/>
            </a:pPr>
            <a:r>
              <a:rPr lang="sv-SE" sz="2500" dirty="0">
                <a:solidFill>
                  <a:schemeClr val="accent1">
                    <a:lumMod val="75000"/>
                  </a:schemeClr>
                </a:solidFill>
              </a:rPr>
              <a:t>{@link 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Math}</a:t>
            </a:r>
            <a:endParaRPr lang="ru-RU" sz="25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sv-SE" sz="2500" dirty="0">
                <a:solidFill>
                  <a:schemeClr val="accent1">
                    <a:lumMod val="75000"/>
                  </a:schemeClr>
                </a:solidFill>
              </a:rPr>
              <a:t>{@link 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Math#Log10}</a:t>
            </a:r>
          </a:p>
          <a:p>
            <a:pPr lvl="1">
              <a:buNone/>
            </a:pPr>
            <a:r>
              <a:rPr lang="sv-SE" sz="2500" dirty="0">
                <a:solidFill>
                  <a:schemeClr val="accent1">
                    <a:lumMod val="75000"/>
                  </a:schemeClr>
                </a:solidFill>
              </a:rPr>
              <a:t>{@link 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#factorial() calculates factorial}</a:t>
            </a:r>
            <a:endParaRPr lang="ru-RU" sz="25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87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Тэг </a:t>
            </a:r>
            <a:r>
              <a:rPr lang="en-US" dirty="0" smtClean="0"/>
              <a:t>{@</a:t>
            </a:r>
            <a:r>
              <a:rPr lang="en-US" dirty="0" err="1" smtClean="0"/>
              <a:t>docRoot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500" dirty="0"/>
              <a:t>Заменяется на ссылку на корень документации</a:t>
            </a:r>
          </a:p>
          <a:p>
            <a:r>
              <a:rPr lang="ru-RU" sz="2500" dirty="0"/>
              <a:t>Синтаксис</a:t>
            </a:r>
          </a:p>
          <a:p>
            <a:pPr lvl="1">
              <a:buFont typeface="Wingdings" pitchFamily="2" charset="2"/>
              <a:buNone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{@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</a:rPr>
              <a:t>docRoot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ru-RU" sz="2500" dirty="0"/>
              <a:t>Пример</a:t>
            </a:r>
            <a:endParaRPr lang="en-US" sz="2500" dirty="0"/>
          </a:p>
          <a:p>
            <a:pPr lvl="1">
              <a:buFont typeface="Wingdings" pitchFamily="2" charset="2"/>
              <a:buNone/>
            </a:pP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25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500" dirty="0" err="1">
                <a:solidFill>
                  <a:schemeClr val="accent1">
                    <a:lumMod val="75000"/>
                  </a:schemeClr>
                </a:solidFill>
              </a:rPr>
              <a:t>href=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"{@</a:t>
            </a:r>
            <a:r>
              <a:rPr lang="ru-RU" sz="2500" dirty="0" err="1">
                <a:solidFill>
                  <a:schemeClr val="accent1">
                    <a:lumMod val="75000"/>
                  </a:schemeClr>
                </a:solidFill>
              </a:rPr>
              <a:t>docRoot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}/</a:t>
            </a:r>
            <a:r>
              <a:rPr lang="ru-RU" sz="2500" dirty="0" err="1">
                <a:solidFill>
                  <a:schemeClr val="accent1">
                    <a:lumMod val="75000"/>
                  </a:schemeClr>
                </a:solidFill>
              </a:rPr>
              <a:t>copyright.html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"&gt;</a:t>
            </a:r>
            <a:r>
              <a:rPr lang="ru-RU" sz="2500" dirty="0" err="1">
                <a:solidFill>
                  <a:schemeClr val="accent1">
                    <a:lumMod val="75000"/>
                  </a:schemeClr>
                </a:solidFill>
              </a:rPr>
              <a:t>Copyright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ru-RU" sz="25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Основание для ведения документации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sz="2500" dirty="0"/>
              <a:t>Возобновление работы над проектом после продолжительного перерыва</a:t>
            </a:r>
            <a:endParaRPr lang="en-US" sz="2500" dirty="0"/>
          </a:p>
          <a:p>
            <a:pPr algn="just"/>
            <a:endParaRPr lang="ru-RU" sz="2500" dirty="0"/>
          </a:p>
          <a:p>
            <a:pPr algn="just"/>
            <a:r>
              <a:rPr lang="ru-RU" sz="2500" dirty="0"/>
              <a:t>Переход проекта от одного человека (группы) к другому человеку (группе)</a:t>
            </a:r>
            <a:endParaRPr lang="en-US" sz="2500" dirty="0"/>
          </a:p>
          <a:p>
            <a:pPr algn="just"/>
            <a:endParaRPr lang="ru-RU" sz="2500" dirty="0"/>
          </a:p>
          <a:p>
            <a:pPr algn="just"/>
            <a:r>
              <a:rPr lang="ru-RU" sz="2500" dirty="0"/>
              <a:t>Опубликование проекта для </a:t>
            </a:r>
            <a:r>
              <a:rPr lang="en-US" sz="2500" dirty="0"/>
              <a:t>Open Source </a:t>
            </a:r>
            <a:r>
              <a:rPr lang="ru-RU" sz="2500" dirty="0"/>
              <a:t>сообщества</a:t>
            </a:r>
            <a:endParaRPr lang="en-US" sz="2500" dirty="0"/>
          </a:p>
          <a:p>
            <a:pPr algn="just"/>
            <a:endParaRPr lang="ru-RU" sz="2500" dirty="0"/>
          </a:p>
          <a:p>
            <a:pPr algn="just"/>
            <a:r>
              <a:rPr lang="ru-RU" sz="2500" dirty="0"/>
              <a:t>Совместная работа большой группы людей над одним проектом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Тэг </a:t>
            </a:r>
            <a:r>
              <a:rPr lang="en-US" dirty="0" smtClean="0"/>
              <a:t>{@value}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500" dirty="0"/>
              <a:t>Заменяется на значение поля</a:t>
            </a:r>
          </a:p>
          <a:p>
            <a:r>
              <a:rPr lang="ru-RU" sz="2500" dirty="0"/>
              <a:t>Синтаксис</a:t>
            </a:r>
          </a:p>
          <a:p>
            <a:pPr lvl="1">
              <a:buFont typeface="Wingdings" pitchFamily="2" charset="2"/>
              <a:buNone/>
            </a:pP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{@</a:t>
            </a:r>
            <a:r>
              <a:rPr lang="ru-RU" sz="2500" dirty="0" err="1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имя класса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имя поля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} </a:t>
            </a:r>
            <a:endParaRPr lang="en-US" sz="25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500" dirty="0"/>
              <a:t>Пример</a:t>
            </a:r>
            <a:endParaRPr lang="en-US" sz="2500" dirty="0"/>
          </a:p>
          <a:p>
            <a:pPr lvl="1">
              <a:buFont typeface="Wingdings" pitchFamily="2" charset="2"/>
              <a:buNone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Default value is {@value #DEFAULT_TIME}</a:t>
            </a:r>
            <a:endParaRPr lang="ru-RU" sz="25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44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Тэг </a:t>
            </a:r>
            <a:r>
              <a:rPr lang="en-US" dirty="0" smtClean="0"/>
              <a:t>{@code}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500" dirty="0"/>
              <a:t>Предназначен для вставки фрагментов кода</a:t>
            </a:r>
            <a:endParaRPr lang="en-US" sz="2500" dirty="0"/>
          </a:p>
          <a:p>
            <a:r>
              <a:rPr lang="ru-RU" sz="2500" dirty="0"/>
              <a:t>Внутри тэга 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2500" dirty="0"/>
              <a:t> </a:t>
            </a:r>
            <a:r>
              <a:rPr lang="ru-RU" sz="2500" dirty="0"/>
              <a:t>не распознается</a:t>
            </a:r>
          </a:p>
          <a:p>
            <a:r>
              <a:rPr lang="ru-RU" sz="2500" dirty="0"/>
              <a:t>Синтаксис</a:t>
            </a:r>
          </a:p>
          <a:p>
            <a:pPr lvl="1">
              <a:buFont typeface="Wingdings" pitchFamily="2" charset="2"/>
              <a:buNone/>
            </a:pP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{@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код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} </a:t>
            </a:r>
            <a:endParaRPr lang="en-US" sz="25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500" dirty="0"/>
              <a:t>Пример</a:t>
            </a:r>
            <a:endParaRPr lang="en-US" sz="2500" dirty="0"/>
          </a:p>
          <a:p>
            <a:pPr lvl="1">
              <a:buFont typeface="Wingdings" pitchFamily="2" charset="2"/>
              <a:buNone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Is equivalent of {@code Math.max(a, b)}.</a:t>
            </a:r>
            <a:endParaRPr lang="ru-RU" sz="25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31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Описание пакета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500" dirty="0"/>
              <a:t>Есть возможность применять комментарии для пакетов. Для этого необходимо поместить файл </a:t>
            </a:r>
            <a:r>
              <a:rPr lang="en-US" sz="2500" dirty="0"/>
              <a:t>package.html </a:t>
            </a:r>
            <a:r>
              <a:rPr lang="ru-RU" sz="2500" dirty="0"/>
              <a:t>в пакет с исходными текстами.</a:t>
            </a:r>
          </a:p>
          <a:p>
            <a:pPr algn="just"/>
            <a:r>
              <a:rPr lang="ru-RU" sz="2500" dirty="0"/>
              <a:t>Данный файл должен быть обычным </a:t>
            </a:r>
            <a:r>
              <a:rPr lang="en-US" sz="2500" dirty="0"/>
              <a:t>HTML-</a:t>
            </a:r>
            <a:r>
              <a:rPr lang="ru-RU" sz="2500" dirty="0"/>
              <a:t>файлом с тегом </a:t>
            </a:r>
            <a:r>
              <a:rPr lang="en-US" sz="2500" dirty="0"/>
              <a:t>&lt;body&gt;</a:t>
            </a:r>
            <a:r>
              <a:rPr lang="ru-RU" sz="2500" dirty="0"/>
              <a:t>.</a:t>
            </a:r>
            <a:endParaRPr lang="en-US" sz="2500" dirty="0"/>
          </a:p>
          <a:p>
            <a:pPr indent="452438" algn="just"/>
            <a:r>
              <a:rPr lang="ru-RU" sz="2500" dirty="0"/>
              <a:t>Первая строчка файла до точки идет в краткое описание пакета, а полное идет вниз – под список всех классов и исключений.</a:t>
            </a:r>
          </a:p>
          <a:p>
            <a:pPr algn="just">
              <a:buNone/>
            </a:pPr>
            <a:endParaRPr lang="ru-RU" sz="2500" dirty="0"/>
          </a:p>
          <a:p>
            <a:pPr algn="just">
              <a:buNone/>
            </a:pPr>
            <a:r>
              <a:rPr lang="ru-RU" sz="2500" dirty="0"/>
              <a:t>Этот функционал позволяет описать что-то, что невозможно описать с помощью конкретных классов.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9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Применение тегов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Group 1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67496"/>
              </p:ext>
            </p:extLst>
          </p:nvPr>
        </p:nvGraphicFramePr>
        <p:xfrm>
          <a:off x="2462161" y="2095487"/>
          <a:ext cx="7215239" cy="3628140"/>
        </p:xfrm>
        <a:graphic>
          <a:graphicData uri="http://schemas.openxmlformats.org/drawingml/2006/table">
            <a:tbl>
              <a:tblPr/>
              <a:tblGrid>
                <a:gridCol w="180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9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Пакеты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Классы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Методы и конструкторы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Поля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32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@see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@since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{@link}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{@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docRoot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@deprecated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23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@author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@version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@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param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@return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@throws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{@value}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349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Наследование </a:t>
            </a:r>
            <a:r>
              <a:rPr lang="en-US" dirty="0" err="1" smtClean="0"/>
              <a:t>Javadoc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500" dirty="0"/>
              <a:t>Если какая-то часть информации о методе не указана, то описание копируется у ближайшего предка</a:t>
            </a:r>
            <a:r>
              <a:rPr lang="en-US" sz="2500" dirty="0"/>
              <a:t>.</a:t>
            </a:r>
            <a:endParaRPr lang="ru-RU" sz="2500" dirty="0"/>
          </a:p>
          <a:p>
            <a:endParaRPr lang="ru-RU" sz="2500" dirty="0"/>
          </a:p>
          <a:p>
            <a:r>
              <a:rPr lang="ru-RU" sz="2500" dirty="0"/>
              <a:t>Копируемая информация</a:t>
            </a:r>
            <a:r>
              <a:rPr lang="en-US" sz="2500" dirty="0"/>
              <a:t>:</a:t>
            </a:r>
            <a:endParaRPr lang="ru-RU" sz="2500" dirty="0"/>
          </a:p>
          <a:p>
            <a:pPr lvl="1">
              <a:buFont typeface="Wingdings" pitchFamily="2" charset="2"/>
              <a:buChar char="§"/>
            </a:pP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Описание</a:t>
            </a:r>
            <a:endParaRPr lang="en-US" sz="25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</a:rPr>
              <a:t>param</a:t>
            </a:r>
            <a:endParaRPr lang="ru-RU" sz="25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@returns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@throws</a:t>
            </a:r>
            <a:endParaRPr lang="ru-RU" sz="25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72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Компиляция </a:t>
            </a:r>
            <a:r>
              <a:rPr lang="en-US" dirty="0" err="1" smtClean="0"/>
              <a:t>Javadoc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500" dirty="0"/>
              <a:t>Инструмент</a:t>
            </a:r>
          </a:p>
          <a:p>
            <a:pPr lvl="1">
              <a:buFont typeface="Wingdings" pitchFamily="2" charset="2"/>
              <a:buNone/>
            </a:pP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</a:rPr>
              <a:t>Javadoc</a:t>
            </a:r>
            <a:endParaRPr lang="ru-RU" sz="25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500" dirty="0"/>
              <a:t>Применение</a:t>
            </a:r>
          </a:p>
          <a:p>
            <a:pPr lvl="1">
              <a:buNone/>
            </a:pP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</a:rPr>
              <a:t>javadoc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 &lt;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опции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список пакетов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список файлов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ru-RU" sz="2500" dirty="0"/>
              <a:t>Пример</a:t>
            </a:r>
          </a:p>
          <a:p>
            <a:pPr lvl="1">
              <a:buNone/>
            </a:pP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</a:rPr>
              <a:t>javadoc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500" dirty="0">
                <a:solidFill>
                  <a:schemeClr val="accent1">
                    <a:lumMod val="75000"/>
                  </a:schemeClr>
                </a:solidFill>
              </a:rPr>
              <a:t>JavadocExample1.java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27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Основные опции </a:t>
            </a:r>
            <a:r>
              <a:rPr lang="en-US" dirty="0" err="1" smtClean="0"/>
              <a:t>Javadoc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Group 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156290"/>
              </p:ext>
            </p:extLst>
          </p:nvPr>
        </p:nvGraphicFramePr>
        <p:xfrm>
          <a:off x="2338362" y="2066910"/>
          <a:ext cx="7186634" cy="3291840"/>
        </p:xfrm>
        <a:graphic>
          <a:graphicData uri="http://schemas.openxmlformats.org/drawingml/2006/table">
            <a:tbl>
              <a:tblPr/>
              <a:tblGrid>
                <a:gridCol w="235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sourcepath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&lt;path&gt;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Местоположения исходных фалов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classpath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&lt;path&gt;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Местоположение используемых классов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  &lt;dir&gt;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Каталог для документации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-public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Подробность информации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protected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package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private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version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Информация о версии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author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Информация об авторе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161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Example 61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2376462" y="1907694"/>
            <a:ext cx="7300938" cy="4170372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java.se._01.javadoc;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java.se._01.javadoc.exception.EntityManagerException;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java.se._01.javadoc.exception.XmlMagnetException;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/**	Представитель модуля </a:t>
            </a:r>
            <a:r>
              <a:rPr lang="en-US" sz="1100" dirty="0" err="1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EntityManger</a:t>
            </a: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на клиентской стороне.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 </a:t>
            </a:r>
            <a:r>
              <a:rPr lang="ru-RU" sz="1100" dirty="0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100" dirty="0" err="1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</a:t>
            </a:r>
            <a:r>
              <a:rPr lang="ru-RU" sz="1100" dirty="0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	Данный класс представляет средства доступ к возможностям модуля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	</a:t>
            </a:r>
            <a:r>
              <a:rPr lang="en-US" sz="1100" dirty="0" err="1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EntityManager</a:t>
            </a: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минуя прямые вызовы </a:t>
            </a:r>
            <a:r>
              <a:rPr lang="ru-RU" sz="1100" dirty="0" err="1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веб</a:t>
            </a:r>
            <a:r>
              <a:rPr lang="ru-RU" sz="1100" dirty="0" err="1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</a:t>
            </a:r>
            <a:r>
              <a:rPr lang="ru-RU" sz="1100" dirty="0" err="1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сервисов</a:t>
            </a: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	</a:t>
            </a:r>
            <a:r>
              <a:rPr lang="ru-RU" sz="1100" dirty="0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lang="ru-RU" sz="1100" dirty="0" err="1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</a:t>
            </a:r>
            <a:r>
              <a:rPr lang="ru-RU" sz="1100" dirty="0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 </a:t>
            </a:r>
            <a:r>
              <a:rPr lang="ru-RU" sz="1100" dirty="0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100" dirty="0" err="1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</a:t>
            </a:r>
            <a:r>
              <a:rPr lang="ru-RU" sz="1100" dirty="0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	Он самостоятельно преобразовывает ваши </a:t>
            </a:r>
            <a:r>
              <a:rPr lang="en-US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</a:t>
            </a: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100" dirty="0" err="1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Веап'ы</a:t>
            </a: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в </a:t>
            </a:r>
            <a:r>
              <a:rPr lang="en-US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XML</a:t>
            </a: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и производит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	обратную операцию, при получении ответа от модуля.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	</a:t>
            </a:r>
            <a:r>
              <a:rPr lang="ru-RU" sz="1100" dirty="0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lang="ru-RU" sz="1100" dirty="0" err="1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</a:t>
            </a:r>
            <a:r>
              <a:rPr lang="ru-RU" sz="1100" dirty="0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 </a:t>
            </a:r>
            <a:r>
              <a:rPr lang="ru-RU" sz="1100" dirty="0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100" dirty="0" err="1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</a:t>
            </a:r>
            <a:r>
              <a:rPr lang="ru-RU" sz="1100" dirty="0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	Для получения экземпляра данного класса предназначены статические методы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	</a:t>
            </a:r>
            <a:r>
              <a:rPr lang="en-US" sz="1100" dirty="0">
                <a:solidFill>
                  <a:srgbClr val="3F3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{@link #</a:t>
            </a:r>
            <a:r>
              <a:rPr lang="en-US" sz="1100" dirty="0" err="1">
                <a:solidFill>
                  <a:srgbClr val="3F3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getlnstance</a:t>
            </a:r>
            <a:r>
              <a:rPr lang="en-US" sz="1100" dirty="0">
                <a:solidFill>
                  <a:srgbClr val="3F3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3F3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InputStream</a:t>
            </a:r>
            <a:r>
              <a:rPr lang="en-US" sz="1100" dirty="0">
                <a:solidFill>
                  <a:srgbClr val="3F3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)}</a:t>
            </a:r>
            <a:r>
              <a:rPr lang="en-US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и </a:t>
            </a:r>
            <a:r>
              <a:rPr lang="en-US" sz="1100" dirty="0">
                <a:solidFill>
                  <a:srgbClr val="3F3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{@link #</a:t>
            </a:r>
            <a:r>
              <a:rPr lang="en-US" sz="1100" dirty="0" err="1">
                <a:solidFill>
                  <a:srgbClr val="3F3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getlnstance</a:t>
            </a:r>
            <a:r>
              <a:rPr lang="en-US" sz="1100" dirty="0">
                <a:solidFill>
                  <a:srgbClr val="3F3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(String)}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	</a:t>
            </a:r>
            <a:r>
              <a:rPr lang="en-US" sz="1100" dirty="0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&lt;/p&gt;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	</a:t>
            </a:r>
            <a:r>
              <a:rPr lang="en-US" sz="1100" dirty="0" err="1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Screated</a:t>
            </a:r>
            <a:r>
              <a:rPr lang="en-US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09.11.2006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	(Aversion $Revision 738 $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	</a:t>
            </a:r>
            <a:r>
              <a:rPr lang="en-US" sz="1100" b="1" dirty="0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@author</a:t>
            </a:r>
            <a:r>
              <a:rPr lang="en-US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MalyshkinF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	</a:t>
            </a:r>
            <a:r>
              <a:rPr lang="ru-RU" sz="1100" b="1" dirty="0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lang="en-US" sz="1100" b="1" dirty="0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since</a:t>
            </a: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0.2.2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*/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ru-RU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ru-RU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EntityManagerlnvoker</a:t>
            </a:r>
            <a:r>
              <a:rPr lang="ru-RU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74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Example 61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76437" y="1924140"/>
            <a:ext cx="7215238" cy="4324261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/**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 Произвести запись нового объекта.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 Произвести запись нового объекта. Тип для сохранения может быть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подклассом </a:t>
            </a:r>
            <a:r>
              <a:rPr lang="en-US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List</a:t>
            </a: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(для реализации возможности работы с несколькими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объектами) или единичным объектом. В случае если произошла какая</a:t>
            </a:r>
            <a:r>
              <a:rPr lang="ru-RU" sz="1100" dirty="0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</a:t>
            </a: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либо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ошибка </a:t>
            </a:r>
            <a:r>
              <a:rPr lang="ru-RU" sz="1100" dirty="0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</a:t>
            </a: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выбрасывается исключение. В данном случае с базой не происходит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никаких изменений и ни один объект не был затрагивается предполагаемой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операцией. Конкретный тип ошибки можно определить проверкой конкретного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возвращённого исключения.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lang="ru-RU" sz="1100" b="1" dirty="0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lang="en-US" sz="1100" b="1" dirty="0" err="1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param</a:t>
            </a: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object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сохраняемый объект/объекты.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lang="ru-RU" sz="1100" b="1" dirty="0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lang="en-US" sz="1100" b="1" dirty="0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сохраненный объект/объекты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lang="ru-RU" sz="1100" b="1" dirty="0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lang="en-US" sz="1100" b="1" dirty="0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XmlMagnetException</a:t>
            </a: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ошибка в процессе </a:t>
            </a:r>
            <a:r>
              <a:rPr lang="ru-RU" sz="1100" dirty="0" err="1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парсинга</a:t>
            </a: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XML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lang="ru-RU" sz="1100" b="1" dirty="0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lang="en-US" sz="1100" b="1" dirty="0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EntityManagerException</a:t>
            </a: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ошибка связанная с другой работой клиента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*/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Object insert(Object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lang="en-US" sz="11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XmlMagnetException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EntityManagerException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 </a:t>
            </a:r>
            <a:r>
              <a:rPr lang="en-US" sz="11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Object();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05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Example 61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4" y="1925576"/>
            <a:ext cx="5873744" cy="199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9778" y="1845734"/>
            <a:ext cx="5099055" cy="414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1545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Требования к документам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Не документировать очевидные вещи (</a:t>
            </a:r>
            <a:r>
              <a:rPr lang="en-US" sz="1800" dirty="0"/>
              <a:t>setter’</a:t>
            </a:r>
            <a:r>
              <a:rPr lang="ru-RU" sz="1800" dirty="0" err="1"/>
              <a:t>ы</a:t>
            </a:r>
            <a:r>
              <a:rPr lang="ru-RU" sz="1800" dirty="0"/>
              <a:t> и </a:t>
            </a:r>
            <a:r>
              <a:rPr lang="en-US" sz="1800" dirty="0"/>
              <a:t>getter’</a:t>
            </a:r>
            <a:r>
              <a:rPr lang="ru-RU" sz="1800" dirty="0" err="1"/>
              <a:t>ы</a:t>
            </a:r>
            <a:r>
              <a:rPr lang="ru-RU" sz="1800" dirty="0"/>
              <a:t>, циклы по массивам и листам, вывод логов и прочее)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47900" y="2745814"/>
            <a:ext cx="7229500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java.se._01.javadoc;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DocRequirement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/**	Проверка: редактируема ли </a:t>
            </a:r>
            <a:r>
              <a:rPr lang="ru-RU" sz="1200" dirty="0" err="1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даннная</a:t>
            </a:r>
            <a:r>
              <a:rPr lang="ru-RU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ячейка.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lang="ru-RU" sz="1200" dirty="0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200" dirty="0" err="1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</a:t>
            </a:r>
            <a:r>
              <a:rPr lang="ru-RU" sz="1200" dirty="0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 случае если данная ячейка редактируема </a:t>
            </a:r>
            <a:r>
              <a:rPr lang="ru-RU" sz="1200" dirty="0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</a:t>
            </a:r>
            <a:r>
              <a:rPr lang="ru-RU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возвращается </a:t>
            </a:r>
            <a:r>
              <a:rPr lang="en-US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ru-RU" sz="1200" dirty="0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lang="en-US" sz="1200" dirty="0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</a:t>
            </a:r>
            <a:r>
              <a:rPr lang="ru-RU" sz="1200" dirty="0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lang="ru-RU" sz="1200" dirty="0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200" dirty="0" err="1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</a:t>
            </a:r>
            <a:r>
              <a:rPr lang="ru-RU" sz="1200" dirty="0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 случае если данная </a:t>
            </a:r>
            <a:r>
              <a:rPr lang="ru-RU" sz="1200" dirty="0" err="1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ячаейка</a:t>
            </a:r>
            <a:r>
              <a:rPr lang="ru-RU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не редактируема </a:t>
            </a:r>
            <a:r>
              <a:rPr lang="ru-RU" sz="1200" dirty="0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</a:t>
            </a:r>
            <a:r>
              <a:rPr lang="ru-RU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возвращается </a:t>
            </a:r>
            <a:r>
              <a:rPr lang="en-US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ru-RU" sz="1200" dirty="0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lang="en-US" sz="1200" dirty="0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</a:t>
            </a:r>
            <a:r>
              <a:rPr lang="ru-RU" sz="1200" dirty="0">
                <a:solidFill>
                  <a:srgbClr val="7F7F9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lang="ru-RU" sz="1200" b="1" dirty="0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lang="en-US" sz="1200" b="1" dirty="0" err="1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param</a:t>
            </a:r>
            <a:r>
              <a:rPr lang="ru-RU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column</a:t>
            </a:r>
            <a:r>
              <a:rPr lang="ru-RU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номер колонки для проверки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	</a:t>
            </a:r>
            <a:r>
              <a:rPr lang="en-US" sz="1200" b="1" dirty="0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@return</a:t>
            </a:r>
            <a:r>
              <a:rPr lang="en-US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результат</a:t>
            </a:r>
            <a:r>
              <a:rPr lang="en-US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проверки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**/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isCellEditable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column)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column % 2 == 0 ?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: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34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Требования к документам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Поддерживать документацию в актуальном состоянии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90724" y="2289265"/>
            <a:ext cx="7286676" cy="43242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java.se._01.javadoc;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Parsing {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/**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 Произвести </a:t>
            </a:r>
            <a:r>
              <a:rPr lang="ru-RU" sz="1100" dirty="0" err="1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парсинг</a:t>
            </a: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истории операций над невстроенной БД.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 </a:t>
            </a:r>
            <a:r>
              <a:rPr lang="en-US" sz="1100" b="1" dirty="0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@throws</a:t>
            </a:r>
            <a:r>
              <a:rPr lang="en-US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XMLConfigurationParsingException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**/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parseHistoryNotEmbeddedDB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r>
              <a:rPr lang="en-US" sz="11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XMLConfigurationParsingException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	</a:t>
            </a:r>
            <a:r>
              <a:rPr lang="en-US" sz="11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InputStream</a:t>
            </a: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is =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lang="en-US" sz="11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Thread.currentThread</a:t>
            </a: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lang="en-US" sz="11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GetContextClassLoader</a:t>
            </a: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1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getResourceAsStream</a:t>
            </a: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</a:t>
            </a:r>
            <a:r>
              <a:rPr lang="en-US" sz="11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ru</a:t>
            </a: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lang="en-US" sz="11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magnetosoft</a:t>
            </a: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/magnet/</a:t>
            </a:r>
            <a:r>
              <a:rPr lang="en-US" sz="11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em</a:t>
            </a: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lang="en-US" sz="11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cfg</a:t>
            </a: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/db-configuration-not-embedded.xml");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String </a:t>
            </a:r>
            <a:r>
              <a:rPr lang="en-US" sz="11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configXml</a:t>
            </a: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1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readStringFromStream</a:t>
            </a: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(is);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lang="en-US" sz="11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XmlConfigurationParserImpl</a:t>
            </a: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parser = new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lang="en-US" sz="11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XmlConfigurationParserlmpl</a:t>
            </a: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configXml</a:t>
            </a: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</a:t>
            </a:r>
            <a:r>
              <a:rPr lang="en-US" sz="11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IEmConfiguration</a:t>
            </a: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res =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lang="en-US" sz="11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parser.parse</a:t>
            </a: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</a:t>
            </a:r>
            <a:r>
              <a:rPr lang="en-US" sz="11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assertNotNull</a:t>
            </a: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(res);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lang="en-US" sz="11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assertFalse</a:t>
            </a: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res.getOperationHistoryStorageConfiguration</a:t>
            </a: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lang="en-US" sz="11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isEmbedded</a:t>
            </a: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lang="en-US" sz="11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assertEquals</a:t>
            </a: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("HSQLDB",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lang="en-US" sz="11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res.getOperationHistoryStorageConfiguration</a:t>
            </a: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lang="en-US" sz="11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getStorageDBType</a:t>
            </a: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*/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6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Требования к документам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Описывать входящие параметры, если нужно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76011" y="2454930"/>
            <a:ext cx="730093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java.se._01.javadoc;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EnterParamsDoc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/**	Создание </a:t>
            </a:r>
            <a:r>
              <a:rPr lang="ru-RU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нового</a:t>
            </a:r>
            <a:r>
              <a:rPr lang="ru-RU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экземпляра ядра.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lang="ru-RU" sz="1200" b="1" dirty="0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lang="en-US" sz="1200" b="1" dirty="0" err="1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param</a:t>
            </a:r>
            <a:r>
              <a:rPr lang="ru-RU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contextName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	</a:t>
            </a:r>
            <a:r>
              <a:rPr lang="en-US" sz="1200" b="1" dirty="0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lang="en-US" sz="1200" b="1" dirty="0" err="1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param</a:t>
            </a:r>
            <a:r>
              <a:rPr lang="en-US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objectRelationManager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lang="en-US" sz="1200" b="1" dirty="0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lang="en-US" sz="1200" b="1" dirty="0" err="1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param</a:t>
            </a:r>
            <a:r>
              <a:rPr lang="en-US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xmlObjectPersister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lang="en-US" sz="1200" b="1" dirty="0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lang="en-US" sz="1200" b="1" dirty="0" err="1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param</a:t>
            </a:r>
            <a:r>
              <a:rPr lang="en-US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ohm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lang="en-US" sz="1200" b="1" dirty="0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lang="en-US" sz="1200" b="1" dirty="0" err="1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param</a:t>
            </a:r>
            <a:r>
              <a:rPr lang="en-US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snm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lang="en-US" sz="1200" b="1" dirty="0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lang="en-US" sz="1200" b="1" dirty="0" err="1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param</a:t>
            </a:r>
            <a:r>
              <a:rPr lang="en-US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initializationLatch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lang="en-US" sz="1200" b="1" dirty="0">
                <a:solidFill>
                  <a:srgbClr val="7F9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@return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*/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EmEngine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newlnstance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contextName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IXmlObjectRelationManager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objectRelationManager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IXmlObjectPersister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xmlObjectPersister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OperationHistoryManager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ohm,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ISearchNotificationManager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snm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CountDownLatch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initializationLatch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...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13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Синтаксис </a:t>
            </a:r>
            <a:r>
              <a:rPr lang="en-US" dirty="0" err="1" smtClean="0"/>
              <a:t>javadoc</a:t>
            </a:r>
            <a:r>
              <a:rPr lang="en-US" dirty="0" smtClean="0"/>
              <a:t>-</a:t>
            </a:r>
            <a:r>
              <a:rPr lang="ru-RU" dirty="0" smtClean="0"/>
              <a:t>комментария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Обыкновенный комментарий</a:t>
            </a:r>
          </a:p>
          <a:p>
            <a:pPr lvl="1">
              <a:buFont typeface="Wingdings" pitchFamily="2" charset="2"/>
              <a:buNone/>
            </a:pPr>
            <a:endParaRPr lang="ru-RU" sz="1800" dirty="0">
              <a:solidFill>
                <a:srgbClr val="0000CC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/*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Calculates the factorial */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factorial(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x) {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endParaRPr lang="ru-RU" sz="1800" dirty="0"/>
          </a:p>
          <a:p>
            <a:pPr algn="just"/>
            <a:r>
              <a:rPr lang="en-US" sz="1800" dirty="0" err="1"/>
              <a:t>Javadoc</a:t>
            </a:r>
            <a:r>
              <a:rPr lang="en-US" sz="1800" dirty="0"/>
              <a:t>-</a:t>
            </a:r>
            <a:r>
              <a:rPr lang="ru-RU" sz="1800" dirty="0"/>
              <a:t>комментарий (он может включать в себя </a:t>
            </a:r>
            <a:r>
              <a:rPr lang="en-US" sz="1800" dirty="0"/>
              <a:t>HTML </a:t>
            </a:r>
            <a:r>
              <a:rPr lang="ru-RU" sz="1800" dirty="0"/>
              <a:t>тэги и специальные </a:t>
            </a:r>
            <a:r>
              <a:rPr lang="en-US" sz="1800" dirty="0" err="1"/>
              <a:t>javadoc</a:t>
            </a:r>
            <a:r>
              <a:rPr lang="en-US" sz="1800" dirty="0"/>
              <a:t> </a:t>
            </a:r>
            <a:r>
              <a:rPr lang="ru-RU" sz="1800" dirty="0"/>
              <a:t>тэги, которые позволяют включать дополнительную информацию и ссылки)</a:t>
            </a:r>
          </a:p>
          <a:p>
            <a:pPr lvl="1">
              <a:buFont typeface="Wingdings" pitchFamily="2" charset="2"/>
              <a:buNone/>
            </a:pPr>
            <a:endParaRPr lang="ru-RU" sz="1800" dirty="0">
              <a:solidFill>
                <a:srgbClr val="0000CC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/*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Calculates the factorial */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public double factorial(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x) {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Структура </a:t>
            </a:r>
            <a:r>
              <a:rPr lang="en-US" dirty="0" err="1" smtClean="0"/>
              <a:t>javadoc</a:t>
            </a:r>
            <a:r>
              <a:rPr lang="en-US" dirty="0" smtClean="0"/>
              <a:t>-</a:t>
            </a:r>
            <a:r>
              <a:rPr lang="ru-RU" dirty="0" smtClean="0"/>
              <a:t>комментария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Структура каждого </a:t>
            </a:r>
            <a:r>
              <a:rPr lang="en-US" dirty="0" err="1"/>
              <a:t>javadoc</a:t>
            </a:r>
            <a:r>
              <a:rPr lang="ru-RU" dirty="0"/>
              <a:t>-комментария такова:</a:t>
            </a:r>
          </a:p>
          <a:p>
            <a:pPr algn="just"/>
            <a:endParaRPr lang="ru-RU" dirty="0"/>
          </a:p>
          <a:p>
            <a:pPr indent="355600" algn="just"/>
            <a:r>
              <a:rPr lang="ru-RU" dirty="0"/>
              <a:t>первая строчка, которая попадает в краткое описание класса (отделяется точкой и пустой строкой)</a:t>
            </a:r>
            <a:r>
              <a:rPr lang="en-US" dirty="0"/>
              <a:t>;</a:t>
            </a:r>
            <a:endParaRPr lang="ru-RU" dirty="0"/>
          </a:p>
          <a:p>
            <a:pPr indent="355600" algn="just"/>
            <a:r>
              <a:rPr lang="ru-RU" dirty="0"/>
              <a:t>основной текст, который вместе с </a:t>
            </a:r>
            <a:r>
              <a:rPr lang="en-US" dirty="0"/>
              <a:t>HTML </a:t>
            </a:r>
            <a:r>
              <a:rPr lang="ru-RU" dirty="0"/>
              <a:t>тэгами копируется в основную документацию</a:t>
            </a:r>
            <a:r>
              <a:rPr lang="en-US" dirty="0"/>
              <a:t>;</a:t>
            </a:r>
            <a:endParaRPr lang="ru-RU" dirty="0"/>
          </a:p>
          <a:p>
            <a:pPr indent="355600" algn="just"/>
            <a:r>
              <a:rPr lang="ru-RU" dirty="0"/>
              <a:t>входящие параметры (если есть)</a:t>
            </a:r>
            <a:r>
              <a:rPr lang="en-US" dirty="0"/>
              <a:t>;</a:t>
            </a:r>
            <a:endParaRPr lang="ru-RU" dirty="0"/>
          </a:p>
          <a:p>
            <a:pPr indent="355600" algn="just"/>
            <a:r>
              <a:rPr lang="ru-RU" dirty="0"/>
              <a:t>выбрасываемые исключения (если есть)</a:t>
            </a:r>
            <a:r>
              <a:rPr lang="en-US" dirty="0"/>
              <a:t>;</a:t>
            </a:r>
            <a:endParaRPr lang="ru-RU" dirty="0"/>
          </a:p>
          <a:p>
            <a:pPr indent="355600" algn="just"/>
            <a:r>
              <a:rPr lang="ru-RU" dirty="0"/>
              <a:t>возвращаемое значение (если есть)</a:t>
            </a:r>
            <a:r>
              <a:rPr lang="en-US" dirty="0"/>
              <a:t>;</a:t>
            </a:r>
            <a:endParaRPr lang="ru-RU" dirty="0"/>
          </a:p>
          <a:p>
            <a:pPr indent="355600" algn="just"/>
            <a:r>
              <a:rPr lang="ru-RU" dirty="0"/>
              <a:t>служебные </a:t>
            </a:r>
            <a:r>
              <a:rPr lang="en-US" dirty="0" err="1"/>
              <a:t>javadoc</a:t>
            </a:r>
            <a:r>
              <a:rPr lang="en-US" dirty="0"/>
              <a:t>-</a:t>
            </a:r>
            <a:r>
              <a:rPr lang="ru-RU" dirty="0"/>
              <a:t>тэги</a:t>
            </a:r>
            <a:r>
              <a:rPr lang="en-US" dirty="0"/>
              <a:t>.</a:t>
            </a:r>
            <a:endParaRPr lang="ru-RU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8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Структура </a:t>
            </a:r>
            <a:r>
              <a:rPr lang="en-US" dirty="0" err="1" smtClean="0"/>
              <a:t>javadoc</a:t>
            </a:r>
            <a:r>
              <a:rPr lang="en-US" dirty="0" smtClean="0"/>
              <a:t>-</a:t>
            </a:r>
            <a:r>
              <a:rPr lang="ru-RU" dirty="0" smtClean="0"/>
              <a:t>комментария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009761"/>
            <a:ext cx="9381761" cy="3733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9437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Типы тегов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b="1" dirty="0"/>
              <a:t>Блочные теги</a:t>
            </a:r>
            <a:endParaRPr lang="en-US" sz="2400" b="1" dirty="0"/>
          </a:p>
          <a:p>
            <a:pPr lvl="1">
              <a:buFont typeface="Wingdings" pitchFamily="2" charset="2"/>
              <a:buChar char="§"/>
            </a:pPr>
            <a:r>
              <a:rPr lang="ru-RU" sz="2400" dirty="0"/>
              <a:t>Начинается с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@tag </a:t>
            </a:r>
            <a:r>
              <a:rPr lang="ru-RU" sz="2400" dirty="0"/>
              <a:t>и оканчивается с началом следующего тега</a:t>
            </a:r>
          </a:p>
          <a:p>
            <a:pPr lvl="1">
              <a:buFont typeface="Wingdings" pitchFamily="2" charset="2"/>
              <a:buChar char="§"/>
            </a:pPr>
            <a:r>
              <a:rPr lang="ru-RU" sz="2400" dirty="0"/>
              <a:t>Пример</a:t>
            </a:r>
          </a:p>
          <a:p>
            <a:pPr lvl="2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param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x a value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2400" dirty="0"/>
          </a:p>
          <a:p>
            <a:r>
              <a:rPr lang="ru-RU" sz="2400" b="1" dirty="0"/>
              <a:t>Строчные теги</a:t>
            </a:r>
          </a:p>
          <a:p>
            <a:pPr lvl="1">
              <a:buFont typeface="Wingdings" pitchFamily="2" charset="2"/>
              <a:buChar char="§"/>
            </a:pPr>
            <a:r>
              <a:rPr lang="ru-RU" sz="2400" dirty="0"/>
              <a:t>Ограничены фигурными скобками</a:t>
            </a:r>
            <a:endParaRPr lang="en-US" sz="2400" dirty="0"/>
          </a:p>
          <a:p>
            <a:pPr lvl="1">
              <a:buFont typeface="Wingdings" pitchFamily="2" charset="2"/>
              <a:buChar char="§"/>
            </a:pPr>
            <a:r>
              <a:rPr lang="ru-RU" sz="2400" dirty="0"/>
              <a:t>Могут встречаться в теле других тегов</a:t>
            </a:r>
            <a:endParaRPr lang="en-US" sz="2400" dirty="0"/>
          </a:p>
          <a:p>
            <a:pPr lvl="1">
              <a:buFont typeface="Wingdings" pitchFamily="2" charset="2"/>
              <a:buChar char="§"/>
            </a:pPr>
            <a:r>
              <a:rPr lang="ru-RU" sz="2400" dirty="0"/>
              <a:t>Пример</a:t>
            </a:r>
          </a:p>
          <a:p>
            <a:pPr lvl="2">
              <a:buFont typeface="Wingdings" pitchFamily="2" charset="2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Use a {@link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java.lang.Math#log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} for positive numbers.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437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1498</Words>
  <Application>Microsoft Office PowerPoint</Application>
  <PresentationFormat>Широкоэкранный</PresentationFormat>
  <Paragraphs>312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Ретро</vt:lpstr>
      <vt:lpstr>Документирование кода (javadoc)</vt:lpstr>
      <vt:lpstr>Javadoc. Основание для ведения документации</vt:lpstr>
      <vt:lpstr>Javadoc. Требования к документам</vt:lpstr>
      <vt:lpstr>Javadoc. Требования к документам</vt:lpstr>
      <vt:lpstr>Javadoc. Требования к документам</vt:lpstr>
      <vt:lpstr>Javadoc. Синтаксис javadoc-комментария</vt:lpstr>
      <vt:lpstr>Javadoc. Структура javadoc-комментария</vt:lpstr>
      <vt:lpstr>Javadoc. Структура javadoc-комментария</vt:lpstr>
      <vt:lpstr>Javadoc. Типы тегов</vt:lpstr>
      <vt:lpstr>Javadoc. Тег @param</vt:lpstr>
      <vt:lpstr>Javadoc. Тег @return</vt:lpstr>
      <vt:lpstr>Javadoc. Тег @throws</vt:lpstr>
      <vt:lpstr>Javadoc. Тэг @see</vt:lpstr>
      <vt:lpstr>Javadoc. Тэг @version</vt:lpstr>
      <vt:lpstr>Javadoc. Тег @since</vt:lpstr>
      <vt:lpstr>Javadoc. Тэг @deprecated</vt:lpstr>
      <vt:lpstr>Javadoc. Тэг @author</vt:lpstr>
      <vt:lpstr>Javadoc. Тэг {@link}</vt:lpstr>
      <vt:lpstr>Javadoc. Тэг {@docRoot}</vt:lpstr>
      <vt:lpstr>Javadoc. Тэг {@value}</vt:lpstr>
      <vt:lpstr>Javadoc. Тэг {@code}</vt:lpstr>
      <vt:lpstr>Javadoc. Описание пакета</vt:lpstr>
      <vt:lpstr>Javadoc. Применение тегов</vt:lpstr>
      <vt:lpstr>Javadoc. Наследование Javadoc</vt:lpstr>
      <vt:lpstr>Javadoc. Компиляция Javadoc</vt:lpstr>
      <vt:lpstr>Javadoc. Основные опции Javadoc</vt:lpstr>
      <vt:lpstr>Javadoc. Example 61</vt:lpstr>
      <vt:lpstr>Javadoc. Example 61</vt:lpstr>
      <vt:lpstr>Javadoc. Example 61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Документирование кода (javadoc)</dc:title>
  <dc:creator>Anastasia</dc:creator>
  <cp:lastModifiedBy>Anastasia</cp:lastModifiedBy>
  <cp:revision>2</cp:revision>
  <dcterms:created xsi:type="dcterms:W3CDTF">2022-02-03T22:48:32Z</dcterms:created>
  <dcterms:modified xsi:type="dcterms:W3CDTF">2022-02-03T23:03:01Z</dcterms:modified>
</cp:coreProperties>
</file>