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464" r:id="rId3"/>
    <p:sldId id="466" r:id="rId4"/>
    <p:sldId id="467" r:id="rId5"/>
    <p:sldId id="468" r:id="rId6"/>
    <p:sldId id="469" r:id="rId7"/>
    <p:sldId id="470" r:id="rId8"/>
    <p:sldId id="471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496" r:id="rId33"/>
    <p:sldId id="497" r:id="rId34"/>
    <p:sldId id="498" r:id="rId35"/>
    <p:sldId id="499" r:id="rId36"/>
    <p:sldId id="500" r:id="rId37"/>
    <p:sldId id="501" r:id="rId38"/>
    <p:sldId id="502" r:id="rId39"/>
    <p:sldId id="503" r:id="rId40"/>
    <p:sldId id="504" r:id="rId41"/>
    <p:sldId id="505" r:id="rId42"/>
    <p:sldId id="506" r:id="rId43"/>
    <p:sldId id="507" r:id="rId44"/>
    <p:sldId id="508" r:id="rId45"/>
    <p:sldId id="509" r:id="rId46"/>
    <p:sldId id="510" r:id="rId47"/>
    <p:sldId id="511" r:id="rId48"/>
    <p:sldId id="512" r:id="rId49"/>
    <p:sldId id="462" r:id="rId50"/>
    <p:sldId id="289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40"/>
    <p:restoredTop sz="96405"/>
  </p:normalViewPr>
  <p:slideViewPr>
    <p:cSldViewPr snapToGrid="0" snapToObjects="1">
      <p:cViewPr>
        <p:scale>
          <a:sx n="90" d="100"/>
          <a:sy n="90" d="100"/>
        </p:scale>
        <p:origin x="14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ru.wikipedia.org/wiki/CamelCas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0%B1%D1%8A%D0%B5%D0%BA%D1%82%D0%BD%D0%BE-%D0%BE%D1%80%D0%B8%D0%B5%D0%BD%D1%82%D0%B8%D1%80%D0%BE%D0%B2%D0%B0%D0%BD%D0%BD%D0%BE%D0%B5_%D0%BF%D1%80%D0%BE%D0%B3%D1%80%D0%B0%D0%BC%D0%BC%D0%B8%D1%80%D0%BE%D0%B2%D0%B0%D0%BD%D0%B8%D0%B5" TargetMode="External"/><Relationship Id="rId2" Type="http://schemas.openxmlformats.org/officeDocument/2006/relationships/hyperlink" Target="http://www.helloworld.ru/texts/comp/other/oop/ch01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7C69-0E6D-5340-9EB2-ADA936FE2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</a:t>
            </a:r>
            <a:r>
              <a:rPr lang="en-US" b="1" dirty="0">
                <a:solidFill>
                  <a:schemeClr val="accent1"/>
                </a:solidFill>
              </a:rPr>
              <a:t>1</a:t>
            </a:r>
            <a:r>
              <a:rPr lang="ru-RU" b="1" dirty="0">
                <a:solidFill>
                  <a:schemeClr val="accent1"/>
                </a:solidFill>
              </a:rPr>
              <a:t>2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555E7-3818-7343-B869-DF577EECC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Объектная «Виселица» </a:t>
            </a:r>
            <a:r>
              <a:rPr lang="en-US" b="1" dirty="0">
                <a:solidFill>
                  <a:schemeClr val="accent1"/>
                </a:solidFill>
              </a:rPr>
              <a:t>v.2.0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3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Класс </a:t>
            </a:r>
            <a:r>
              <a:rPr lang="en-US" b="1" dirty="0">
                <a:solidFill>
                  <a:schemeClr val="accent1"/>
                </a:solidFill>
              </a:rPr>
              <a:t>game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02384"/>
          </a:xfrm>
        </p:spPr>
        <p:txBody>
          <a:bodyPr>
            <a:normAutofit/>
          </a:bodyPr>
          <a:lstStyle/>
          <a:p>
            <a:r>
              <a:rPr lang="ru-RU" dirty="0"/>
              <a:t>Итак, поехали, повторяем логику программы.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1FB9A-086F-CE42-B5A1-A8F275AEE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80096"/>
            <a:ext cx="9144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0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>
                <a:solidFill>
                  <a:schemeClr val="accent1"/>
                </a:solidFill>
              </a:rPr>
              <a:t>initialize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864562"/>
          </a:xfrm>
        </p:spPr>
        <p:txBody>
          <a:bodyPr>
            <a:normAutofit/>
          </a:bodyPr>
          <a:lstStyle/>
          <a:p>
            <a:r>
              <a:rPr lang="ru-RU" dirty="0"/>
              <a:t>Конструктор класса </a:t>
            </a:r>
            <a:r>
              <a:rPr lang="en-GB" dirty="0">
                <a:solidFill>
                  <a:schemeClr val="accent1"/>
                </a:solidFill>
              </a:rPr>
              <a:t>Game</a:t>
            </a:r>
            <a:r>
              <a:rPr lang="en-GB" dirty="0"/>
              <a:t> </a:t>
            </a:r>
            <a:r>
              <a:rPr lang="ru-RU" dirty="0"/>
              <a:t>у нас будет вызывать метод </a:t>
            </a:r>
            <a:r>
              <a:rPr lang="en-GB" dirty="0" err="1">
                <a:solidFill>
                  <a:schemeClr val="accent1"/>
                </a:solidFill>
              </a:rPr>
              <a:t>get_letters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en-GB" dirty="0"/>
              <a:t>(</a:t>
            </a:r>
            <a:r>
              <a:rPr lang="ru-RU" dirty="0"/>
              <a:t>так как игра начинается с загадывания слова и без этого слова мы не можем продолжать игру). Так как метод </a:t>
            </a:r>
            <a:r>
              <a:rPr lang="en-GB" dirty="0" err="1">
                <a:solidFill>
                  <a:schemeClr val="accent1"/>
                </a:solidFill>
              </a:rPr>
              <a:t>get_letters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принадлежит тому же классу </a:t>
            </a:r>
            <a:r>
              <a:rPr lang="en-GB" dirty="0">
                <a:solidFill>
                  <a:schemeClr val="accent1"/>
                </a:solidFill>
              </a:rPr>
              <a:t>Game</a:t>
            </a:r>
            <a:r>
              <a:rPr lang="en-GB" dirty="0"/>
              <a:t>, </a:t>
            </a:r>
            <a:r>
              <a:rPr lang="ru-RU" dirty="0"/>
              <a:t>в конструкторе нет необходимости писать </a:t>
            </a:r>
            <a:r>
              <a:rPr lang="en-GB" dirty="0" err="1">
                <a:solidFill>
                  <a:schemeClr val="accent1"/>
                </a:solidFill>
              </a:rPr>
              <a:t>Game.get_letters</a:t>
            </a:r>
            <a:r>
              <a:rPr lang="en-GB" dirty="0"/>
              <a:t>, </a:t>
            </a:r>
            <a:r>
              <a:rPr lang="ru-RU" dirty="0"/>
              <a:t>достаточно написать просто </a:t>
            </a:r>
            <a:r>
              <a:rPr lang="en-GB" dirty="0" err="1">
                <a:solidFill>
                  <a:schemeClr val="accent1"/>
                </a:solidFill>
              </a:rPr>
              <a:t>get_letters</a:t>
            </a:r>
            <a:r>
              <a:rPr lang="en-GB" dirty="0"/>
              <a:t>. </a:t>
            </a:r>
            <a:r>
              <a:rPr lang="ru-RU" dirty="0"/>
              <a:t>Это верно для всех методов класса </a:t>
            </a:r>
            <a:r>
              <a:rPr lang="en-GB" dirty="0">
                <a:solidFill>
                  <a:schemeClr val="accent1"/>
                </a:solidFill>
              </a:rPr>
              <a:t>Game</a:t>
            </a:r>
            <a:r>
              <a:rPr lang="en-GB" dirty="0"/>
              <a:t>, </a:t>
            </a:r>
            <a:r>
              <a:rPr lang="ru-RU" dirty="0"/>
              <a:t>вызываемых из других методов класса </a:t>
            </a:r>
            <a:r>
              <a:rPr lang="en-GB" dirty="0">
                <a:solidFill>
                  <a:schemeClr val="accent1"/>
                </a:solidFill>
              </a:rPr>
              <a:t>Game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5526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>
                <a:solidFill>
                  <a:schemeClr val="accent1"/>
                </a:solidFill>
              </a:rPr>
              <a:t>initialize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6A0B3-64F1-564A-90E6-CF5FE15D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1962643"/>
            <a:ext cx="9144000" cy="22860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38F802-09BE-CD4B-8CC2-2CA876F34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12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>
                <a:solidFill>
                  <a:schemeClr val="accent1"/>
                </a:solidFill>
              </a:rPr>
              <a:t>initialize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413267"/>
          </a:xfrm>
        </p:spPr>
        <p:txBody>
          <a:bodyPr>
            <a:normAutofit/>
          </a:bodyPr>
          <a:lstStyle/>
          <a:p>
            <a:r>
              <a:rPr lang="ru-RU" dirty="0"/>
              <a:t>Заметьте, мы ждём в конструкторе параметр </a:t>
            </a:r>
            <a:r>
              <a:rPr lang="en-GB" dirty="0" err="1">
                <a:solidFill>
                  <a:schemeClr val="accent1"/>
                </a:solidFill>
              </a:rPr>
              <a:t>slovo</a:t>
            </a:r>
            <a:r>
              <a:rPr lang="en-GB" dirty="0"/>
              <a:t> (</a:t>
            </a:r>
            <a:r>
              <a:rPr lang="ru-RU" dirty="0"/>
              <a:t>да, конструктор - это обычный метод, и в него тоже можно передать параметр).</a:t>
            </a:r>
          </a:p>
          <a:p>
            <a:r>
              <a:rPr lang="ru-RU" dirty="0"/>
              <a:t>При вызове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34A92-043F-DA40-878A-77161BDD7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590979"/>
            <a:ext cx="9144000" cy="50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7367C9-B26A-6C41-88F5-9F21BF337B78}"/>
              </a:ext>
            </a:extLst>
          </p:cNvPr>
          <p:cNvSpPr txBox="1">
            <a:spLocks/>
          </p:cNvSpPr>
          <p:nvPr/>
        </p:nvSpPr>
        <p:spPr>
          <a:xfrm>
            <a:off x="1451578" y="4260958"/>
            <a:ext cx="9603275" cy="1413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нам нужно будет в скобках указать загаданное слово, чтобы игра началась, а слово сохранилось в переменной </a:t>
            </a:r>
            <a:r>
              <a:rPr lang="en-GB" dirty="0">
                <a:solidFill>
                  <a:schemeClr val="accent1"/>
                </a:solidFill>
              </a:rPr>
              <a:t>letters</a:t>
            </a:r>
            <a:r>
              <a:rPr lang="en-GB" dirty="0"/>
              <a:t> </a:t>
            </a:r>
            <a:r>
              <a:rPr lang="ru-RU" dirty="0"/>
              <a:t>нового экземпляра класса </a:t>
            </a:r>
            <a:r>
              <a:rPr lang="en-GB" dirty="0">
                <a:solidFill>
                  <a:schemeClr val="accent1"/>
                </a:solidFill>
              </a:rPr>
              <a:t>Game</a:t>
            </a:r>
            <a:r>
              <a:rPr lang="en-GB" dirty="0"/>
              <a:t>. </a:t>
            </a:r>
            <a:r>
              <a:rPr lang="ru-RU" dirty="0"/>
              <a:t>Обратите также внимание на новое поле </a:t>
            </a:r>
            <a:r>
              <a:rPr lang="ru-RU" dirty="0">
                <a:solidFill>
                  <a:schemeClr val="accent1"/>
                </a:solidFill>
              </a:rPr>
              <a:t>@</a:t>
            </a:r>
            <a:r>
              <a:rPr lang="en-GB" dirty="0">
                <a:solidFill>
                  <a:schemeClr val="accent1"/>
                </a:solidFill>
              </a:rPr>
              <a:t>status</a:t>
            </a:r>
            <a:r>
              <a:rPr lang="en-GB" dirty="0"/>
              <a:t>, </a:t>
            </a:r>
            <a:r>
              <a:rPr lang="ru-RU" dirty="0"/>
              <a:t>оно нам понадобится в дальнейшем.</a:t>
            </a:r>
          </a:p>
        </p:txBody>
      </p:sp>
    </p:spTree>
    <p:extLst>
      <p:ext uri="{BB962C8B-B14F-4D97-AF65-F5344CB8AC3E}">
        <p14:creationId xmlns:p14="http://schemas.microsoft.com/office/powerpoint/2010/main" val="2366781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get_letters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4183256"/>
            <a:ext cx="9603275" cy="187022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Как и в старой версии, этот метод принимает на вход строчку с загаданным словом, проверяет, есть ли в этой строчке что-нибудь и если там пусто, заканчивает программу, сообщив об этом пользователю.</a:t>
            </a:r>
            <a:r>
              <a:rPr lang="en-US" dirty="0"/>
              <a:t> </a:t>
            </a:r>
            <a:r>
              <a:rPr lang="ru-RU" dirty="0"/>
              <a:t>Если же там что-то есть, он разбивает слово на буквы уже знакомым нам способом и возвращает получившийся массив конструктору, чтобы тот мог его записать в поле класса </a:t>
            </a:r>
            <a:r>
              <a:rPr lang="en-GB" dirty="0">
                <a:solidFill>
                  <a:schemeClr val="accent1"/>
                </a:solidFill>
              </a:rPr>
              <a:t>letters</a:t>
            </a:r>
            <a:r>
              <a:rPr lang="en-GB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8F1056-60E9-7D4A-B5D2-C830C2AE6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1997596"/>
            <a:ext cx="9603275" cy="20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5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ask_next_letter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004246"/>
            <a:ext cx="9603275" cy="1049235"/>
          </a:xfrm>
        </p:spPr>
        <p:txBody>
          <a:bodyPr>
            <a:normAutofit/>
          </a:bodyPr>
          <a:lstStyle/>
          <a:p>
            <a:r>
              <a:rPr lang="ru-RU" dirty="0"/>
              <a:t>Мы немного переименовали метод </a:t>
            </a:r>
            <a:r>
              <a:rPr lang="en-GB" dirty="0" err="1">
                <a:solidFill>
                  <a:schemeClr val="accent1"/>
                </a:solidFill>
              </a:rPr>
              <a:t>get_user_input</a:t>
            </a:r>
            <a:r>
              <a:rPr lang="en-GB" dirty="0"/>
              <a:t>, </a:t>
            </a:r>
            <a:r>
              <a:rPr lang="ru-RU" dirty="0"/>
              <a:t>чтобы было понятнее, что именно он делает. 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021FC-69F8-0740-84BB-C9544C7AD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1968500"/>
            <a:ext cx="9144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6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ask_next_letter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685282"/>
            <a:ext cx="9603275" cy="3265352"/>
          </a:xfrm>
        </p:spPr>
        <p:txBody>
          <a:bodyPr>
            <a:normAutofit/>
          </a:bodyPr>
          <a:lstStyle/>
          <a:p>
            <a:r>
              <a:rPr lang="ru-RU" dirty="0"/>
              <a:t>Метод </a:t>
            </a:r>
            <a:r>
              <a:rPr lang="en-US" dirty="0" err="1">
                <a:solidFill>
                  <a:schemeClr val="accent1"/>
                </a:solidFill>
              </a:rPr>
              <a:t>ask_next_letter</a:t>
            </a:r>
            <a:r>
              <a:rPr lang="ru-RU" dirty="0"/>
              <a:t> не просто берёт то, что ввёл пользователь, а именно спрашивает следующую букву. Всегда старайтесь называть ваши классы и методы максимально точно.</a:t>
            </a:r>
          </a:p>
          <a:p>
            <a:r>
              <a:rPr lang="ru-RU" dirty="0"/>
              <a:t>В нём мы спрашиваем у пользователя букву и добиваемся, чтобы он её-таки ввёл (в цикле проверяя, не ввёл ли он пустоту), а потом вызываем метод </a:t>
            </a:r>
            <a:r>
              <a:rPr lang="en-GB" dirty="0" err="1">
                <a:solidFill>
                  <a:schemeClr val="accent1"/>
                </a:solidFill>
              </a:rPr>
              <a:t>next_step</a:t>
            </a:r>
            <a:r>
              <a:rPr lang="en-GB" dirty="0"/>
              <a:t>, </a:t>
            </a:r>
            <a:r>
              <a:rPr lang="ru-RU" dirty="0"/>
              <a:t>который эту букву обработает, как надо. Обратите внимание, опять внутренний метод класса мы вызываем без упоминания самого класса (не пишем </a:t>
            </a:r>
            <a:r>
              <a:rPr lang="en-GB" dirty="0">
                <a:solidFill>
                  <a:schemeClr val="accent1"/>
                </a:solidFill>
              </a:rPr>
              <a:t>Game.</a:t>
            </a:r>
            <a:r>
              <a:rPr lang="en-GB" dirty="0"/>
              <a:t> </a:t>
            </a:r>
            <a:r>
              <a:rPr lang="ru-RU" dirty="0"/>
              <a:t>перед названием метода).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021FC-69F8-0740-84BB-C9544C7AD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739"/>
          <a:stretch/>
        </p:blipFill>
        <p:spPr>
          <a:xfrm>
            <a:off x="1451578" y="1968500"/>
            <a:ext cx="9144000" cy="59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25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next_step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81897"/>
            <a:ext cx="9603275" cy="845709"/>
          </a:xfrm>
        </p:spPr>
        <p:txBody>
          <a:bodyPr>
            <a:normAutofit/>
          </a:bodyPr>
          <a:lstStyle/>
          <a:p>
            <a:r>
              <a:rPr lang="ru-RU" dirty="0"/>
              <a:t>Метод </a:t>
            </a:r>
            <a:r>
              <a:rPr lang="en-GB" dirty="0" err="1">
                <a:solidFill>
                  <a:schemeClr val="accent1"/>
                </a:solidFill>
              </a:rPr>
              <a:t>next_step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по сути, самый важный, он передвигает состояние игры на следующий шаг, проверяя букву в слове.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6B3220-65D8-B84A-ABF8-5AAEB2FDC3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99"/>
          <a:stretch/>
        </p:blipFill>
        <p:spPr>
          <a:xfrm>
            <a:off x="1451579" y="2955749"/>
            <a:ext cx="8369085" cy="302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58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next_step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B9B1E-BD2E-0E48-8094-A59D3C247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65" b="-1"/>
          <a:stretch/>
        </p:blipFill>
        <p:spPr>
          <a:xfrm>
            <a:off x="1461104" y="1929384"/>
            <a:ext cx="8369085" cy="412409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F97C11-E7F3-2243-BE13-0E4416139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3947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next_step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1"/>
            <a:ext cx="9603275" cy="4041299"/>
          </a:xfrm>
        </p:spPr>
        <p:txBody>
          <a:bodyPr>
            <a:normAutofit/>
          </a:bodyPr>
          <a:lstStyle/>
          <a:p>
            <a:r>
              <a:rPr lang="ru-RU" dirty="0"/>
              <a:t>Этот метод очень похож на наш старый метод </a:t>
            </a:r>
            <a:r>
              <a:rPr lang="en-GB" dirty="0" err="1">
                <a:solidFill>
                  <a:schemeClr val="accent1"/>
                </a:solidFill>
              </a:rPr>
              <a:t>check_input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с той лишь разницей, что все данные он берёт не из параметров, а из полей класса.</a:t>
            </a:r>
          </a:p>
          <a:p>
            <a:r>
              <a:rPr lang="ru-RU" dirty="0"/>
              <a:t>Это ещё одно удобство классов: они хранят нужные для их методов данные в полях, рядом с этими же методами, не загромождая ими остальные части вашей программы.</a:t>
            </a:r>
          </a:p>
          <a:p>
            <a:r>
              <a:rPr lang="ru-RU" dirty="0"/>
              <a:t>Обратите внимание, также, что этот метод ничего не возвращает, он просто меняет состояние поля </a:t>
            </a:r>
            <a:r>
              <a:rPr lang="ru-RU" dirty="0">
                <a:solidFill>
                  <a:schemeClr val="accent1"/>
                </a:solidFill>
              </a:rPr>
              <a:t>@</a:t>
            </a:r>
            <a:r>
              <a:rPr lang="en-GB" dirty="0">
                <a:solidFill>
                  <a:schemeClr val="accent1"/>
                </a:solidFill>
              </a:rPr>
              <a:t>status </a:t>
            </a:r>
            <a:r>
              <a:rPr lang="en-GB" dirty="0"/>
              <a:t>(</a:t>
            </a:r>
            <a:r>
              <a:rPr lang="ru-RU" dirty="0"/>
              <a:t>вот оно нам и пригодилось), это ещё одно удобство: методам класса </a:t>
            </a:r>
            <a:r>
              <a:rPr lang="en-GB" dirty="0">
                <a:solidFill>
                  <a:schemeClr val="accent1"/>
                </a:solidFill>
              </a:rPr>
              <a:t>Game</a:t>
            </a:r>
            <a:r>
              <a:rPr lang="en-GB" dirty="0"/>
              <a:t> </a:t>
            </a:r>
            <a:r>
              <a:rPr lang="ru-RU" dirty="0"/>
              <a:t>не надо ничего возвращать, они просто меняют поля класса </a:t>
            </a:r>
            <a:r>
              <a:rPr lang="en-GB" dirty="0">
                <a:solidFill>
                  <a:schemeClr val="accent1"/>
                </a:solidFill>
              </a:rPr>
              <a:t>Game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235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План занятия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863621" cy="3864563"/>
          </a:xfrm>
        </p:spPr>
        <p:txBody>
          <a:bodyPr>
            <a:normAutofit/>
          </a:bodyPr>
          <a:lstStyle/>
          <a:p>
            <a:r>
              <a:rPr lang="ru-RU" dirty="0"/>
              <a:t>Переделываем структуру программы «Виселица»</a:t>
            </a:r>
          </a:p>
          <a:p>
            <a:r>
              <a:rPr lang="ru-RU" dirty="0"/>
              <a:t>Добавляем к выводу результата изображение виселиц</a:t>
            </a:r>
            <a:endParaRPr lang="ru-RU" dirty="0">
              <a:solidFill>
                <a:schemeClr val="accent1"/>
              </a:solidFill>
            </a:endParaRPr>
          </a:p>
          <a:p>
            <a:r>
              <a:rPr lang="ru-RU" dirty="0"/>
              <a:t>Мы напишем вторую версию игры, разбив программу на два класса </a:t>
            </a:r>
            <a:r>
              <a:rPr lang="en-GB" dirty="0">
                <a:solidFill>
                  <a:schemeClr val="accent1"/>
                </a:solidFill>
              </a:rPr>
              <a:t>Game</a:t>
            </a:r>
            <a:r>
              <a:rPr lang="en-GB" dirty="0"/>
              <a:t> </a:t>
            </a:r>
            <a:r>
              <a:rPr lang="ru-RU" dirty="0"/>
              <a:t>и </a:t>
            </a:r>
            <a:r>
              <a:rPr lang="en-GB" dirty="0" err="1">
                <a:solidFill>
                  <a:schemeClr val="accent1"/>
                </a:solidFill>
              </a:rPr>
              <a:t>ResultPrinter</a:t>
            </a:r>
            <a:r>
              <a:rPr lang="en-GB" dirty="0"/>
              <a:t>. </a:t>
            </a:r>
            <a:r>
              <a:rPr lang="ru-RU" dirty="0"/>
              <a:t>Узнаем как работает оператор </a:t>
            </a:r>
            <a:r>
              <a:rPr lang="en-GB" dirty="0">
                <a:solidFill>
                  <a:schemeClr val="accent1"/>
                </a:solidFill>
              </a:rPr>
              <a:t>case</a:t>
            </a:r>
            <a:r>
              <a:rPr lang="en-GB" dirty="0"/>
              <a:t> </a:t>
            </a:r>
            <a:r>
              <a:rPr lang="ru-RU" dirty="0"/>
              <a:t>в </a:t>
            </a:r>
            <a:r>
              <a:rPr lang="en-GB" dirty="0"/>
              <a:t>Ruby, </a:t>
            </a:r>
            <a:r>
              <a:rPr lang="ru-RU" dirty="0"/>
              <a:t>как создавать поля класса (переменные экземпляра) и немного о спецсимволах и псевдографике.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Новая виселица!">
            <a:extLst>
              <a:ext uri="{FF2B5EF4-FFF2-40B4-BE49-F238E27FC236}">
                <a16:creationId xmlns:a16="http://schemas.microsoft.com/office/drawing/2014/main" id="{616EBE27-8F3E-024E-8F73-073C30B3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216" y="2015732"/>
            <a:ext cx="4435154" cy="335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795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Методы-геттеры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1"/>
            <a:ext cx="9603275" cy="1213619"/>
          </a:xfrm>
        </p:spPr>
        <p:txBody>
          <a:bodyPr>
            <a:normAutofit/>
          </a:bodyPr>
          <a:lstStyle/>
          <a:p>
            <a:r>
              <a:rPr lang="ru-RU" dirty="0"/>
              <a:t>Ещё одна особенность классов заключается в том, что они «прячут» переменные своих экземпляров от чужих глаз. Если у нас в программе будет экземпляр класса </a:t>
            </a:r>
            <a:r>
              <a:rPr lang="en-GB" dirty="0">
                <a:solidFill>
                  <a:schemeClr val="accent1"/>
                </a:solidFill>
              </a:rPr>
              <a:t>Game</a:t>
            </a:r>
            <a:r>
              <a:rPr lang="ru-RU" dirty="0"/>
              <a:t>: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63D06-6F49-C947-B559-C8597037B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384227"/>
            <a:ext cx="9144000" cy="4826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287F54-9719-2645-99B3-EB0B9603B8E9}"/>
              </a:ext>
            </a:extLst>
          </p:cNvPr>
          <p:cNvSpPr txBox="1">
            <a:spLocks/>
          </p:cNvSpPr>
          <p:nvPr/>
        </p:nvSpPr>
        <p:spPr>
          <a:xfrm>
            <a:off x="1451579" y="4031281"/>
            <a:ext cx="9603275" cy="2022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То мы не сможем достать переменные экземпляра </a:t>
            </a:r>
            <a:r>
              <a:rPr lang="en-GB" dirty="0">
                <a:solidFill>
                  <a:schemeClr val="accent1"/>
                </a:solidFill>
              </a:rPr>
              <a:t>game</a:t>
            </a:r>
            <a:r>
              <a:rPr lang="en-GB" dirty="0"/>
              <a:t> (</a:t>
            </a:r>
            <a:r>
              <a:rPr lang="en-GB" dirty="0">
                <a:solidFill>
                  <a:schemeClr val="accent1"/>
                </a:solidFill>
              </a:rPr>
              <a:t>@status</a:t>
            </a:r>
            <a:r>
              <a:rPr lang="en-GB" dirty="0"/>
              <a:t>, </a:t>
            </a:r>
            <a:r>
              <a:rPr lang="ru-RU" dirty="0"/>
              <a:t>например) просто так (нельзя просто взять и написать </a:t>
            </a:r>
            <a:r>
              <a:rPr lang="en-GB" dirty="0" err="1">
                <a:solidFill>
                  <a:schemeClr val="accent1"/>
                </a:solidFill>
              </a:rPr>
              <a:t>game.@status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en-GB" dirty="0"/>
              <a:t>— </a:t>
            </a:r>
            <a:r>
              <a:rPr lang="ru-RU" dirty="0"/>
              <a:t>будет ошибка). Зачем так придумали мы сейчас рассказывать не будем, важно лишь то, что нам нужно научиться доставать значения переменных для экземпляров класса </a:t>
            </a:r>
            <a:r>
              <a:rPr lang="en-GB" dirty="0">
                <a:solidFill>
                  <a:schemeClr val="accent1"/>
                </a:solidFill>
              </a:rPr>
              <a:t>Game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2037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Методы-геттеры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1"/>
            <a:ext cx="9603275" cy="1213619"/>
          </a:xfrm>
        </p:spPr>
        <p:txBody>
          <a:bodyPr>
            <a:normAutofit/>
          </a:bodyPr>
          <a:lstStyle/>
          <a:p>
            <a:r>
              <a:rPr lang="ru-RU" dirty="0"/>
              <a:t>Ещё одна особенность классов заключается в том, что они «прячут» переменные своих экземпляров от чужих глаз. Если у нас в программе будет экземпляр класса </a:t>
            </a:r>
            <a:r>
              <a:rPr lang="en-GB" dirty="0">
                <a:solidFill>
                  <a:schemeClr val="accent1"/>
                </a:solidFill>
              </a:rPr>
              <a:t>Game</a:t>
            </a:r>
            <a:r>
              <a:rPr lang="ru-RU" dirty="0"/>
              <a:t>: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BD3263-FC30-3047-86EF-32623DCF7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903" b="41555"/>
          <a:stretch/>
        </p:blipFill>
        <p:spPr>
          <a:xfrm>
            <a:off x="1451579" y="3384228"/>
            <a:ext cx="2506059" cy="2633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0AA9A-B531-2040-B908-52445CC24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152" r="66165" b="-1"/>
          <a:stretch/>
        </p:blipFill>
        <p:spPr>
          <a:xfrm>
            <a:off x="4189271" y="3384227"/>
            <a:ext cx="2506060" cy="181962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CBBCB46-4906-254F-89DB-FB4297A422A3}"/>
              </a:ext>
            </a:extLst>
          </p:cNvPr>
          <p:cNvSpPr txBox="1">
            <a:spLocks/>
          </p:cNvSpPr>
          <p:nvPr/>
        </p:nvSpPr>
        <p:spPr>
          <a:xfrm>
            <a:off x="6926964" y="3384227"/>
            <a:ext cx="4127890" cy="2633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каждого поля класса мы написали метод, который, будучи вызванным у экземпляра этого класса, возвращает значение одноимённой переменной класса.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819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Класс </a:t>
            </a:r>
            <a:r>
              <a:rPr lang="en-US" b="1" dirty="0" err="1">
                <a:solidFill>
                  <a:schemeClr val="accent1"/>
                </a:solidFill>
              </a:rPr>
              <a:t>resultPrinter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0"/>
            <a:ext cx="9603275" cy="3217045"/>
          </a:xfrm>
        </p:spPr>
        <p:txBody>
          <a:bodyPr>
            <a:normAutofit/>
          </a:bodyPr>
          <a:lstStyle/>
          <a:p>
            <a:r>
              <a:rPr lang="ru-RU" dirty="0"/>
              <a:t>Теперь переходим ко второй части нашей программы: выводу информации на экран. Этим будет заниматься класс </a:t>
            </a:r>
            <a:r>
              <a:rPr lang="en-GB" dirty="0" err="1">
                <a:solidFill>
                  <a:schemeClr val="accent1"/>
                </a:solidFill>
              </a:rPr>
              <a:t>ResultPrinter</a:t>
            </a:r>
            <a:r>
              <a:rPr lang="en-GB" dirty="0"/>
              <a:t>, </a:t>
            </a:r>
            <a:r>
              <a:rPr lang="ru-RU" dirty="0"/>
              <a:t>который как и полагается новому классу, мы будем описывать в отдельном файле </a:t>
            </a:r>
            <a:r>
              <a:rPr lang="en-GB" dirty="0" err="1">
                <a:solidFill>
                  <a:schemeClr val="accent1"/>
                </a:solidFill>
              </a:rPr>
              <a:t>result_printer.rb</a:t>
            </a:r>
            <a:r>
              <a:rPr lang="en-GB" dirty="0"/>
              <a:t>.</a:t>
            </a:r>
          </a:p>
          <a:p>
            <a:r>
              <a:rPr lang="ru-RU" dirty="0"/>
              <a:t>Обратите внимание, что для названий классов мы используем </a:t>
            </a:r>
            <a:r>
              <a:rPr lang="en-GB" dirty="0">
                <a:hlinkClick r:id="rId2"/>
              </a:rPr>
              <a:t>CamelCase</a:t>
            </a:r>
            <a:r>
              <a:rPr lang="en-GB" dirty="0"/>
              <a:t> — </a:t>
            </a:r>
            <a:r>
              <a:rPr lang="ru-RU" dirty="0"/>
              <a:t>написание словосочетаний без пробелов с увеличенной большой буквой каждого слова, а названия файлов этих классов мы пишем маленькими буквами, заменяя пробелы нижним подчёркиванием — это соглашение, принятое в сообществе </a:t>
            </a:r>
            <a:r>
              <a:rPr lang="en-GB" dirty="0"/>
              <a:t>Ruby, </a:t>
            </a:r>
            <a:r>
              <a:rPr lang="ru-RU" dirty="0"/>
              <a:t>настоятельно советуем вам поступать также.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ECDDA-F9D8-1845-9255-4AE1AC8B3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5229225"/>
            <a:ext cx="9144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71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print_status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0"/>
            <a:ext cx="9603275" cy="888183"/>
          </a:xfrm>
        </p:spPr>
        <p:txBody>
          <a:bodyPr>
            <a:normAutofit/>
          </a:bodyPr>
          <a:lstStyle/>
          <a:p>
            <a:r>
              <a:rPr lang="ru-RU" dirty="0"/>
              <a:t>Первый и самый важный метод класса </a:t>
            </a:r>
            <a:r>
              <a:rPr lang="en-GB" dirty="0" err="1">
                <a:solidFill>
                  <a:schemeClr val="accent1"/>
                </a:solidFill>
              </a:rPr>
              <a:t>ResultPrinter</a:t>
            </a:r>
            <a:r>
              <a:rPr lang="en-GB" dirty="0"/>
              <a:t> </a:t>
            </a:r>
            <a:r>
              <a:rPr lang="ru-RU" dirty="0"/>
              <a:t>будет заниматься выводом состояния игры на экран.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7F881-C149-794F-8027-7F0F5B053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00363"/>
            <a:ext cx="6477984" cy="314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62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print_status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0"/>
            <a:ext cx="9603275" cy="2116908"/>
          </a:xfrm>
        </p:spPr>
        <p:txBody>
          <a:bodyPr>
            <a:normAutofit/>
          </a:bodyPr>
          <a:lstStyle/>
          <a:p>
            <a:r>
              <a:rPr lang="ru-RU" dirty="0"/>
              <a:t>Этот метод вызывается каждый раз, когда нам нужно обновить картинку для игрока — показать ему новую виселицу.</a:t>
            </a:r>
          </a:p>
          <a:p>
            <a:r>
              <a:rPr lang="ru-RU" dirty="0"/>
              <a:t>Во-первых, этот метод чистит экран с помощью метода </a:t>
            </a:r>
            <a:r>
              <a:rPr lang="en-GB" dirty="0" err="1">
                <a:solidFill>
                  <a:schemeClr val="accent1"/>
                </a:solidFill>
              </a:rPr>
              <a:t>cls</a:t>
            </a:r>
            <a:r>
              <a:rPr lang="en-GB" dirty="0"/>
              <a:t>, </a:t>
            </a:r>
            <a:r>
              <a:rPr lang="ru-RU" dirty="0"/>
              <a:t>который тоже, конечно же, логично сделать частью класса </a:t>
            </a:r>
            <a:r>
              <a:rPr lang="en-GB" dirty="0" err="1">
                <a:solidFill>
                  <a:schemeClr val="accent1"/>
                </a:solidFill>
              </a:rPr>
              <a:t>ResultPrinter</a:t>
            </a:r>
            <a:r>
              <a:rPr lang="en-GB" dirty="0"/>
              <a:t> (</a:t>
            </a:r>
            <a:r>
              <a:rPr lang="ru-RU" dirty="0"/>
              <a:t>если вы забыли, как он работает — вспомните).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2934B-43A9-7F49-9628-F8BC64750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171950"/>
            <a:ext cx="91694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78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print_status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2179"/>
            <a:ext cx="5449283" cy="4041302"/>
          </a:xfrm>
        </p:spPr>
        <p:txBody>
          <a:bodyPr>
            <a:normAutofit/>
          </a:bodyPr>
          <a:lstStyle/>
          <a:p>
            <a:r>
              <a:rPr lang="ru-RU" dirty="0"/>
              <a:t>Во-вторых, он не может просто взять данные из полей объекта класса </a:t>
            </a:r>
            <a:r>
              <a:rPr lang="en-GB" dirty="0">
                <a:solidFill>
                  <a:schemeClr val="accent1"/>
                </a:solidFill>
              </a:rPr>
              <a:t>Game</a:t>
            </a:r>
            <a:r>
              <a:rPr lang="en-GB" dirty="0"/>
              <a:t>. </a:t>
            </a:r>
            <a:r>
              <a:rPr lang="ru-RU" dirty="0"/>
              <a:t>Ему нужно передать этот объект, а уже состояние игры наш </a:t>
            </a:r>
            <a:r>
              <a:rPr lang="en-GB" dirty="0" err="1">
                <a:solidFill>
                  <a:schemeClr val="accent1"/>
                </a:solidFill>
              </a:rPr>
              <a:t>ResultPrinter</a:t>
            </a:r>
            <a:r>
              <a:rPr lang="en-GB" dirty="0"/>
              <a:t> </a:t>
            </a:r>
            <a:r>
              <a:rPr lang="ru-RU" dirty="0"/>
              <a:t>сам возьмет из объекта</a:t>
            </a:r>
            <a:r>
              <a:rPr lang="en-US" dirty="0"/>
              <a:t> </a:t>
            </a:r>
            <a:r>
              <a:rPr lang="en-GB" dirty="0">
                <a:solidFill>
                  <a:schemeClr val="accent1"/>
                </a:solidFill>
              </a:rPr>
              <a:t>Game</a:t>
            </a:r>
            <a:r>
              <a:rPr lang="en-GB" dirty="0"/>
              <a:t> </a:t>
            </a:r>
            <a:r>
              <a:rPr lang="ru-RU" dirty="0"/>
              <a:t>с помощью геттеров.</a:t>
            </a:r>
          </a:p>
          <a:p>
            <a:r>
              <a:rPr lang="ru-RU" dirty="0"/>
              <a:t>Ну и в-третьих, здесь описан вспомогательный</a:t>
            </a:r>
            <a:r>
              <a:rPr lang="en-US" dirty="0"/>
              <a:t> </a:t>
            </a:r>
            <a:r>
              <a:rPr lang="ru-RU" dirty="0"/>
              <a:t>метод </a:t>
            </a:r>
            <a:r>
              <a:rPr lang="en-GB" dirty="0" err="1">
                <a:solidFill>
                  <a:schemeClr val="accent1"/>
                </a:solidFill>
              </a:rPr>
              <a:t>get_word_for_print</a:t>
            </a:r>
            <a:r>
              <a:rPr lang="en-GB" dirty="0"/>
              <a:t>, </a:t>
            </a:r>
            <a:r>
              <a:rPr lang="ru-RU" dirty="0"/>
              <a:t>чтобы напечатать слово с закрытыми неразгаданными буквами (как в «Поле чудес»):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A3E5A-2DC3-5B49-AABE-F4A85AD88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542"/>
          <a:stretch/>
        </p:blipFill>
        <p:spPr>
          <a:xfrm>
            <a:off x="6993535" y="2012179"/>
            <a:ext cx="4061319" cy="299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18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Основная программа </a:t>
            </a:r>
            <a:r>
              <a:rPr lang="en-US" b="1" dirty="0" err="1">
                <a:solidFill>
                  <a:schemeClr val="accent1"/>
                </a:solidFill>
              </a:rPr>
              <a:t>viselitsa.rb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0"/>
            <a:ext cx="9603275" cy="1745433"/>
          </a:xfrm>
        </p:spPr>
        <p:txBody>
          <a:bodyPr>
            <a:normAutofit/>
          </a:bodyPr>
          <a:lstStyle/>
          <a:p>
            <a:r>
              <a:rPr lang="ru-RU" dirty="0"/>
              <a:t>Самое время написать нашу программу с использованием новых классов</a:t>
            </a:r>
            <a:r>
              <a:rPr lang="en-US" dirty="0"/>
              <a:t> </a:t>
            </a:r>
            <a:r>
              <a:rPr lang="en-GB" dirty="0">
                <a:solidFill>
                  <a:schemeClr val="accent1"/>
                </a:solidFill>
              </a:rPr>
              <a:t>Game</a:t>
            </a:r>
            <a:r>
              <a:rPr lang="en-GB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GB" dirty="0" err="1">
                <a:solidFill>
                  <a:schemeClr val="accent1"/>
                </a:solidFill>
              </a:rPr>
              <a:t>ResultPrinter</a:t>
            </a:r>
            <a:r>
              <a:rPr lang="en-GB" dirty="0"/>
              <a:t>: </a:t>
            </a:r>
            <a:r>
              <a:rPr lang="ru-RU" dirty="0"/>
              <a:t>пора взять основание отвёртки, насадить на него наконечник и закрутить парочку шурупов, Дамы и Господа!</a:t>
            </a:r>
          </a:p>
          <a:p>
            <a:r>
              <a:rPr lang="ru-RU" dirty="0"/>
              <a:t>Сперва нам надо наши классы подключить: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22067E-B13E-1F44-B899-8173C528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854858"/>
            <a:ext cx="9144000" cy="8128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2088F6-1A6F-CB4D-85F1-82DE8EDA1DC1}"/>
              </a:ext>
            </a:extLst>
          </p:cNvPr>
          <p:cNvSpPr txBox="1">
            <a:spLocks/>
          </p:cNvSpPr>
          <p:nvPr/>
        </p:nvSpPr>
        <p:spPr>
          <a:xfrm>
            <a:off x="1451578" y="4764904"/>
            <a:ext cx="9603275" cy="1288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Теперь создадим по экземпляру каждого класса. </a:t>
            </a:r>
            <a:r>
              <a:rPr lang="en-GB" dirty="0" err="1">
                <a:solidFill>
                  <a:schemeClr val="accent1"/>
                </a:solidFill>
              </a:rPr>
              <a:t>ResultPrinter</a:t>
            </a:r>
            <a:r>
              <a:rPr lang="en-GB" dirty="0"/>
              <a:t> </a:t>
            </a:r>
            <a:r>
              <a:rPr lang="ru-RU" dirty="0"/>
              <a:t>создаём просто вызвав у него </a:t>
            </a:r>
            <a:r>
              <a:rPr lang="en-GB" dirty="0">
                <a:solidFill>
                  <a:schemeClr val="accent1"/>
                </a:solidFill>
              </a:rPr>
              <a:t>new</a:t>
            </a:r>
            <a:r>
              <a:rPr lang="en-GB" dirty="0"/>
              <a:t> (</a:t>
            </a:r>
            <a:r>
              <a:rPr lang="ru-RU" dirty="0"/>
              <a:t>у него даже конструктора нет, ничего страшного, так можно), а вот для игры нам нужно получить слово.</a:t>
            </a:r>
          </a:p>
        </p:txBody>
      </p:sp>
    </p:spTree>
    <p:extLst>
      <p:ext uri="{BB962C8B-B14F-4D97-AF65-F5344CB8AC3E}">
        <p14:creationId xmlns:p14="http://schemas.microsoft.com/office/powerpoint/2010/main" val="4171092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Основная программа </a:t>
            </a:r>
            <a:r>
              <a:rPr lang="en-US" b="1" dirty="0" err="1">
                <a:solidFill>
                  <a:schemeClr val="accent1"/>
                </a:solidFill>
              </a:rPr>
              <a:t>viselitsa.rb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1"/>
            <a:ext cx="9603275" cy="1288578"/>
          </a:xfrm>
        </p:spPr>
        <p:txBody>
          <a:bodyPr>
            <a:normAutofit/>
          </a:bodyPr>
          <a:lstStyle/>
          <a:p>
            <a:r>
              <a:rPr lang="ru-RU" dirty="0"/>
              <a:t>Обратите внимание, классу </a:t>
            </a:r>
            <a:r>
              <a:rPr lang="en-GB" dirty="0">
                <a:solidFill>
                  <a:schemeClr val="accent1"/>
                </a:solidFill>
              </a:rPr>
              <a:t>game</a:t>
            </a:r>
            <a:r>
              <a:rPr lang="en-GB" dirty="0"/>
              <a:t> </a:t>
            </a:r>
            <a:r>
              <a:rPr lang="ru-RU" dirty="0"/>
              <a:t>абсолютно плевать, откуда мы возьмём это слово, главное чтобы мы передали его конструктору. А берём мы слово как обычно из строки запуска и передаём его в конструктор класса </a:t>
            </a:r>
            <a:r>
              <a:rPr lang="en-GB" dirty="0">
                <a:solidFill>
                  <a:schemeClr val="accent1"/>
                </a:solidFill>
              </a:rPr>
              <a:t>Game</a:t>
            </a:r>
            <a:r>
              <a:rPr lang="en-GB" dirty="0"/>
              <a:t>.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378A7-7AF2-4C4A-98B0-E4F6ADD63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219324"/>
            <a:ext cx="8021034" cy="282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34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Основная программа </a:t>
            </a:r>
            <a:r>
              <a:rPr lang="en-US" b="1" dirty="0" err="1">
                <a:solidFill>
                  <a:schemeClr val="accent1"/>
                </a:solidFill>
              </a:rPr>
              <a:t>viselitsa.rb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1"/>
            <a:ext cx="9603275" cy="2802707"/>
          </a:xfrm>
        </p:spPr>
        <p:txBody>
          <a:bodyPr>
            <a:normAutofit/>
          </a:bodyPr>
          <a:lstStyle/>
          <a:p>
            <a:r>
              <a:rPr lang="ru-RU" dirty="0"/>
              <a:t>Время запустить основной игровой цикл. Условием выхода из цикла будет смена статуса игры (</a:t>
            </a:r>
            <a:r>
              <a:rPr lang="en-GB" dirty="0" err="1">
                <a:solidFill>
                  <a:schemeClr val="accent1"/>
                </a:solidFill>
              </a:rPr>
              <a:t>game.status</a:t>
            </a:r>
            <a:r>
              <a:rPr lang="en-GB" dirty="0"/>
              <a:t>, </a:t>
            </a:r>
            <a:r>
              <a:rPr lang="ru-RU" dirty="0"/>
              <a:t>не забываем, что у нас есть такой </a:t>
            </a:r>
            <a:r>
              <a:rPr lang="ru-RU" dirty="0">
                <a:solidFill>
                  <a:schemeClr val="accent1"/>
                </a:solidFill>
              </a:rPr>
              <a:t>метод-геттер</a:t>
            </a:r>
            <a:r>
              <a:rPr lang="ru-RU" dirty="0"/>
              <a:t>), который изначально равен 0 (прописали в конструкторе).</a:t>
            </a:r>
          </a:p>
          <a:p>
            <a:r>
              <a:rPr lang="ru-RU" dirty="0"/>
              <a:t>Теперь мы знаем, что как только </a:t>
            </a:r>
            <a:r>
              <a:rPr lang="ru-RU" dirty="0">
                <a:solidFill>
                  <a:schemeClr val="accent1"/>
                </a:solidFill>
              </a:rPr>
              <a:t>@</a:t>
            </a:r>
            <a:r>
              <a:rPr lang="en-GB" dirty="0">
                <a:solidFill>
                  <a:schemeClr val="accent1"/>
                </a:solidFill>
              </a:rPr>
              <a:t>status</a:t>
            </a:r>
            <a:r>
              <a:rPr lang="en-GB" dirty="0"/>
              <a:t> </a:t>
            </a:r>
            <a:r>
              <a:rPr lang="ru-RU" dirty="0"/>
              <a:t>в нашем объекте </a:t>
            </a:r>
            <a:r>
              <a:rPr lang="en-GB" dirty="0">
                <a:solidFill>
                  <a:schemeClr val="accent1"/>
                </a:solidFill>
              </a:rPr>
              <a:t>game</a:t>
            </a:r>
            <a:r>
              <a:rPr lang="en-GB" dirty="0"/>
              <a:t> (</a:t>
            </a:r>
            <a:r>
              <a:rPr lang="ru-RU" dirty="0"/>
              <a:t>не путать с классом</a:t>
            </a:r>
            <a:r>
              <a:rPr lang="en-US" dirty="0"/>
              <a:t> </a:t>
            </a:r>
            <a:r>
              <a:rPr lang="en-GB" dirty="0">
                <a:solidFill>
                  <a:schemeClr val="accent1"/>
                </a:solidFill>
              </a:rPr>
              <a:t>Game</a:t>
            </a:r>
            <a:r>
              <a:rPr lang="en-GB" dirty="0"/>
              <a:t>) </a:t>
            </a:r>
            <a:r>
              <a:rPr lang="ru-RU" dirty="0"/>
              <a:t>станет отличным от 0, мы выйдем из цикла и закончим работу программы. В цикле мы выводим текущее состояние игры на экран и спрашиваем новую букву у игрока: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13CAC-0C8F-FC47-85FC-278089F9B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814888"/>
            <a:ext cx="8107157" cy="12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41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Основная программа </a:t>
            </a:r>
            <a:r>
              <a:rPr lang="en-US" b="1" dirty="0" err="1">
                <a:solidFill>
                  <a:schemeClr val="accent1"/>
                </a:solidFill>
              </a:rPr>
              <a:t>viselitsa.rb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0"/>
            <a:ext cx="9603275" cy="3802833"/>
          </a:xfrm>
        </p:spPr>
        <p:txBody>
          <a:bodyPr>
            <a:normAutofit/>
          </a:bodyPr>
          <a:lstStyle/>
          <a:p>
            <a:r>
              <a:rPr lang="ru-RU" dirty="0"/>
              <a:t>Обратите внимание, насколько ёмким теперь выглядит тело цикла. Вся сложность ушла туда, где ей и суждено быть — во внутреннюю логику методов классов</a:t>
            </a:r>
            <a:r>
              <a:rPr lang="en-US" dirty="0"/>
              <a:t> </a:t>
            </a:r>
            <a:r>
              <a:rPr lang="en-GB" dirty="0">
                <a:solidFill>
                  <a:schemeClr val="accent1"/>
                </a:solidFill>
              </a:rPr>
              <a:t>Game</a:t>
            </a:r>
            <a:r>
              <a:rPr lang="en-GB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GB" dirty="0" err="1">
                <a:solidFill>
                  <a:schemeClr val="accent1"/>
                </a:solidFill>
              </a:rPr>
              <a:t>ResultPrinter</a:t>
            </a:r>
            <a:r>
              <a:rPr lang="en-GB" dirty="0"/>
              <a:t>.</a:t>
            </a:r>
          </a:p>
          <a:p>
            <a:r>
              <a:rPr lang="ru-RU" dirty="0"/>
              <a:t>После цикла нам только ещё раз нужно написать результат и </a:t>
            </a:r>
            <a:r>
              <a:rPr lang="ru-RU" dirty="0" err="1"/>
              <a:t>вуаля</a:t>
            </a:r>
            <a:r>
              <a:rPr lang="ru-RU" dirty="0"/>
              <a:t>! Программа готова! Дальше всё произойдёт само, программа стала простой и ясной. Не бойтесь ошибок и опечаток. </a:t>
            </a:r>
          </a:p>
        </p:txBody>
      </p:sp>
    </p:spTree>
    <p:extLst>
      <p:ext uri="{BB962C8B-B14F-4D97-AF65-F5344CB8AC3E}">
        <p14:creationId xmlns:p14="http://schemas.microsoft.com/office/powerpoint/2010/main" val="136195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Деление программы на классы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Удобство деления программы на классы легко продемонстрировать на таком примере: у топора есть древко, а есть металлическое лезвие. Если лезвие топора снять и закрепить на древке ударную часть молотка, получится молоток (замечание для плотников, которые будут читать этот текст: конечно, получится лишь жалкое подобие молотка, это просто для примера).</a:t>
            </a:r>
          </a:p>
        </p:txBody>
      </p:sp>
      <p:pic>
        <p:nvPicPr>
          <p:cNvPr id="2050" name="Picture 2" descr="Молотки, топоры">
            <a:extLst>
              <a:ext uri="{FF2B5EF4-FFF2-40B4-BE49-F238E27FC236}">
                <a16:creationId xmlns:a16="http://schemas.microsoft.com/office/drawing/2014/main" id="{D7CC315E-E1FF-C543-856A-7C765C819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540" y="3992429"/>
            <a:ext cx="3261352" cy="181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531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Основная программа </a:t>
            </a:r>
            <a:r>
              <a:rPr lang="en-US" b="1" dirty="0" err="1">
                <a:solidFill>
                  <a:schemeClr val="accent1"/>
                </a:solidFill>
              </a:rPr>
              <a:t>viselitsa.rb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1"/>
            <a:ext cx="9603275" cy="502420"/>
          </a:xfrm>
        </p:spPr>
        <p:txBody>
          <a:bodyPr>
            <a:normAutofit/>
          </a:bodyPr>
          <a:lstStyle/>
          <a:p>
            <a:r>
              <a:rPr lang="ru-RU" dirty="0"/>
              <a:t>Теперь программу можно запустить: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E6954-568E-C84F-AC9B-E0659DB5A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86037"/>
            <a:ext cx="9144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33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Визуализация результата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1"/>
            <a:ext cx="9603275" cy="3745682"/>
          </a:xfrm>
        </p:spPr>
        <p:txBody>
          <a:bodyPr>
            <a:normAutofit/>
          </a:bodyPr>
          <a:lstStyle/>
          <a:p>
            <a:r>
              <a:rPr lang="ru-RU" dirty="0"/>
              <a:t>Теперь продемонстрируем еще одну крутую вещь, которую нам помогут сделать классы.</a:t>
            </a:r>
          </a:p>
          <a:p>
            <a:r>
              <a:rPr lang="ru-RU" dirty="0"/>
              <a:t>Мы поменяем метод </a:t>
            </a:r>
            <a:r>
              <a:rPr lang="en-GB" dirty="0" err="1">
                <a:solidFill>
                  <a:schemeClr val="accent1"/>
                </a:solidFill>
              </a:rPr>
              <a:t>print_status</a:t>
            </a:r>
            <a:r>
              <a:rPr lang="en-GB" dirty="0"/>
              <a:t> </a:t>
            </a:r>
            <a:r>
              <a:rPr lang="ru-RU" dirty="0"/>
              <a:t>класса </a:t>
            </a:r>
            <a:r>
              <a:rPr lang="en-GB" dirty="0" err="1">
                <a:solidFill>
                  <a:schemeClr val="accent1"/>
                </a:solidFill>
              </a:rPr>
              <a:t>ResultPrinter</a:t>
            </a:r>
            <a:r>
              <a:rPr lang="en-GB" dirty="0"/>
              <a:t>, </a:t>
            </a:r>
            <a:r>
              <a:rPr lang="ru-RU" dirty="0"/>
              <a:t>добавив туда псевдографику - картинку, составленную из текстовых символов, тире, подчёркиваний, скобочек и прочего.</a:t>
            </a:r>
          </a:p>
          <a:p>
            <a:r>
              <a:rPr lang="ru-RU" dirty="0"/>
              <a:t>Все остальные части нашей программы, а именно, код основной её части </a:t>
            </a:r>
            <a:r>
              <a:rPr lang="en-GB" dirty="0" err="1">
                <a:solidFill>
                  <a:schemeClr val="accent1"/>
                </a:solidFill>
              </a:rPr>
              <a:t>viselitsa.rb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/>
              <a:t>и код класса </a:t>
            </a:r>
            <a:r>
              <a:rPr lang="en-GB" dirty="0"/>
              <a:t>Game </a:t>
            </a:r>
            <a:r>
              <a:rPr lang="ru-RU" dirty="0"/>
              <a:t>останется прежним.</a:t>
            </a:r>
          </a:p>
        </p:txBody>
      </p:sp>
    </p:spTree>
    <p:extLst>
      <p:ext uri="{BB962C8B-B14F-4D97-AF65-F5344CB8AC3E}">
        <p14:creationId xmlns:p14="http://schemas.microsoft.com/office/powerpoint/2010/main" val="2192184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print_viselitsa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1"/>
            <a:ext cx="9721246" cy="859607"/>
          </a:xfrm>
        </p:spPr>
        <p:txBody>
          <a:bodyPr>
            <a:normAutofit/>
          </a:bodyPr>
          <a:lstStyle/>
          <a:p>
            <a:r>
              <a:rPr lang="ru-RU" dirty="0"/>
              <a:t>А в класс </a:t>
            </a:r>
            <a:r>
              <a:rPr lang="en-GB" dirty="0" err="1">
                <a:solidFill>
                  <a:schemeClr val="accent1"/>
                </a:solidFill>
              </a:rPr>
              <a:t>ResultPrinter</a:t>
            </a:r>
            <a:r>
              <a:rPr lang="en-GB" dirty="0"/>
              <a:t> </a:t>
            </a:r>
            <a:r>
              <a:rPr lang="ru-RU" dirty="0"/>
              <a:t>добавим новый достаточно громоздкий метод для </a:t>
            </a:r>
            <a:r>
              <a:rPr lang="ru-RU" dirty="0" err="1"/>
              <a:t>отрисовки</a:t>
            </a:r>
            <a:r>
              <a:rPr lang="ru-RU" dirty="0"/>
              <a:t> картинки виселицы в зависимости от количества ошибок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F4055-7B53-D146-9A82-84082D272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27"/>
          <a:stretch/>
        </p:blipFill>
        <p:spPr>
          <a:xfrm>
            <a:off x="1432529" y="2825453"/>
            <a:ext cx="2656871" cy="3228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99CEE-D65D-7045-AA7D-54E7608F2A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" r="21677"/>
          <a:stretch/>
        </p:blipFill>
        <p:spPr>
          <a:xfrm>
            <a:off x="4418011" y="2825453"/>
            <a:ext cx="2656871" cy="3230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9604F8-8A8B-6E4C-8619-7F9D8F02A2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866"/>
          <a:stretch/>
        </p:blipFill>
        <p:spPr>
          <a:xfrm>
            <a:off x="7423641" y="2825453"/>
            <a:ext cx="2656872" cy="321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77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print_viselitsa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1"/>
            <a:ext cx="9721246" cy="859607"/>
          </a:xfrm>
        </p:spPr>
        <p:txBody>
          <a:bodyPr>
            <a:normAutofit/>
          </a:bodyPr>
          <a:lstStyle/>
          <a:p>
            <a:r>
              <a:rPr lang="ru-RU" dirty="0"/>
              <a:t>А в класс </a:t>
            </a:r>
            <a:r>
              <a:rPr lang="en-GB" dirty="0" err="1">
                <a:solidFill>
                  <a:schemeClr val="accent1"/>
                </a:solidFill>
              </a:rPr>
              <a:t>ResultPrinter</a:t>
            </a:r>
            <a:r>
              <a:rPr lang="en-GB" dirty="0"/>
              <a:t> </a:t>
            </a:r>
            <a:r>
              <a:rPr lang="ru-RU" dirty="0"/>
              <a:t>добавим новый достаточно громоздкий метод для </a:t>
            </a:r>
            <a:r>
              <a:rPr lang="ru-RU" dirty="0" err="1"/>
              <a:t>отрисовки</a:t>
            </a:r>
            <a:r>
              <a:rPr lang="ru-RU" dirty="0"/>
              <a:t> картинки виселицы в зависимости от количества ошибок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3D5A2C-5C0B-E647-9A37-8C890C896D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69"/>
          <a:stretch/>
        </p:blipFill>
        <p:spPr>
          <a:xfrm>
            <a:off x="1451580" y="2871788"/>
            <a:ext cx="2653374" cy="3211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D716C7-1493-8F4C-9A14-79D399891A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414"/>
          <a:stretch/>
        </p:blipFill>
        <p:spPr>
          <a:xfrm>
            <a:off x="4481816" y="2871788"/>
            <a:ext cx="2653375" cy="32115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E4D87A-8766-3347-8A59-CE9644AAA0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6" r="16062"/>
          <a:stretch/>
        </p:blipFill>
        <p:spPr>
          <a:xfrm>
            <a:off x="7512053" y="2871788"/>
            <a:ext cx="2653375" cy="321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90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print_viselitsa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1"/>
            <a:ext cx="9721246" cy="859607"/>
          </a:xfrm>
        </p:spPr>
        <p:txBody>
          <a:bodyPr>
            <a:normAutofit/>
          </a:bodyPr>
          <a:lstStyle/>
          <a:p>
            <a:r>
              <a:rPr lang="ru-RU" dirty="0"/>
              <a:t>А в класс </a:t>
            </a:r>
            <a:r>
              <a:rPr lang="en-GB" dirty="0" err="1">
                <a:solidFill>
                  <a:schemeClr val="accent1"/>
                </a:solidFill>
              </a:rPr>
              <a:t>ResultPrinter</a:t>
            </a:r>
            <a:r>
              <a:rPr lang="en-GB" dirty="0"/>
              <a:t> </a:t>
            </a:r>
            <a:r>
              <a:rPr lang="ru-RU" dirty="0"/>
              <a:t>добавим новый достаточно громоздкий метод для </a:t>
            </a:r>
            <a:r>
              <a:rPr lang="ru-RU" dirty="0" err="1"/>
              <a:t>отрисовки</a:t>
            </a:r>
            <a:r>
              <a:rPr lang="ru-RU" dirty="0"/>
              <a:t> картинки виселицы в зависимости от количества ошибок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2905E-4836-D145-B168-538255B34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68"/>
          <a:stretch/>
        </p:blipFill>
        <p:spPr>
          <a:xfrm>
            <a:off x="1451579" y="2871788"/>
            <a:ext cx="2653375" cy="32150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EE8DDA-7CCF-6D44-A5D5-6A34AC4043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"/>
          <a:stretch/>
        </p:blipFill>
        <p:spPr>
          <a:xfrm>
            <a:off x="4414911" y="2868208"/>
            <a:ext cx="2787185" cy="321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23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print_viselitsa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1"/>
            <a:ext cx="9721246" cy="4041300"/>
          </a:xfrm>
        </p:spPr>
        <p:txBody>
          <a:bodyPr>
            <a:normAutofit/>
          </a:bodyPr>
          <a:lstStyle/>
          <a:p>
            <a:r>
              <a:rPr lang="ru-RU" dirty="0"/>
              <a:t>Методу </a:t>
            </a:r>
            <a:r>
              <a:rPr lang="en-US" dirty="0" err="1">
                <a:solidFill>
                  <a:schemeClr val="accent1"/>
                </a:solidFill>
              </a:rPr>
              <a:t>print_viselitsa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/>
              <a:t>нужно только передать в качестве параметра количество ошибок. </a:t>
            </a:r>
            <a:endParaRPr lang="en-US" dirty="0"/>
          </a:p>
          <a:p>
            <a:r>
              <a:rPr lang="ru-RU" dirty="0"/>
              <a:t>Обратите внимание, что вместо одного обратного слеша </a:t>
            </a:r>
            <a:r>
              <a:rPr lang="ru-RU" dirty="0">
                <a:solidFill>
                  <a:schemeClr val="accent1"/>
                </a:solidFill>
              </a:rPr>
              <a:t>\</a:t>
            </a:r>
            <a:r>
              <a:rPr lang="ru-RU" dirty="0"/>
              <a:t> мы пишем два </a:t>
            </a:r>
            <a:r>
              <a:rPr lang="ru-RU" dirty="0">
                <a:solidFill>
                  <a:schemeClr val="accent1"/>
                </a:solidFill>
              </a:rPr>
              <a:t>\\</a:t>
            </a:r>
            <a:r>
              <a:rPr lang="ru-RU" dirty="0"/>
              <a:t>, это так называемые </a:t>
            </a:r>
            <a:r>
              <a:rPr lang="ru-RU" dirty="0">
                <a:solidFill>
                  <a:schemeClr val="accent1"/>
                </a:solidFill>
              </a:rPr>
              <a:t>спец-символы</a:t>
            </a:r>
            <a:r>
              <a:rPr lang="ru-RU" dirty="0"/>
              <a:t>. Например, символ переноса строки тоже начинается со слеша: </a:t>
            </a:r>
            <a:r>
              <a:rPr lang="ru-RU" dirty="0">
                <a:solidFill>
                  <a:schemeClr val="accent1"/>
                </a:solidFill>
              </a:rPr>
              <a:t>\</a:t>
            </a:r>
            <a:r>
              <a:rPr lang="en-GB" dirty="0">
                <a:solidFill>
                  <a:schemeClr val="accent1"/>
                </a:solidFill>
              </a:rPr>
              <a:t>n</a:t>
            </a:r>
            <a:r>
              <a:rPr lang="en-GB" dirty="0"/>
              <a:t>, </a:t>
            </a:r>
            <a:r>
              <a:rPr lang="ru-RU" dirty="0"/>
              <a:t>так </a:t>
            </a:r>
            <a:r>
              <a:rPr lang="en-GB" dirty="0"/>
              <a:t>Ruby (</a:t>
            </a:r>
            <a:r>
              <a:rPr lang="ru-RU" dirty="0"/>
              <a:t>и не только </a:t>
            </a:r>
            <a:r>
              <a:rPr lang="en-GB" dirty="0"/>
              <a:t>Ruby, </a:t>
            </a:r>
            <a:r>
              <a:rPr lang="ru-RU" dirty="0"/>
              <a:t>это во многих языках верно) понимает, что эта </a:t>
            </a:r>
            <a:r>
              <a:rPr lang="en-GB" dirty="0">
                <a:solidFill>
                  <a:schemeClr val="accent1"/>
                </a:solidFill>
              </a:rPr>
              <a:t>n</a:t>
            </a:r>
            <a:r>
              <a:rPr lang="en-GB" dirty="0"/>
              <a:t> (</a:t>
            </a:r>
            <a:r>
              <a:rPr lang="ru-RU" dirty="0"/>
              <a:t>что после слеша) - не просто буква </a:t>
            </a:r>
            <a:r>
              <a:rPr lang="en-GB" dirty="0"/>
              <a:t>n, </a:t>
            </a:r>
            <a:r>
              <a:rPr lang="ru-RU" dirty="0"/>
              <a:t>а именно перенос строки.</a:t>
            </a:r>
          </a:p>
          <a:p>
            <a:r>
              <a:rPr lang="ru-RU" dirty="0"/>
              <a:t>Если же мы хотим напечатать просто обратный слеш </a:t>
            </a:r>
            <a:r>
              <a:rPr lang="ru-RU" dirty="0">
                <a:solidFill>
                  <a:schemeClr val="accent1"/>
                </a:solidFill>
              </a:rPr>
              <a:t>\</a:t>
            </a:r>
            <a:r>
              <a:rPr lang="ru-RU" dirty="0"/>
              <a:t>, как он есть, то </a:t>
            </a:r>
            <a:r>
              <a:rPr lang="en-GB" dirty="0"/>
              <a:t>Ruby </a:t>
            </a:r>
            <a:r>
              <a:rPr lang="ru-RU" dirty="0"/>
              <a:t>может подумать, что мы хотим начать таким образом какой-то спец-символ, поэтому умные программисты добавили спец. символ, который просто выводит обратный слеш: </a:t>
            </a:r>
            <a:r>
              <a:rPr lang="ru-RU" dirty="0">
                <a:solidFill>
                  <a:schemeClr val="accent1"/>
                </a:solidFill>
              </a:rPr>
              <a:t>\\</a:t>
            </a:r>
            <a:r>
              <a:rPr lang="ru-RU" dirty="0"/>
              <a:t>. Просто запомните это. Пригодится.</a:t>
            </a:r>
          </a:p>
        </p:txBody>
      </p:sp>
    </p:spTree>
    <p:extLst>
      <p:ext uri="{BB962C8B-B14F-4D97-AF65-F5344CB8AC3E}">
        <p14:creationId xmlns:p14="http://schemas.microsoft.com/office/powerpoint/2010/main" val="2020197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Оператор </a:t>
            </a:r>
            <a:r>
              <a:rPr lang="en-US" b="1" dirty="0">
                <a:solidFill>
                  <a:schemeClr val="accent1"/>
                </a:solidFill>
              </a:rPr>
              <a:t>case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1"/>
            <a:ext cx="4225321" cy="4041300"/>
          </a:xfrm>
        </p:spPr>
        <p:txBody>
          <a:bodyPr>
            <a:normAutofit/>
          </a:bodyPr>
          <a:lstStyle/>
          <a:p>
            <a:r>
              <a:rPr lang="ru-RU" dirty="0"/>
              <a:t>В нашем методе </a:t>
            </a:r>
            <a:r>
              <a:rPr lang="en-GB" dirty="0" err="1">
                <a:solidFill>
                  <a:schemeClr val="accent1"/>
                </a:solidFill>
              </a:rPr>
              <a:t>print_viselitsa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мы использовали конструкцию </a:t>
            </a:r>
            <a:r>
              <a:rPr lang="en-GB" dirty="0">
                <a:solidFill>
                  <a:schemeClr val="accent1"/>
                </a:solidFill>
              </a:rPr>
              <a:t>case-when</a:t>
            </a:r>
            <a:r>
              <a:rPr lang="en-GB" dirty="0"/>
              <a:t>, </a:t>
            </a:r>
            <a:r>
              <a:rPr lang="ru-RU" dirty="0"/>
              <a:t>которая очень удобна, когда у нас есть переменная и много (больше 2-х) вариантов развития событий в зависимости от того, что в этой переменной находится. Если </a:t>
            </a:r>
            <a:r>
              <a:rPr lang="en-GB" dirty="0">
                <a:solidFill>
                  <a:schemeClr val="accent1"/>
                </a:solidFill>
              </a:rPr>
              <a:t>if-else</a:t>
            </a:r>
            <a:r>
              <a:rPr lang="en-GB" dirty="0"/>
              <a:t> </a:t>
            </a:r>
            <a:r>
              <a:rPr lang="ru-RU" dirty="0"/>
              <a:t>это развилка, где всего два пути, то </a:t>
            </a:r>
            <a:r>
              <a:rPr lang="en-GB" dirty="0">
                <a:solidFill>
                  <a:schemeClr val="accent1"/>
                </a:solidFill>
              </a:rPr>
              <a:t>case</a:t>
            </a:r>
            <a:r>
              <a:rPr lang="en-GB" dirty="0"/>
              <a:t> — </a:t>
            </a:r>
            <a:r>
              <a:rPr lang="ru-RU" dirty="0"/>
              <a:t>развилка где дорог может быть сколько угодно: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71124-9EC2-E447-AB41-4A023A4A9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769"/>
          <a:stretch/>
        </p:blipFill>
        <p:spPr>
          <a:xfrm>
            <a:off x="6096000" y="2012181"/>
            <a:ext cx="4958854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97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Оператор </a:t>
            </a:r>
            <a:r>
              <a:rPr lang="en-US" b="1" dirty="0">
                <a:solidFill>
                  <a:schemeClr val="accent1"/>
                </a:solidFill>
              </a:rPr>
              <a:t>case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1"/>
            <a:ext cx="9721246" cy="1239019"/>
          </a:xfrm>
        </p:spPr>
        <p:txBody>
          <a:bodyPr>
            <a:normAutofit/>
          </a:bodyPr>
          <a:lstStyle/>
          <a:p>
            <a:r>
              <a:rPr lang="ru-RU" dirty="0"/>
              <a:t>Оператор </a:t>
            </a:r>
            <a:r>
              <a:rPr lang="en-GB" dirty="0">
                <a:solidFill>
                  <a:schemeClr val="accent1"/>
                </a:solidFill>
              </a:rPr>
              <a:t>case</a:t>
            </a:r>
            <a:r>
              <a:rPr lang="en-GB" dirty="0"/>
              <a:t> </a:t>
            </a:r>
            <a:r>
              <a:rPr lang="ru-RU" dirty="0"/>
              <a:t>сравнивает значение выражения (в данном случае </a:t>
            </a:r>
            <a:r>
              <a:rPr lang="en-GB" dirty="0">
                <a:solidFill>
                  <a:schemeClr val="accent1"/>
                </a:solidFill>
              </a:rPr>
              <a:t>fruit</a:t>
            </a:r>
            <a:r>
              <a:rPr lang="en-GB" dirty="0"/>
              <a:t>) </a:t>
            </a:r>
            <a:r>
              <a:rPr lang="ru-RU" dirty="0"/>
              <a:t>со всеми вариантами. Если в переменной </a:t>
            </a:r>
            <a:r>
              <a:rPr lang="en-GB" dirty="0">
                <a:solidFill>
                  <a:schemeClr val="accent1"/>
                </a:solidFill>
              </a:rPr>
              <a:t>fruit</a:t>
            </a:r>
            <a:r>
              <a:rPr lang="en-GB" dirty="0"/>
              <a:t> </a:t>
            </a:r>
            <a:r>
              <a:rPr lang="ru-RU" dirty="0"/>
              <a:t>записана строка </a:t>
            </a:r>
            <a:r>
              <a:rPr lang="ru-RU" dirty="0">
                <a:solidFill>
                  <a:schemeClr val="accent1"/>
                </a:solidFill>
              </a:rPr>
              <a:t>"</a:t>
            </a:r>
            <a:r>
              <a:rPr lang="en-GB" dirty="0">
                <a:solidFill>
                  <a:schemeClr val="accent1"/>
                </a:solidFill>
              </a:rPr>
              <a:t>banana"</a:t>
            </a:r>
            <a:r>
              <a:rPr lang="en-GB" dirty="0"/>
              <a:t>, </a:t>
            </a:r>
            <a:r>
              <a:rPr lang="ru-RU" dirty="0"/>
              <a:t>то на экран выведется строчка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0D023-7F62-9D42-AA7B-7BA9E2C3A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359151"/>
            <a:ext cx="9144000" cy="4953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67C827-3862-034E-B14D-430F61B03EFC}"/>
              </a:ext>
            </a:extLst>
          </p:cNvPr>
          <p:cNvSpPr txBox="1">
            <a:spLocks/>
          </p:cNvSpPr>
          <p:nvPr/>
        </p:nvSpPr>
        <p:spPr>
          <a:xfrm>
            <a:off x="1451579" y="3962403"/>
            <a:ext cx="9721246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если в переменной </a:t>
            </a:r>
            <a:r>
              <a:rPr lang="en-GB" dirty="0">
                <a:solidFill>
                  <a:schemeClr val="accent1"/>
                </a:solidFill>
              </a:rPr>
              <a:t>fruit</a:t>
            </a:r>
            <a:r>
              <a:rPr lang="en-GB" dirty="0"/>
              <a:t> </a:t>
            </a:r>
            <a:r>
              <a:rPr lang="ru-RU" dirty="0"/>
              <a:t>записана строка </a:t>
            </a:r>
            <a:r>
              <a:rPr lang="ru-RU" dirty="0">
                <a:solidFill>
                  <a:schemeClr val="accent1"/>
                </a:solidFill>
              </a:rPr>
              <a:t>"</a:t>
            </a:r>
            <a:r>
              <a:rPr lang="en-GB" dirty="0">
                <a:solidFill>
                  <a:schemeClr val="accent1"/>
                </a:solidFill>
              </a:rPr>
              <a:t>apple"</a:t>
            </a:r>
            <a:r>
              <a:rPr lang="en-GB" dirty="0"/>
              <a:t>, </a:t>
            </a:r>
            <a:r>
              <a:rPr lang="ru-RU" dirty="0"/>
              <a:t>то на экране окажется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21DEE-CB3B-F14C-8A15-F37952C08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578355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92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Оператор </a:t>
            </a:r>
            <a:r>
              <a:rPr lang="en-US" b="1" dirty="0">
                <a:solidFill>
                  <a:schemeClr val="accent1"/>
                </a:solidFill>
              </a:rPr>
              <a:t>case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1"/>
            <a:ext cx="9721246" cy="1239019"/>
          </a:xfrm>
        </p:spPr>
        <p:txBody>
          <a:bodyPr>
            <a:normAutofit/>
          </a:bodyPr>
          <a:lstStyle/>
          <a:p>
            <a:r>
              <a:rPr lang="ru-RU" dirty="0"/>
              <a:t>Если же в переменной </a:t>
            </a:r>
            <a:r>
              <a:rPr lang="en-GB" dirty="0">
                <a:solidFill>
                  <a:schemeClr val="accent1"/>
                </a:solidFill>
              </a:rPr>
              <a:t>fruit</a:t>
            </a:r>
            <a:r>
              <a:rPr lang="en-GB" dirty="0"/>
              <a:t> — </a:t>
            </a:r>
            <a:r>
              <a:rPr lang="en-GB" dirty="0">
                <a:solidFill>
                  <a:schemeClr val="accent1"/>
                </a:solidFill>
              </a:rPr>
              <a:t>"</a:t>
            </a:r>
            <a:r>
              <a:rPr lang="ru-RU" dirty="0">
                <a:solidFill>
                  <a:schemeClr val="accent1"/>
                </a:solidFill>
              </a:rPr>
              <a:t>вишня"</a:t>
            </a:r>
            <a:r>
              <a:rPr lang="ru-RU" dirty="0"/>
              <a:t> или вообще цифра 5, то программа не выберет ни один из вариантов и пойдёт по варианту, который начинается со спец-слова </a:t>
            </a:r>
            <a:r>
              <a:rPr lang="en-GB" dirty="0">
                <a:solidFill>
                  <a:schemeClr val="accent1"/>
                </a:solidFill>
              </a:rPr>
              <a:t>default</a:t>
            </a:r>
            <a:r>
              <a:rPr lang="en-GB" dirty="0"/>
              <a:t> (</a:t>
            </a:r>
            <a:r>
              <a:rPr lang="ru-RU" dirty="0"/>
              <a:t>по умолчанию, как аналог </a:t>
            </a:r>
            <a:r>
              <a:rPr lang="en-GB" dirty="0">
                <a:solidFill>
                  <a:schemeClr val="accent1"/>
                </a:solidFill>
              </a:rPr>
              <a:t>else</a:t>
            </a:r>
            <a:r>
              <a:rPr lang="en-GB" dirty="0"/>
              <a:t>):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19A3E3-6FF9-D64F-A38E-D7ADB0EF8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358827"/>
            <a:ext cx="9144000" cy="4953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A420DA-29B8-6541-AE74-0E57A3E8E4CF}"/>
              </a:ext>
            </a:extLst>
          </p:cNvPr>
          <p:cNvSpPr txBox="1">
            <a:spLocks/>
          </p:cNvSpPr>
          <p:nvPr/>
        </p:nvSpPr>
        <p:spPr>
          <a:xfrm>
            <a:off x="1451579" y="3961755"/>
            <a:ext cx="9721246" cy="10039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Запустите вашу новую виселицу и поиграйтесь с ней, глядя на новую псевдографику.</a:t>
            </a:r>
          </a:p>
          <a:p>
            <a:r>
              <a:rPr lang="ru-RU" dirty="0"/>
              <a:t>Если что-то не работает, то внимательно исправьте все ошибки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2180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Оператор </a:t>
            </a:r>
            <a:r>
              <a:rPr lang="en-US" b="1" dirty="0">
                <a:solidFill>
                  <a:schemeClr val="accent1"/>
                </a:solidFill>
              </a:rPr>
              <a:t>case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1"/>
            <a:ext cx="9721246" cy="4041300"/>
          </a:xfrm>
        </p:spPr>
        <p:txBody>
          <a:bodyPr>
            <a:normAutofit/>
          </a:bodyPr>
          <a:lstStyle/>
          <a:p>
            <a:r>
              <a:rPr lang="ru-RU" b="1" dirty="0"/>
              <a:t>И помните, что с первого раза (и даже с десятого) может не получиться даже у гениальных программистов. Ваша настойчивость в борьбе с трудностями и ошибками — это важнейшая часть вашего обучения. Чем труднее сейчас, тем проще будет потом. </a:t>
            </a:r>
            <a:endParaRPr lang="en-US" b="1" dirty="0"/>
          </a:p>
          <a:p>
            <a:r>
              <a:rPr lang="ru-RU" dirty="0"/>
              <a:t>А в этом уроке мы попробовали классы в деле, разбив нашу программу </a:t>
            </a:r>
            <a:r>
              <a:rPr lang="ru-RU" dirty="0">
                <a:solidFill>
                  <a:schemeClr val="accent1"/>
                </a:solidFill>
              </a:rPr>
              <a:t>Виселица</a:t>
            </a:r>
            <a:r>
              <a:rPr lang="ru-RU" dirty="0"/>
              <a:t> на два класса </a:t>
            </a:r>
            <a:r>
              <a:rPr lang="en-GB" dirty="0">
                <a:solidFill>
                  <a:schemeClr val="accent1"/>
                </a:solidFill>
              </a:rPr>
              <a:t>Game</a:t>
            </a:r>
            <a:r>
              <a:rPr lang="en-GB" dirty="0"/>
              <a:t> </a:t>
            </a:r>
            <a:r>
              <a:rPr lang="ru-RU" dirty="0"/>
              <a:t>и </a:t>
            </a:r>
            <a:r>
              <a:rPr lang="en-GB" dirty="0" err="1">
                <a:solidFill>
                  <a:schemeClr val="accent1"/>
                </a:solidFill>
              </a:rPr>
              <a:t>ResultPrinter</a:t>
            </a:r>
            <a:r>
              <a:rPr lang="en-GB" dirty="0"/>
              <a:t>, </a:t>
            </a:r>
            <a:r>
              <a:rPr lang="ru-RU" dirty="0"/>
              <a:t>узнали, как работает оператор </a:t>
            </a:r>
            <a:r>
              <a:rPr lang="en-GB" dirty="0">
                <a:solidFill>
                  <a:schemeClr val="accent1"/>
                </a:solidFill>
              </a:rPr>
              <a:t>case</a:t>
            </a:r>
            <a:r>
              <a:rPr lang="en-GB" dirty="0"/>
              <a:t>, </a:t>
            </a:r>
            <a:r>
              <a:rPr lang="ru-RU" dirty="0"/>
              <a:t>как пользоваться полями класса и немного узнали о спецсимволах и псевдографике.</a:t>
            </a:r>
          </a:p>
        </p:txBody>
      </p:sp>
    </p:spTree>
    <p:extLst>
      <p:ext uri="{BB962C8B-B14F-4D97-AF65-F5344CB8AC3E}">
        <p14:creationId xmlns:p14="http://schemas.microsoft.com/office/powerpoint/2010/main" val="258279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Деление программы на классы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811862"/>
          </a:xfrm>
        </p:spPr>
        <p:txBody>
          <a:bodyPr>
            <a:normAutofit/>
          </a:bodyPr>
          <a:lstStyle/>
          <a:p>
            <a:r>
              <a:rPr lang="ru-RU" dirty="0"/>
              <a:t>Древко — это экземпляр класса ручка, который может работать с разными экземплярами класса насадка: лезвие топора или ударная часть молотка.</a:t>
            </a:r>
          </a:p>
          <a:p>
            <a:r>
              <a:rPr lang="ru-RU" dirty="0"/>
              <a:t>Вы, наверное, неоднократно видели отвёртки с набором насадок для различных шурупов и винтов.</a:t>
            </a:r>
          </a:p>
        </p:txBody>
      </p:sp>
      <p:pic>
        <p:nvPicPr>
          <p:cNvPr id="2050" name="Picture 2" descr="Молотки, топоры">
            <a:extLst>
              <a:ext uri="{FF2B5EF4-FFF2-40B4-BE49-F238E27FC236}">
                <a16:creationId xmlns:a16="http://schemas.microsoft.com/office/drawing/2014/main" id="{D7CC315E-E1FF-C543-856A-7C765C819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98" y="3989574"/>
            <a:ext cx="3261352" cy="181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Универсальная отвёртка">
            <a:extLst>
              <a:ext uri="{FF2B5EF4-FFF2-40B4-BE49-F238E27FC236}">
                <a16:creationId xmlns:a16="http://schemas.microsoft.com/office/drawing/2014/main" id="{1AC483E6-078C-F94F-B17A-7FD0E29F9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452" y="3989574"/>
            <a:ext cx="2723731" cy="182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530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Герои и злодеи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1"/>
            <a:ext cx="9721246" cy="1416819"/>
          </a:xfrm>
        </p:spPr>
        <p:txBody>
          <a:bodyPr>
            <a:normAutofit/>
          </a:bodyPr>
          <a:lstStyle/>
          <a:p>
            <a:r>
              <a:rPr lang="ru-RU" dirty="0"/>
              <a:t>Напишите с помощью </a:t>
            </a:r>
            <a:r>
              <a:rPr lang="en-GB" dirty="0"/>
              <a:t>case </a:t>
            </a:r>
            <a:r>
              <a:rPr lang="ru-RU" dirty="0"/>
              <a:t>программу, которая отвечает на вопрос, кто был главным врагом указанного героя.</a:t>
            </a:r>
          </a:p>
          <a:p>
            <a:r>
              <a:rPr lang="ru-RU" b="1" dirty="0"/>
              <a:t>Например: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9D1B4-4329-8146-9F4E-76C47C3D2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587427"/>
            <a:ext cx="914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67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Герои и злодеи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1"/>
            <a:ext cx="9721246" cy="404130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Конечно список возможных пар имен героев должен быть прописан в самой программе. Чтобы пользователь примерно знал, что спрашивать.</a:t>
            </a:r>
          </a:p>
          <a:p>
            <a:r>
              <a:rPr lang="ru-RU" dirty="0"/>
              <a:t>Вот ещё пары для </a:t>
            </a:r>
            <a:r>
              <a:rPr lang="ru-RU" dirty="0" err="1"/>
              <a:t>вдоховения</a:t>
            </a:r>
            <a:r>
              <a:rPr lang="ru-RU" dirty="0"/>
              <a:t>: Буратино — Карабас-</a:t>
            </a:r>
            <a:r>
              <a:rPr lang="ru-RU" dirty="0" err="1"/>
              <a:t>Барабас</a:t>
            </a:r>
            <a:r>
              <a:rPr lang="ru-RU" dirty="0"/>
              <a:t>, </a:t>
            </a:r>
            <a:r>
              <a:rPr lang="ru-RU" dirty="0" err="1"/>
              <a:t>Фродо</a:t>
            </a:r>
            <a:r>
              <a:rPr lang="ru-RU" dirty="0"/>
              <a:t> </a:t>
            </a:r>
            <a:r>
              <a:rPr lang="ru-RU" dirty="0" err="1"/>
              <a:t>Бэггинс</a:t>
            </a:r>
            <a:r>
              <a:rPr lang="ru-RU" dirty="0"/>
              <a:t> — </a:t>
            </a:r>
            <a:r>
              <a:rPr lang="ru-RU" dirty="0" err="1"/>
              <a:t>Саурон</a:t>
            </a:r>
            <a:r>
              <a:rPr lang="ru-RU" dirty="0"/>
              <a:t>, Моцарт — Сальери.</a:t>
            </a:r>
          </a:p>
          <a:p>
            <a:r>
              <a:rPr lang="ru-RU" dirty="0"/>
              <a:t>Для особенно любознательных: сделайте так, чтобы имя персонажа можно было ввести маленькими буквами и по-английски, для этого </a:t>
            </a:r>
            <a:r>
              <a:rPr lang="ru-RU" dirty="0" err="1"/>
              <a:t>по-лучше</a:t>
            </a:r>
            <a:r>
              <a:rPr lang="ru-RU" dirty="0"/>
              <a:t> изучите особенности конструкции </a:t>
            </a:r>
            <a:r>
              <a:rPr lang="en-GB" dirty="0">
                <a:solidFill>
                  <a:schemeClr val="accent1"/>
                </a:solidFill>
              </a:rPr>
              <a:t>case</a:t>
            </a:r>
            <a:r>
              <a:rPr lang="en-GB" dirty="0"/>
              <a:t> </a:t>
            </a:r>
            <a:r>
              <a:rPr lang="ru-RU" dirty="0"/>
              <a:t>в </a:t>
            </a:r>
            <a:r>
              <a:rPr lang="en-GB" dirty="0"/>
              <a:t>Ruby.</a:t>
            </a:r>
          </a:p>
          <a:p>
            <a:r>
              <a:rPr lang="ru-RU" dirty="0"/>
              <a:t>Если враг персонажа не найден, программа должна отвечать: </a:t>
            </a:r>
            <a:r>
              <a:rPr lang="ru-RU" dirty="0">
                <a:solidFill>
                  <a:schemeClr val="accent1"/>
                </a:solidFill>
              </a:rPr>
              <a:t>Не удалось найти врага</a:t>
            </a:r>
            <a:r>
              <a:rPr lang="ru-RU" dirty="0"/>
              <a:t>.</a:t>
            </a:r>
          </a:p>
          <a:p>
            <a:r>
              <a:rPr lang="ru-RU" dirty="0"/>
              <a:t>Помните также, что строки, написанные разными буквами (ЗАГЛАВНЫМИ и строчными, или </a:t>
            </a:r>
            <a:r>
              <a:rPr lang="ru-RU" dirty="0" err="1"/>
              <a:t>сМешаНными</a:t>
            </a:r>
            <a:r>
              <a:rPr lang="ru-RU" dirty="0"/>
              <a:t>), в </a:t>
            </a:r>
            <a:r>
              <a:rPr lang="en-GB" dirty="0"/>
              <a:t>Ruby </a:t>
            </a:r>
            <a:r>
              <a:rPr lang="ru-RU" dirty="0"/>
              <a:t>считаются совершенно разными строчками.</a:t>
            </a:r>
          </a:p>
        </p:txBody>
      </p:sp>
    </p:spTree>
    <p:extLst>
      <p:ext uri="{BB962C8B-B14F-4D97-AF65-F5344CB8AC3E}">
        <p14:creationId xmlns:p14="http://schemas.microsoft.com/office/powerpoint/2010/main" val="3952499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Герои и злодеи. 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1"/>
            <a:ext cx="9721246" cy="2992066"/>
          </a:xfrm>
        </p:spPr>
        <p:txBody>
          <a:bodyPr>
            <a:normAutofit/>
          </a:bodyPr>
          <a:lstStyle/>
          <a:p>
            <a:r>
              <a:rPr lang="ru-RU" dirty="0"/>
              <a:t>Заведите переменную </a:t>
            </a:r>
            <a:r>
              <a:rPr lang="en-GB" dirty="0">
                <a:solidFill>
                  <a:schemeClr val="accent1"/>
                </a:solidFill>
              </a:rPr>
              <a:t>hero</a:t>
            </a:r>
            <a:r>
              <a:rPr lang="en-GB" dirty="0"/>
              <a:t> </a:t>
            </a:r>
            <a:r>
              <a:rPr lang="ru-RU" dirty="0"/>
              <a:t>и сохраните в неё то, что введёт пользователь с помощью команды </a:t>
            </a:r>
            <a:r>
              <a:rPr lang="en-GB" dirty="0">
                <a:solidFill>
                  <a:schemeClr val="accent1"/>
                </a:solidFill>
              </a:rPr>
              <a:t>gets</a:t>
            </a:r>
            <a:r>
              <a:rPr lang="en-GB" dirty="0"/>
              <a:t>.</a:t>
            </a:r>
          </a:p>
          <a:p>
            <a:r>
              <a:rPr lang="ru-RU" dirty="0"/>
              <a:t>А потом с помощью </a:t>
            </a:r>
            <a:r>
              <a:rPr lang="en-GB" dirty="0">
                <a:solidFill>
                  <a:schemeClr val="accent1"/>
                </a:solidFill>
              </a:rPr>
              <a:t>case</a:t>
            </a:r>
            <a:r>
              <a:rPr lang="en-GB" dirty="0"/>
              <a:t> </a:t>
            </a:r>
            <a:r>
              <a:rPr lang="ru-RU" dirty="0"/>
              <a:t>выберите один из подходящих вариантов. Не забудьте написать </a:t>
            </a:r>
            <a:r>
              <a:rPr lang="en-GB" dirty="0">
                <a:solidFill>
                  <a:schemeClr val="accent1"/>
                </a:solidFill>
              </a:rPr>
              <a:t>else</a:t>
            </a:r>
            <a:r>
              <a:rPr lang="en-GB" dirty="0"/>
              <a:t>, </a:t>
            </a:r>
            <a:r>
              <a:rPr lang="ru-RU" dirty="0"/>
              <a:t>для случая, когда </a:t>
            </a:r>
            <a:r>
              <a:rPr lang="en-GB" dirty="0">
                <a:solidFill>
                  <a:schemeClr val="accent1"/>
                </a:solidFill>
              </a:rPr>
              <a:t>hero</a:t>
            </a:r>
            <a:r>
              <a:rPr lang="en-GB" dirty="0"/>
              <a:t> </a:t>
            </a:r>
            <a:r>
              <a:rPr lang="ru-RU" dirty="0"/>
              <a:t>не совпадёт ни с одним из написаний.</a:t>
            </a:r>
          </a:p>
          <a:p>
            <a:r>
              <a:rPr lang="ru-RU" dirty="0"/>
              <a:t>Чтобы разрешить писать как английскими, так и русскими буквами, да ещё и независимо от регистра (большие/маленькие), нужно в проверке условия после </a:t>
            </a:r>
            <a:r>
              <a:rPr lang="en-GB" dirty="0">
                <a:solidFill>
                  <a:schemeClr val="accent1"/>
                </a:solidFill>
              </a:rPr>
              <a:t>when</a:t>
            </a:r>
            <a:r>
              <a:rPr lang="en-GB" dirty="0"/>
              <a:t> </a:t>
            </a:r>
            <a:r>
              <a:rPr lang="ru-RU" dirty="0"/>
              <a:t>написать несколько строк, разделяя их запятой: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99CC9-F7B4-7C4F-B495-D6DAD8265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5076131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92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Фильмы с режиссерами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0"/>
            <a:ext cx="9721246" cy="4174307"/>
          </a:xfrm>
        </p:spPr>
        <p:txBody>
          <a:bodyPr>
            <a:normAutofit/>
          </a:bodyPr>
          <a:lstStyle/>
          <a:p>
            <a:r>
              <a:rPr lang="ru-RU" dirty="0"/>
              <a:t>Напишите программу, помогающую выбрать какой фильм сегодня просмотреть.</a:t>
            </a:r>
          </a:p>
          <a:p>
            <a:r>
              <a:rPr lang="ru-RU" dirty="0"/>
              <a:t>Создайте класс «Фильм». У него должно быть два свойства — название фильма и фамилия режиссера. Оба этих значения должны передаваться как параметры в конструкторе.</a:t>
            </a:r>
          </a:p>
          <a:p>
            <a:r>
              <a:rPr lang="ru-RU" dirty="0"/>
              <a:t>Напишите программу, которая спрашивает у пользователя фамилию любимого режиссера, а затем спрашивает в цикле три раза три любимых фильма этого режиссера. </a:t>
            </a:r>
          </a:p>
          <a:p>
            <a:r>
              <a:rPr lang="ru-RU" dirty="0"/>
              <a:t>В этом же цикле программа создает массив из объектов класса «Фильм». После чего программа </a:t>
            </a:r>
            <a:r>
              <a:rPr lang="ru-RU" dirty="0" err="1"/>
              <a:t>должа</a:t>
            </a:r>
            <a:r>
              <a:rPr lang="ru-RU" dirty="0"/>
              <a:t> выбрать случайный элемент этого массива и выводить его на экран. То есть показать имя режиссера и название фильма.</a:t>
            </a:r>
          </a:p>
        </p:txBody>
      </p:sp>
    </p:spTree>
    <p:extLst>
      <p:ext uri="{BB962C8B-B14F-4D97-AF65-F5344CB8AC3E}">
        <p14:creationId xmlns:p14="http://schemas.microsoft.com/office/powerpoint/2010/main" val="2080532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Фильмы с режиссерами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1"/>
            <a:ext cx="9721246" cy="488132"/>
          </a:xfrm>
        </p:spPr>
        <p:txBody>
          <a:bodyPr>
            <a:normAutofit/>
          </a:bodyPr>
          <a:lstStyle/>
          <a:p>
            <a:r>
              <a:rPr lang="ru-RU" b="1" dirty="0"/>
              <a:t>Например: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15914-28D6-C04B-B262-EDDC554A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00313"/>
            <a:ext cx="91567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20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Фильмы с режиссерами</a:t>
            </a:r>
            <a:r>
              <a:rPr lang="en-US" b="1" dirty="0">
                <a:solidFill>
                  <a:schemeClr val="accent1"/>
                </a:solidFill>
              </a:rPr>
              <a:t>. </a:t>
            </a: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1"/>
            <a:ext cx="9721246" cy="3859982"/>
          </a:xfrm>
        </p:spPr>
        <p:txBody>
          <a:bodyPr>
            <a:normAutofit/>
          </a:bodyPr>
          <a:lstStyle/>
          <a:p>
            <a:r>
              <a:rPr lang="ru-RU" dirty="0"/>
              <a:t>Не забудьте конвертировать введенные пользователем строки в правильную кодировку (использовать </a:t>
            </a:r>
            <a:r>
              <a:rPr lang="en-GB" dirty="0" err="1">
                <a:solidFill>
                  <a:schemeClr val="accent1"/>
                </a:solidFill>
              </a:rPr>
              <a:t>gets.encode</a:t>
            </a:r>
            <a:r>
              <a:rPr lang="en-GB" dirty="0">
                <a:solidFill>
                  <a:schemeClr val="accent1"/>
                </a:solidFill>
              </a:rPr>
              <a:t>("UTF-8")</a:t>
            </a:r>
            <a:r>
              <a:rPr lang="en-GB" dirty="0"/>
              <a:t>).</a:t>
            </a:r>
          </a:p>
          <a:p>
            <a:r>
              <a:rPr lang="ru-RU" dirty="0"/>
              <a:t>В массив можно добавлять любые объекты точно так же как мы делали со строками и числами ранее. Просто создавайте в цикле три разных объекта класса «фильм» и добавляйте их в массив.</a:t>
            </a:r>
          </a:p>
          <a:p>
            <a:r>
              <a:rPr lang="ru-RU" dirty="0"/>
              <a:t>Случайный элемент из любого массива выбирается методом </a:t>
            </a:r>
            <a:r>
              <a:rPr lang="en-GB" dirty="0">
                <a:solidFill>
                  <a:schemeClr val="accent1"/>
                </a:solidFill>
              </a:rPr>
              <a:t>sample</a:t>
            </a:r>
            <a:r>
              <a:rPr lang="en-GB" dirty="0"/>
              <a:t>, </a:t>
            </a:r>
            <a:r>
              <a:rPr lang="ru-RU" dirty="0"/>
              <a:t>как мы делали в уроке про волшебный шар.</a:t>
            </a:r>
          </a:p>
        </p:txBody>
      </p:sp>
    </p:spTree>
    <p:extLst>
      <p:ext uri="{BB962C8B-B14F-4D97-AF65-F5344CB8AC3E}">
        <p14:creationId xmlns:p14="http://schemas.microsoft.com/office/powerpoint/2010/main" val="37986987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Люди и фильмы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1"/>
            <a:ext cx="9721246" cy="3859982"/>
          </a:xfrm>
        </p:spPr>
        <p:txBody>
          <a:bodyPr>
            <a:normAutofit/>
          </a:bodyPr>
          <a:lstStyle/>
          <a:p>
            <a:r>
              <a:rPr lang="ru-RU" dirty="0"/>
              <a:t>Объединяем людей и фильмы. Напишите программу, которая будет использовать одновременно два класса из предыдущих заданий.</a:t>
            </a:r>
          </a:p>
          <a:p>
            <a:r>
              <a:rPr lang="ru-RU" dirty="0"/>
              <a:t>Добавьте в класс «Человек» поле, хранящее любимый фильм данного человека. В это поле будет записываться объект класса «Фильм».</a:t>
            </a:r>
          </a:p>
          <a:p>
            <a:r>
              <a:rPr lang="ru-RU" dirty="0"/>
              <a:t>Также добавьте в класс «Человек» два метода: один будет записывать значение в это поле, другой будет возвращать текущее значение этого поля.</a:t>
            </a:r>
          </a:p>
          <a:p>
            <a:r>
              <a:rPr lang="ru-RU" dirty="0"/>
              <a:t>Создайте трех людей, каждому из них назначьте (с использованием нового метода) по одному фильму и выведите всех трех людей и их фильмы на экран.</a:t>
            </a:r>
          </a:p>
        </p:txBody>
      </p:sp>
    </p:spTree>
    <p:extLst>
      <p:ext uri="{BB962C8B-B14F-4D97-AF65-F5344CB8AC3E}">
        <p14:creationId xmlns:p14="http://schemas.microsoft.com/office/powerpoint/2010/main" val="1301087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Люди и фильмы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1"/>
            <a:ext cx="9721246" cy="502419"/>
          </a:xfrm>
        </p:spPr>
        <p:txBody>
          <a:bodyPr>
            <a:normAutofit/>
          </a:bodyPr>
          <a:lstStyle/>
          <a:p>
            <a:r>
              <a:rPr lang="ru-RU" b="1" dirty="0"/>
              <a:t>К примеру: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9A43B-98F5-2A48-8AA9-880E7D2E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73027"/>
            <a:ext cx="9144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586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Люди и фильмы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2181"/>
            <a:ext cx="9721246" cy="4041300"/>
          </a:xfrm>
        </p:spPr>
        <p:txBody>
          <a:bodyPr>
            <a:normAutofit/>
          </a:bodyPr>
          <a:lstStyle/>
          <a:p>
            <a:r>
              <a:rPr lang="ru-RU" dirty="0"/>
              <a:t>Подключайте в программу два класса из прошлых заданий. А в класс</a:t>
            </a:r>
            <a:r>
              <a:rPr lang="en-US" dirty="0"/>
              <a:t> </a:t>
            </a:r>
            <a:r>
              <a:rPr lang="en-GB" dirty="0">
                <a:solidFill>
                  <a:schemeClr val="accent1"/>
                </a:solidFill>
              </a:rPr>
              <a:t>Person</a:t>
            </a:r>
            <a:r>
              <a:rPr lang="en-GB" dirty="0"/>
              <a:t> </a:t>
            </a:r>
            <a:r>
              <a:rPr lang="ru-RU" dirty="0"/>
              <a:t>добавьте</a:t>
            </a:r>
            <a:r>
              <a:rPr lang="en-US" dirty="0"/>
              <a:t> </a:t>
            </a:r>
            <a:r>
              <a:rPr lang="ru-RU" dirty="0"/>
              <a:t>новую переменную экземпляра «любимый фильм» (в конструкторе) и два метода: один с параметром, он задает новое значение этой переменной; другой без параметра, он возвращает значение переменной.</a:t>
            </a:r>
          </a:p>
        </p:txBody>
      </p:sp>
    </p:spTree>
    <p:extLst>
      <p:ext uri="{BB962C8B-B14F-4D97-AF65-F5344CB8AC3E}">
        <p14:creationId xmlns:p14="http://schemas.microsoft.com/office/powerpoint/2010/main" val="288300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Справочная информация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763743"/>
          </a:xfrm>
        </p:spPr>
        <p:txBody>
          <a:bodyPr>
            <a:normAutofit/>
          </a:bodyPr>
          <a:lstStyle/>
          <a:p>
            <a:r>
              <a:rPr lang="ru-RU" dirty="0"/>
              <a:t> </a:t>
            </a:r>
            <a:r>
              <a:rPr lang="ru-RU" dirty="0">
                <a:hlinkClick r:id="rId2" tooltip="Грэди Буча начали читать? Пора начать ;)"/>
              </a:rPr>
              <a:t>Грэди Буча начали читать? Пора начать ;)</a:t>
            </a:r>
            <a:endParaRPr lang="ru-RU" dirty="0"/>
          </a:p>
          <a:p>
            <a:r>
              <a:rPr lang="ru-RU" dirty="0"/>
              <a:t> </a:t>
            </a:r>
            <a:r>
              <a:rPr lang="ru-RU" dirty="0">
                <a:hlinkClick r:id="rId3" tooltip="Про объектное программирование на википедии"/>
              </a:rPr>
              <a:t>Про объектное программирование на</a:t>
            </a:r>
            <a:r>
              <a:rPr lang="ru-RU" dirty="0">
                <a:hlinkClick r:id="rId3" tooltip="Про объектное программирование на википедии"/>
              </a:rPr>
              <a:t> </a:t>
            </a:r>
            <a:r>
              <a:rPr lang="en-US" dirty="0">
                <a:hlinkClick r:id="rId3" tooltip="Про объектное программирование на википедии"/>
              </a:rPr>
              <a:t>Wiki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10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Деление программы на классы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В такой ситуации можно сказать, что держатель отвёртки является экземпляром класса «основание», а каждая насадка — экземпляром класса «насадка». Удобство в том, что класс «основание» ничего не знает о том, какие болты будут с его помощью закручивать, зато он может уметь, например, фиксировать вращение только в одну сторону, для удобства работы.</a:t>
            </a:r>
          </a:p>
          <a:p>
            <a:r>
              <a:rPr lang="ru-RU" dirty="0"/>
              <a:t>Если вдруг изобретут насадку в форме звёздочки, вам не придётся выкидывать «основание» такой отвёртки. Вам просто надо будет найти соответствующую насадку.</a:t>
            </a:r>
          </a:p>
        </p:txBody>
      </p:sp>
    </p:spTree>
    <p:extLst>
      <p:ext uri="{BB962C8B-B14F-4D97-AF65-F5344CB8AC3E}">
        <p14:creationId xmlns:p14="http://schemas.microsoft.com/office/powerpoint/2010/main" val="4152153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BCC4-BF3F-1644-A380-EC873F30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Спасибо за внимание!</a:t>
            </a:r>
            <a:br>
              <a:rPr lang="en-RU" b="1" dirty="0">
                <a:solidFill>
                  <a:schemeClr val="accent1"/>
                </a:solidFill>
              </a:rPr>
            </a:b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4521-B728-F446-AA6F-01C928385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Объектная «Виселица» </a:t>
            </a:r>
            <a:r>
              <a:rPr lang="en-US" b="1" dirty="0">
                <a:solidFill>
                  <a:schemeClr val="accent1"/>
                </a:solidFill>
              </a:rPr>
              <a:t>v.2.0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4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Деление программы на классы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В то время класс «насадка» совершенно ничего не знает про то, с каким основанием он будет работать: оно может быть длинным, коротким, угловым, это вообще может быть дрель-</a:t>
            </a:r>
            <a:r>
              <a:rPr lang="ru-RU" dirty="0" err="1"/>
              <a:t>шуруповёрт</a:t>
            </a:r>
            <a:r>
              <a:rPr lang="ru-RU" dirty="0"/>
              <a:t>.</a:t>
            </a:r>
          </a:p>
          <a:p>
            <a:r>
              <a:rPr lang="ru-RU" dirty="0"/>
              <a:t>Задумайтесь. Каждая деталь фактически становится самостоятельным инструментом, который хоть и бесполезен без своей «второй половинки», но является универсальным для всех таких половинок. Это удобно.</a:t>
            </a:r>
          </a:p>
        </p:txBody>
      </p:sp>
    </p:spTree>
    <p:extLst>
      <p:ext uri="{BB962C8B-B14F-4D97-AF65-F5344CB8AC3E}">
        <p14:creationId xmlns:p14="http://schemas.microsoft.com/office/powerpoint/2010/main" val="42579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Делим «Виселицу» на классы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02384"/>
          </a:xfrm>
        </p:spPr>
        <p:txBody>
          <a:bodyPr>
            <a:normAutofit/>
          </a:bodyPr>
          <a:lstStyle/>
          <a:p>
            <a:r>
              <a:rPr lang="ru-RU" dirty="0"/>
              <a:t>Грубо говоря, все методы нашей Виселицы </a:t>
            </a:r>
            <a:r>
              <a:rPr lang="en-GB" dirty="0"/>
              <a:t>v.1 </a:t>
            </a:r>
            <a:r>
              <a:rPr lang="ru-RU" dirty="0"/>
              <a:t>по факту занимаются двумя вещами: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0BF050-0495-5B4B-917E-94DFB9975BAA}"/>
              </a:ext>
            </a:extLst>
          </p:cNvPr>
          <p:cNvSpPr txBox="1">
            <a:spLocks/>
          </p:cNvSpPr>
          <p:nvPr/>
        </p:nvSpPr>
        <p:spPr>
          <a:xfrm>
            <a:off x="1451579" y="2680096"/>
            <a:ext cx="4302107" cy="25390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Меняют состояние игры</a:t>
            </a:r>
          </a:p>
          <a:p>
            <a:pPr lvl="1"/>
            <a:r>
              <a:rPr lang="en-GB" sz="2000" dirty="0" err="1">
                <a:solidFill>
                  <a:schemeClr val="accent1"/>
                </a:solidFill>
              </a:rPr>
              <a:t>get_letters</a:t>
            </a:r>
            <a:endParaRPr lang="en-GB" sz="2000" dirty="0">
              <a:solidFill>
                <a:schemeClr val="accent1"/>
              </a:solidFill>
            </a:endParaRPr>
          </a:p>
          <a:p>
            <a:pPr lvl="1"/>
            <a:r>
              <a:rPr lang="en-GB" sz="2000" dirty="0" err="1">
                <a:solidFill>
                  <a:schemeClr val="accent1"/>
                </a:solidFill>
              </a:rPr>
              <a:t>get_user_input</a:t>
            </a:r>
            <a:endParaRPr lang="en-GB" sz="2000" dirty="0">
              <a:solidFill>
                <a:schemeClr val="accent1"/>
              </a:solidFill>
            </a:endParaRPr>
          </a:p>
          <a:p>
            <a:pPr lvl="1"/>
            <a:r>
              <a:rPr lang="en-GB" sz="2000" dirty="0" err="1">
                <a:solidFill>
                  <a:schemeClr val="accent1"/>
                </a:solidFill>
              </a:rPr>
              <a:t>check_input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AD2FC7-B69C-BB48-8BB7-58EC33D20402}"/>
              </a:ext>
            </a:extLst>
          </p:cNvPr>
          <p:cNvSpPr txBox="1">
            <a:spLocks/>
          </p:cNvSpPr>
          <p:nvPr/>
        </p:nvSpPr>
        <p:spPr>
          <a:xfrm>
            <a:off x="5753686" y="2680096"/>
            <a:ext cx="5143952" cy="25390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Выводят что-то на экран (или чистят его)</a:t>
            </a:r>
          </a:p>
          <a:p>
            <a:pPr lvl="1"/>
            <a:r>
              <a:rPr lang="en-GB" sz="2000" dirty="0" err="1">
                <a:solidFill>
                  <a:schemeClr val="accent1"/>
                </a:solidFill>
              </a:rPr>
              <a:t>get_word_for_print</a:t>
            </a:r>
            <a:endParaRPr lang="en-GB" sz="2000" dirty="0">
              <a:solidFill>
                <a:schemeClr val="accent1"/>
              </a:solidFill>
            </a:endParaRPr>
          </a:p>
          <a:p>
            <a:pPr lvl="1"/>
            <a:r>
              <a:rPr lang="en-GB" sz="2000" dirty="0" err="1">
                <a:solidFill>
                  <a:schemeClr val="accent1"/>
                </a:solidFill>
              </a:rPr>
              <a:t>print_status</a:t>
            </a:r>
            <a:endParaRPr lang="en-GB" sz="2000" dirty="0">
              <a:solidFill>
                <a:schemeClr val="accent1"/>
              </a:solidFill>
            </a:endParaRPr>
          </a:p>
          <a:p>
            <a:pPr lvl="1"/>
            <a:r>
              <a:rPr lang="en-GB" sz="2000" dirty="0" err="1">
                <a:solidFill>
                  <a:schemeClr val="accent1"/>
                </a:solidFill>
              </a:rPr>
              <a:t>cls</a:t>
            </a:r>
            <a:endParaRPr lang="en-GB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2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Деление программы на классы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Это-то наталкивает нас на мысль, что игра по факту состоит из двух глобальных частей: «внутренность игры» и «интерфейс вывода». Отделим вывод информации для игрока от внутренней игровой логики. В действительности, методов окажется немного больше, но не пугайтесь, всё достаточно просто.</a:t>
            </a:r>
          </a:p>
        </p:txBody>
      </p:sp>
    </p:spTree>
    <p:extLst>
      <p:ext uri="{BB962C8B-B14F-4D97-AF65-F5344CB8AC3E}">
        <p14:creationId xmlns:p14="http://schemas.microsoft.com/office/powerpoint/2010/main" val="175798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Класс </a:t>
            </a:r>
            <a:r>
              <a:rPr lang="en-US" b="1" dirty="0">
                <a:solidFill>
                  <a:schemeClr val="accent1"/>
                </a:solidFill>
              </a:rPr>
              <a:t>game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В первой части (игра) у нас будет всё, что связано с состоянием игры: загаданное слово, отгаданные буквы, буквы, которых в слове не оказалось и количество ошибок будут полями (переменными экземпляров) класса </a:t>
            </a:r>
            <a:r>
              <a:rPr lang="en-GB" dirty="0">
                <a:solidFill>
                  <a:schemeClr val="accent1"/>
                </a:solidFill>
              </a:rPr>
              <a:t>Game</a:t>
            </a:r>
            <a:r>
              <a:rPr lang="en-GB" dirty="0"/>
              <a:t>.</a:t>
            </a:r>
          </a:p>
          <a:p>
            <a:r>
              <a:rPr lang="ru-RU" dirty="0"/>
              <a:t>Для этого класса создадим отдельный файл: </a:t>
            </a:r>
            <a:r>
              <a:rPr lang="en-GB" dirty="0" err="1">
                <a:solidFill>
                  <a:schemeClr val="accent1"/>
                </a:solidFill>
              </a:rPr>
              <a:t>game.rb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en-GB" dirty="0"/>
              <a:t>(</a:t>
            </a:r>
            <a:r>
              <a:rPr lang="ru-RU" dirty="0"/>
              <a:t>как обычно, в новой папке урока </a:t>
            </a:r>
            <a:r>
              <a:rPr lang="en-GB" dirty="0">
                <a:solidFill>
                  <a:schemeClr val="accent1"/>
                </a:solidFill>
              </a:rPr>
              <a:t>c:\</a:t>
            </a:r>
            <a:r>
              <a:rPr lang="en-GB" dirty="0" err="1">
                <a:solidFill>
                  <a:schemeClr val="accent1"/>
                </a:solidFill>
              </a:rPr>
              <a:t>rubytut</a:t>
            </a:r>
            <a:r>
              <a:rPr lang="en-GB" dirty="0">
                <a:solidFill>
                  <a:schemeClr val="accent1"/>
                </a:solidFill>
              </a:rPr>
              <a:t>\lesson12</a:t>
            </a:r>
            <a:r>
              <a:rPr lang="en-GB" dirty="0"/>
              <a:t>).</a:t>
            </a:r>
          </a:p>
          <a:p>
            <a:r>
              <a:rPr lang="ru-RU" dirty="0"/>
              <a:t>А методы </a:t>
            </a:r>
            <a:r>
              <a:rPr lang="en-GB" dirty="0" err="1">
                <a:solidFill>
                  <a:schemeClr val="accent1"/>
                </a:solidFill>
              </a:rPr>
              <a:t>get_user_input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и </a:t>
            </a:r>
            <a:r>
              <a:rPr lang="en-GB" dirty="0" err="1">
                <a:solidFill>
                  <a:schemeClr val="accent1"/>
                </a:solidFill>
              </a:rPr>
              <a:t>check_input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мы соберём в один метод </a:t>
            </a:r>
            <a:r>
              <a:rPr lang="en-GB" dirty="0" err="1">
                <a:solidFill>
                  <a:schemeClr val="accent1"/>
                </a:solidFill>
              </a:rPr>
              <a:t>ask_next_letter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81233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2160</TotalTime>
  <Words>2811</Words>
  <Application>Microsoft Macintosh PowerPoint</Application>
  <PresentationFormat>Widescreen</PresentationFormat>
  <Paragraphs>151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Gill Sans MT</vt:lpstr>
      <vt:lpstr>Gallery</vt:lpstr>
      <vt:lpstr>Лекция 12</vt:lpstr>
      <vt:lpstr>План занятия</vt:lpstr>
      <vt:lpstr>Деление программы на классы</vt:lpstr>
      <vt:lpstr>Деление программы на классы</vt:lpstr>
      <vt:lpstr>Деление программы на классы</vt:lpstr>
      <vt:lpstr>Деление программы на классы</vt:lpstr>
      <vt:lpstr>Делим «Виселицу» на классы</vt:lpstr>
      <vt:lpstr>Деление программы на классы</vt:lpstr>
      <vt:lpstr>Класс game</vt:lpstr>
      <vt:lpstr>Класс game</vt:lpstr>
      <vt:lpstr>Метод initialize</vt:lpstr>
      <vt:lpstr>Метод initialize</vt:lpstr>
      <vt:lpstr>Метод initialize</vt:lpstr>
      <vt:lpstr>Метод get_letters</vt:lpstr>
      <vt:lpstr>Метод ask_next_letter</vt:lpstr>
      <vt:lpstr>Метод ask_next_letter</vt:lpstr>
      <vt:lpstr>Метод next_step</vt:lpstr>
      <vt:lpstr>Метод next_step</vt:lpstr>
      <vt:lpstr>Метод next_step</vt:lpstr>
      <vt:lpstr>Методы-геттеры</vt:lpstr>
      <vt:lpstr>Методы-геттеры</vt:lpstr>
      <vt:lpstr>Класс resultPrinter</vt:lpstr>
      <vt:lpstr>Метод print_status </vt:lpstr>
      <vt:lpstr>Метод print_status </vt:lpstr>
      <vt:lpstr>Метод print_status </vt:lpstr>
      <vt:lpstr>Основная программа viselitsa.rb</vt:lpstr>
      <vt:lpstr>Основная программа viselitsa.rb</vt:lpstr>
      <vt:lpstr>Основная программа viselitsa.rb</vt:lpstr>
      <vt:lpstr>Основная программа viselitsa.rb</vt:lpstr>
      <vt:lpstr>Основная программа viselitsa.rb</vt:lpstr>
      <vt:lpstr>Визуализация результата</vt:lpstr>
      <vt:lpstr>Метод print_viselitsa</vt:lpstr>
      <vt:lpstr>Метод print_viselitsa</vt:lpstr>
      <vt:lpstr>Метод print_viselitsa</vt:lpstr>
      <vt:lpstr>Метод print_viselitsa</vt:lpstr>
      <vt:lpstr>Оператор case</vt:lpstr>
      <vt:lpstr>Оператор case</vt:lpstr>
      <vt:lpstr>Оператор case</vt:lpstr>
      <vt:lpstr>Оператор case</vt:lpstr>
      <vt:lpstr>Герои и злодеи</vt:lpstr>
      <vt:lpstr>Герои и злодеи</vt:lpstr>
      <vt:lpstr>Герои и злодеи. подсказка</vt:lpstr>
      <vt:lpstr>Фильмы с режиссерами</vt:lpstr>
      <vt:lpstr>Фильмы с режиссерами</vt:lpstr>
      <vt:lpstr>Фильмы с режиссерами. подсказка</vt:lpstr>
      <vt:lpstr>Люди и фильмы</vt:lpstr>
      <vt:lpstr>Люди и фильмы</vt:lpstr>
      <vt:lpstr>Люди и фильмы</vt:lpstr>
      <vt:lpstr>Справочная информация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creator>Microsoft Office User</dc:creator>
  <cp:lastModifiedBy>Microsoft Office User</cp:lastModifiedBy>
  <cp:revision>112</cp:revision>
  <dcterms:created xsi:type="dcterms:W3CDTF">2021-10-04T10:22:19Z</dcterms:created>
  <dcterms:modified xsi:type="dcterms:W3CDTF">2021-11-21T16:06:35Z</dcterms:modified>
</cp:coreProperties>
</file>