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0"/>
  </p:notesMasterIdLst>
  <p:sldIdLst>
    <p:sldId id="256" r:id="rId2"/>
    <p:sldId id="25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288" r:id="rId48"/>
    <p:sldId id="289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die Smith" initials="ES" lastIdx="12" clrIdx="0">
    <p:extLst>
      <p:ext uri="{19B8F6BF-5375-455C-9EA6-DF929625EA0E}">
        <p15:presenceInfo xmlns:p15="http://schemas.microsoft.com/office/powerpoint/2012/main" userId="05adcea8a50b25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00"/>
    <p:restoredTop sz="88067" autoAdjust="0"/>
  </p:normalViewPr>
  <p:slideViewPr>
    <p:cSldViewPr snapToGrid="0" snapToObjects="1">
      <p:cViewPr varScale="1">
        <p:scale>
          <a:sx n="73" d="100"/>
          <a:sy n="73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CEB0A-C477-48F9-9327-3CD63A80D9A1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256AC-9F28-4AAC-890F-8D25C1942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248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by-doc.org/core-2.1.2/Float.html#method-i-roun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ruby-doc.org/core-2.0/Numeric.html#method-i-abs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books.org/wiki/Ruby/%D0%A1%D0%BF%D1%80%D0%B0%D0%B2%D0%BE%D1%87%D0%BD%D0%B8%D0%BA/Array" TargetMode="External"/><Relationship Id="rId2" Type="http://schemas.openxmlformats.org/officeDocument/2006/relationships/hyperlink" Target="https://ru.wikipedia.org/wiki/%D0%9F%D0%BE%D1%82%D0%BE%D0%BA_%D0%B2%D1%8B%D0%BF%D0%BE%D0%BB%D0%BD%D0%B5%D0%BD%D0%B8%D1%8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%D0%9F%D0%BE%D1%80%D1%8F%D0%B4%D0%BE%D0%BA_%D0%B2%D1%8B%D0%BF%D0%BE%D0%BB%D0%BD%D0%B5%D0%BD%D0%B8%D1%8F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7C69-0E6D-5340-9EB2-ADA936FE2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Лекция </a:t>
            </a:r>
            <a:r>
              <a:rPr lang="en-US" b="1" dirty="0">
                <a:solidFill>
                  <a:schemeClr val="accent1"/>
                </a:solidFill>
              </a:rPr>
              <a:t>6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555E7-3818-7343-B869-DF577EECC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Массивы и поток выполнения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ru-RU" b="1" dirty="0">
                <a:solidFill>
                  <a:schemeClr val="accent1"/>
                </a:solidFill>
              </a:rPr>
              <a:t>Решение задач</a:t>
            </a:r>
            <a:endParaRPr lang="en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332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Массивы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2"/>
            <a:ext cx="9603275" cy="395072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Представим, что мы купили немного фруктов и хотим сохранить их названия для использования в программе. Мы могли бы создать несколько строковых переменных и присвоить им значения, как мы уже умеем: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u="none" strike="noStrike" cap="none" normalizeH="0" baseline="0" dirty="0">
              <a:ln>
                <a:noFill/>
              </a:ln>
              <a:solidFill>
                <a:srgbClr val="212529"/>
              </a:solidFill>
              <a:latin typeface="PT Sans" panose="020B0503020203020204" pitchFamily="34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fruit1 = </a:t>
            </a:r>
            <a:r>
              <a:rPr lang="fr-FR" b="0" i="0" dirty="0"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"apple"</a:t>
            </a:r>
            <a:r>
              <a:rPr lang="fr-FR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</a:t>
            </a:r>
            <a:endParaRPr lang="ru-RU" b="0" i="0" dirty="0">
              <a:solidFill>
                <a:srgbClr val="444444"/>
              </a:solidFill>
              <a:effectLst/>
              <a:highlight>
                <a:srgbClr val="C0C0C0"/>
              </a:highlight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fruit2 = </a:t>
            </a:r>
            <a:r>
              <a:rPr lang="fr-FR" b="0" i="0" dirty="0"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"banana"</a:t>
            </a:r>
            <a:r>
              <a:rPr lang="fr-FR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</a:t>
            </a:r>
            <a:endParaRPr lang="ru-RU" b="0" i="0" dirty="0">
              <a:solidFill>
                <a:srgbClr val="444444"/>
              </a:solidFill>
              <a:effectLst/>
              <a:highlight>
                <a:srgbClr val="C0C0C0"/>
              </a:highlight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fruit3 = </a:t>
            </a:r>
            <a:r>
              <a:rPr lang="fr-FR" b="0" i="0" dirty="0"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"orange"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highlight>
                <a:srgbClr val="C0C0C0"/>
              </a:highlight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62320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Массивы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2"/>
            <a:ext cx="9603275" cy="395072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fruit1 = </a:t>
            </a:r>
            <a:r>
              <a:rPr lang="fr-FR" b="0" i="0" dirty="0"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"apple"</a:t>
            </a:r>
            <a:r>
              <a:rPr lang="fr-FR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</a:t>
            </a:r>
            <a:endParaRPr lang="ru-RU" b="0" i="0" dirty="0">
              <a:solidFill>
                <a:srgbClr val="444444"/>
              </a:solidFill>
              <a:effectLst/>
              <a:highlight>
                <a:srgbClr val="C0C0C0"/>
              </a:highlight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fruit2 = </a:t>
            </a:r>
            <a:r>
              <a:rPr lang="fr-FR" b="0" i="0" dirty="0"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"banana"</a:t>
            </a:r>
            <a:r>
              <a:rPr lang="fr-FR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</a:t>
            </a:r>
            <a:endParaRPr lang="ru-RU" b="0" i="0" dirty="0">
              <a:solidFill>
                <a:srgbClr val="444444"/>
              </a:solidFill>
              <a:effectLst/>
              <a:highlight>
                <a:srgbClr val="C0C0C0"/>
              </a:highlight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fruit3 = </a:t>
            </a:r>
            <a:r>
              <a:rPr lang="fr-FR" b="0" i="0" dirty="0"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"orange"</a:t>
            </a:r>
            <a:endParaRPr lang="ru-RU" b="0" i="0" dirty="0">
              <a:solidFill>
                <a:srgbClr val="880000"/>
              </a:solidFill>
              <a:effectLst/>
              <a:highlight>
                <a:srgbClr val="C0C0C0"/>
              </a:highlight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highlight>
                <a:srgbClr val="C0C0C0"/>
              </a:highlight>
              <a:latin typeface="PT Sans" panose="020B0503020203020204" pitchFamily="34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>
              <a:solidFill>
                <a:srgbClr val="212529"/>
              </a:solidFill>
              <a:highlight>
                <a:srgbClr val="C0C0C0"/>
              </a:highlight>
              <a:latin typeface="PT Sans" panose="020B0503020203020204" pitchFamily="34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Не много ли чести для каждого фрукта иметь свою переменную? И что делать, если мы не знаем заранее, сколько будет фруктов? Для этого в программировании придумали специальный тип – массивы.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highlight>
                <a:srgbClr val="C0C0C0"/>
              </a:highlight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64886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Массивы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2" cy="395072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Это такая своеобразная корзинка, куда можно складывать другие объекты.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highlight>
                <a:srgbClr val="C0C0C0"/>
              </a:highlight>
              <a:latin typeface="PT Sans" panose="020B0503020203020204" pitchFamily="34" charset="-52"/>
            </a:endParaRPr>
          </a:p>
        </p:txBody>
      </p:sp>
      <p:pic>
        <p:nvPicPr>
          <p:cNvPr id="8194" name="Picture 2" descr="Корзина с фруктами">
            <a:extLst>
              <a:ext uri="{FF2B5EF4-FFF2-40B4-BE49-F238E27FC236}">
                <a16:creationId xmlns:a16="http://schemas.microsoft.com/office/drawing/2014/main" id="{849BD070-58E4-414F-808F-0319B6A9C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738" y="2276596"/>
            <a:ext cx="35909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179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Массивы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2" cy="395072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Давайте сложим наши фрукты в массив на Ruby: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fruits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 = [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apple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banana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orange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]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PT Sans" panose="020B0503020203020204" pitchFamily="34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Так в Ruby объявляются массивы.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Корзина с фруктами">
            <a:extLst>
              <a:ext uri="{FF2B5EF4-FFF2-40B4-BE49-F238E27FC236}">
                <a16:creationId xmlns:a16="http://schemas.microsoft.com/office/drawing/2014/main" id="{849BD070-58E4-414F-808F-0319B6A9C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738" y="2276596"/>
            <a:ext cx="35909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687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Массивы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1"/>
            <a:ext cx="5001773" cy="4037749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Посмотрите, как компактно фрукты сгруппированы, они даже в программе лежат друг рядом с другом, прямо как лежали бы в корзинке. Они все лежат в одной переменной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fruits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Объект, на который указывает переменная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fruits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, как и все объекты в Ruby имеет какой-то класс. Класс массива называется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Array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puts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fruits.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class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.name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</a:rPr>
              <a:t> 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Выведет в консоли "</a:t>
            </a:r>
            <a:r>
              <a:rPr lang="en-US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Array".</a:t>
            </a:r>
          </a:p>
        </p:txBody>
      </p:sp>
      <p:pic>
        <p:nvPicPr>
          <p:cNvPr id="8194" name="Picture 2" descr="Корзина с фруктами">
            <a:extLst>
              <a:ext uri="{FF2B5EF4-FFF2-40B4-BE49-F238E27FC236}">
                <a16:creationId xmlns:a16="http://schemas.microsoft.com/office/drawing/2014/main" id="{849BD070-58E4-414F-808F-0319B6A9C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738" y="2276596"/>
            <a:ext cx="35909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591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Выбор элемента из массива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1"/>
            <a:ext cx="5001773" cy="4037749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Теперь мы знаем, что все фрукты лежат в переменной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fruits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. Если нам нужен какой-то фрукт, мы можем к ней обратиться, нужно только знать номер фрукта и написать его в квадратных скобках после этой переменной.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puts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fruits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[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Выведет на экран 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apple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".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Корзина с фруктами">
            <a:extLst>
              <a:ext uri="{FF2B5EF4-FFF2-40B4-BE49-F238E27FC236}">
                <a16:creationId xmlns:a16="http://schemas.microsoft.com/office/drawing/2014/main" id="{849BD070-58E4-414F-808F-0319B6A9C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738" y="2276596"/>
            <a:ext cx="35909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785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Выбор элемента из массива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1"/>
            <a:ext cx="9603276" cy="853593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Обратите внимание, что чтобы обратиться к первому элементу массива, мы в квадратных скобках указали 0.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362" name="Picture 2" descr="Индексация элементов массива начинается с нуля">
            <a:extLst>
              <a:ext uri="{FF2B5EF4-FFF2-40B4-BE49-F238E27FC236}">
                <a16:creationId xmlns:a16="http://schemas.microsoft.com/office/drawing/2014/main" id="{3B30D7E4-929D-4719-9B98-4CE80F654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8" y="3031301"/>
            <a:ext cx="50768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891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Выбор элемента из массива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4024052"/>
            <a:ext cx="9603276" cy="1945824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Это важнейшая особенность массивов во всех языках программирования — элементы в них нумеруются с нуля. Всегда помните об этом. Если мы хотим вывести в консоль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banana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, то есть второй элемент, нам надо написать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puts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fruits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[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]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</a:rPr>
              <a:t>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C0C0C0"/>
              </a:highlight>
              <a:latin typeface="Arial" panose="020B0604020202020204" pitchFamily="34" charset="0"/>
            </a:endParaRPr>
          </a:p>
        </p:txBody>
      </p:sp>
      <p:pic>
        <p:nvPicPr>
          <p:cNvPr id="15362" name="Picture 2" descr="Индексация элементов массива начинается с нуля">
            <a:extLst>
              <a:ext uri="{FF2B5EF4-FFF2-40B4-BE49-F238E27FC236}">
                <a16:creationId xmlns:a16="http://schemas.microsoft.com/office/drawing/2014/main" id="{3B30D7E4-929D-4719-9B98-4CE80F654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803" y="2072128"/>
            <a:ext cx="50768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991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Печать массива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28497"/>
            <a:ext cx="9603276" cy="3941379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Если бы каждый фрукт хранился у нас в отдельной переменной, для того, чтобы вывести все имеющиеся фрукты на экран, нам бы пришлось сделать вот такой сложный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puts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 и использовать сложение строк: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puts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fruit1 +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", 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+ fruit2 +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", 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+ fruit3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</a:rPr>
              <a:t>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C0C0C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45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Печать массива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5"/>
            <a:ext cx="9603276" cy="4014952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Если мы подготовили массив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fruits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, то вывести его на экран — проще простого, нужно только вызвать его метод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to_s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 вот так: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puts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fruits.to_s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Сравните количество символов в последних двух примерах и вы поймёте, почему массивы так популярны у программистов.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Чаще всего программы используются для оптимизации каких-то процессов, а оптимизация — совершение однотипных действий с однотипными данными. Именно поэтому хранение однотипных данных в массивах так популярно в программировании.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04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Как выполняется программа?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886159" cy="395072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Если вкратце, то построчно сверху вниз.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Однако, существует масса нюансов, понять которые можно на простом примере: представьте себе автомобиль, водитель которого ведёт его по запутанной дороге. Водитель постоянно едет вперёд, не останавливаясь. Он также должен реагировать на разметку, знаки дорожного движения, светофоры и т.д.</a:t>
            </a:r>
          </a:p>
        </p:txBody>
      </p:sp>
      <p:pic>
        <p:nvPicPr>
          <p:cNvPr id="1026" name="Picture 2" descr="Машина на дороге">
            <a:extLst>
              <a:ext uri="{FF2B5EF4-FFF2-40B4-BE49-F238E27FC236}">
                <a16:creationId xmlns:a16="http://schemas.microsoft.com/office/drawing/2014/main" id="{19B894D4-CBE5-4799-812D-4F1160367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566" y="2410153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63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Добавление элемента в массив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5"/>
            <a:ext cx="9603276" cy="4014952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Допустим у нас есть пустой массив (да, бывает и такое).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basket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= []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Для того, чтобы добавить в этот массив первый (или правильнее сказать нулевой) элемент, есть несколько способов. Первый — «клювики».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basket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&lt;&lt;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apple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</a:rPr>
              <a:t>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C0C0C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017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Добавление элемента в массив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5"/>
            <a:ext cx="9603276" cy="4014952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Теперь в нашем массиве будет один элемент, содержащий строку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apple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. Также для добавления можно использовать метод массива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push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basket.push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melon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С помощью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push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 можно запихнуть в массив и несколько элементов, для этого мы передаём ему в качестве параметров несколько строк через запятую.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basket.push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cherry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mango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)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</a:rPr>
              <a:t>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C0C0C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208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Добавление элемента в массив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5"/>
            <a:ext cx="9603276" cy="4014952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Теперь в массиве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basket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 четыре элемента и команда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puts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basket.to_s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выведет на экран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880000"/>
              </a:solidFill>
              <a:effectLst/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apple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melon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cherry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mango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Обратите внимание на порядок элементов: в каком мы их добавляли, в таком они и оказались в конечном результате.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046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Удаление элемента из массива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4"/>
            <a:ext cx="9603276" cy="4309241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Давайте представим, что нам из нашего массива нужно удалить несколько элементов. Это также можно сделать разными способами. Например, если мы знаем, что хотим удалить из массива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basket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 дыню 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melon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), то мы можем сделать это с помощью метода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delete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basket.delete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melon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Тогда в массиве останется только три элемента и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puts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basket.to_s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выведет на экран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apple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cherry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mango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</a:rPr>
              <a:t>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C0C0C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025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Удаление элемента из массива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4"/>
            <a:ext cx="9603276" cy="4309241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Если же мы не знаем, какой именно фрукт хотим удалить, а просто хотим избавиться от первого добавленного в корзину фрукта, то мы можем удалить элемент по его индексу в массиве (напомню, что индексы начинаются с нуля).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basket.delete_at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)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C0C0C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Таким образом мы удалим первый элемент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apple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 и в корзине остается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puts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basket.to_s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C0C0C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только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880000"/>
              </a:solidFill>
              <a:effectLst/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cherry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mango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C0C0C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Вот основные действия с массивами.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500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Массивы и поток выполнения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4"/>
            <a:ext cx="9603276" cy="4309241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Итак, мы познакомились с потоком выполнения программы, командой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sleep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, а также узнали, что такое массивы и научились создавать их, узнали, какой у них класс, как добавлять в них элементы с помощью «клювиков» 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&lt;&lt;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 и команды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push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, а также удалять из массива элементы с помощью команд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delete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 и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delete_at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.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944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Объединение массивов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4"/>
            <a:ext cx="9603276" cy="430924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Объявите в программе два разных массива строк: один, состоящий из нескольких мужских имен, другой — из женских.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Как угодно создайте третий массив так, чтобы он состоял из всех элементов первого и второго массивов (т. е. из всех мужских и женских имен), не повторяя эти имена в коде. То есть, используя элементы из первых двух массивов.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Потом выведите все три массива на экран.</a:t>
            </a:r>
          </a:p>
        </p:txBody>
      </p:sp>
    </p:spTree>
    <p:extLst>
      <p:ext uri="{BB962C8B-B14F-4D97-AF65-F5344CB8AC3E}">
        <p14:creationId xmlns:p14="http://schemas.microsoft.com/office/powerpoint/2010/main" val="2114731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Объединение массивов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4"/>
            <a:ext cx="9603276" cy="430924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ru-RU" b="1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Например: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444444"/>
                </a:solidFill>
                <a:effectLst/>
                <a:latin typeface="PT Mono"/>
              </a:rPr>
              <a:t>Мужчины 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444444"/>
                </a:solidFill>
                <a:effectLst/>
                <a:latin typeface="PT Mono"/>
              </a:rPr>
              <a:t>[</a:t>
            </a:r>
            <a:r>
              <a:rPr lang="ru-RU" b="0" i="0" dirty="0">
                <a:solidFill>
                  <a:srgbClr val="4D99BF"/>
                </a:solidFill>
                <a:effectLst/>
                <a:latin typeface="PT Mono"/>
              </a:rPr>
              <a:t>"</a:t>
            </a:r>
            <a:r>
              <a:rPr lang="en-US" b="0" i="0" dirty="0">
                <a:solidFill>
                  <a:srgbClr val="4D99BF"/>
                </a:solidFill>
                <a:effectLst/>
                <a:latin typeface="PT Mono"/>
              </a:rPr>
              <a:t>Gena"</a:t>
            </a:r>
            <a:r>
              <a:rPr lang="en-US" b="0" i="0" dirty="0">
                <a:solidFill>
                  <a:srgbClr val="1F7199"/>
                </a:solidFill>
                <a:effectLst/>
                <a:latin typeface="PT Mono"/>
              </a:rPr>
              <a:t>, </a:t>
            </a:r>
            <a:r>
              <a:rPr lang="en-US" b="0" i="0" dirty="0">
                <a:solidFill>
                  <a:srgbClr val="4D99BF"/>
                </a:solidFill>
                <a:effectLst/>
                <a:latin typeface="PT Mono"/>
              </a:rPr>
              <a:t>"George"</a:t>
            </a:r>
            <a:r>
              <a:rPr lang="en-US" b="0" i="0" dirty="0">
                <a:solidFill>
                  <a:srgbClr val="1F7199"/>
                </a:solidFill>
                <a:effectLst/>
                <a:latin typeface="PT Mono"/>
              </a:rPr>
              <a:t>, </a:t>
            </a:r>
            <a:r>
              <a:rPr lang="en-US" b="0" i="0" dirty="0">
                <a:solidFill>
                  <a:srgbClr val="4D99BF"/>
                </a:solidFill>
                <a:effectLst/>
                <a:latin typeface="PT Mono"/>
              </a:rPr>
              <a:t>"Misha"</a:t>
            </a:r>
            <a:r>
              <a:rPr lang="en-US" b="0" i="0" dirty="0">
                <a:solidFill>
                  <a:srgbClr val="444444"/>
                </a:solidFill>
                <a:effectLst/>
                <a:latin typeface="PT Mono"/>
              </a:rPr>
              <a:t>] </a:t>
            </a:r>
            <a:endParaRPr lang="ru-RU" b="0" i="0" dirty="0">
              <a:solidFill>
                <a:srgbClr val="444444"/>
              </a:solidFill>
              <a:effectLst/>
              <a:latin typeface="PT Mono"/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444444"/>
                </a:solidFill>
                <a:effectLst/>
                <a:latin typeface="PT Mono"/>
              </a:rPr>
              <a:t>Женщины 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444444"/>
                </a:solidFill>
                <a:effectLst/>
                <a:latin typeface="PT Mono"/>
              </a:rPr>
              <a:t>[</a:t>
            </a:r>
            <a:r>
              <a:rPr lang="ru-RU" b="0" i="0" dirty="0">
                <a:solidFill>
                  <a:srgbClr val="4D99BF"/>
                </a:solidFill>
                <a:effectLst/>
                <a:latin typeface="PT Mono"/>
              </a:rPr>
              <a:t>"</a:t>
            </a:r>
            <a:r>
              <a:rPr lang="en-US" b="0" i="0" dirty="0">
                <a:solidFill>
                  <a:srgbClr val="4D99BF"/>
                </a:solidFill>
                <a:effectLst/>
                <a:latin typeface="PT Mono"/>
              </a:rPr>
              <a:t>Katrin"</a:t>
            </a:r>
            <a:r>
              <a:rPr lang="en-US" b="0" i="0" dirty="0">
                <a:solidFill>
                  <a:srgbClr val="1F7199"/>
                </a:solidFill>
                <a:effectLst/>
                <a:latin typeface="PT Mono"/>
              </a:rPr>
              <a:t>, </a:t>
            </a:r>
            <a:r>
              <a:rPr lang="en-US" b="0" i="0" dirty="0">
                <a:solidFill>
                  <a:srgbClr val="4D99BF"/>
                </a:solidFill>
                <a:effectLst/>
                <a:latin typeface="PT Mono"/>
              </a:rPr>
              <a:t>"Liza"</a:t>
            </a:r>
            <a:r>
              <a:rPr lang="en-US" b="0" i="0" dirty="0">
                <a:solidFill>
                  <a:srgbClr val="1F7199"/>
                </a:solidFill>
                <a:effectLst/>
                <a:latin typeface="PT Mono"/>
              </a:rPr>
              <a:t>, </a:t>
            </a:r>
            <a:r>
              <a:rPr lang="en-US" b="0" i="0" dirty="0">
                <a:solidFill>
                  <a:srgbClr val="4D99BF"/>
                </a:solidFill>
                <a:effectLst/>
                <a:latin typeface="PT Mono"/>
              </a:rPr>
              <a:t>"Masha"</a:t>
            </a:r>
            <a:r>
              <a:rPr lang="en-US" b="0" i="0" dirty="0">
                <a:solidFill>
                  <a:srgbClr val="444444"/>
                </a:solidFill>
                <a:effectLst/>
                <a:latin typeface="PT Mono"/>
              </a:rPr>
              <a:t>] </a:t>
            </a:r>
            <a:endParaRPr lang="ru-RU" b="0" i="0" dirty="0">
              <a:solidFill>
                <a:srgbClr val="444444"/>
              </a:solidFill>
              <a:effectLst/>
              <a:latin typeface="PT Mono"/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444444"/>
                </a:solidFill>
                <a:effectLst/>
                <a:latin typeface="PT Mono"/>
              </a:rPr>
              <a:t>Все вместе 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444444"/>
                </a:solidFill>
                <a:effectLst/>
                <a:latin typeface="PT Mono"/>
              </a:rPr>
              <a:t>[</a:t>
            </a:r>
            <a:r>
              <a:rPr lang="ru-RU" b="0" i="0" dirty="0">
                <a:solidFill>
                  <a:srgbClr val="4D99BF"/>
                </a:solidFill>
                <a:effectLst/>
                <a:latin typeface="PT Mono"/>
              </a:rPr>
              <a:t>"</a:t>
            </a:r>
            <a:r>
              <a:rPr lang="en-US" b="0" i="0" dirty="0">
                <a:solidFill>
                  <a:srgbClr val="4D99BF"/>
                </a:solidFill>
                <a:effectLst/>
                <a:latin typeface="PT Mono"/>
              </a:rPr>
              <a:t>Gena"</a:t>
            </a:r>
            <a:r>
              <a:rPr lang="en-US" b="0" i="0" dirty="0">
                <a:solidFill>
                  <a:srgbClr val="1F7199"/>
                </a:solidFill>
                <a:effectLst/>
                <a:latin typeface="PT Mono"/>
              </a:rPr>
              <a:t>, </a:t>
            </a:r>
            <a:r>
              <a:rPr lang="en-US" b="0" i="0" dirty="0">
                <a:solidFill>
                  <a:srgbClr val="4D99BF"/>
                </a:solidFill>
                <a:effectLst/>
                <a:latin typeface="PT Mono"/>
              </a:rPr>
              <a:t>"George"</a:t>
            </a:r>
            <a:r>
              <a:rPr lang="en-US" b="0" i="0" dirty="0">
                <a:solidFill>
                  <a:srgbClr val="1F7199"/>
                </a:solidFill>
                <a:effectLst/>
                <a:latin typeface="PT Mono"/>
              </a:rPr>
              <a:t>, </a:t>
            </a:r>
            <a:r>
              <a:rPr lang="en-US" b="0" i="0" dirty="0">
                <a:solidFill>
                  <a:srgbClr val="4D99BF"/>
                </a:solidFill>
                <a:effectLst/>
                <a:latin typeface="PT Mono"/>
              </a:rPr>
              <a:t>"Misha"</a:t>
            </a:r>
            <a:r>
              <a:rPr lang="en-US" b="0" i="0" dirty="0">
                <a:solidFill>
                  <a:srgbClr val="1F7199"/>
                </a:solidFill>
                <a:effectLst/>
                <a:latin typeface="PT Mono"/>
              </a:rPr>
              <a:t>, </a:t>
            </a:r>
            <a:r>
              <a:rPr lang="en-US" b="0" i="0" dirty="0">
                <a:solidFill>
                  <a:srgbClr val="4D99BF"/>
                </a:solidFill>
                <a:effectLst/>
                <a:latin typeface="PT Mono"/>
              </a:rPr>
              <a:t>"Katrin"</a:t>
            </a:r>
            <a:r>
              <a:rPr lang="en-US" b="0" i="0" dirty="0">
                <a:solidFill>
                  <a:srgbClr val="1F7199"/>
                </a:solidFill>
                <a:effectLst/>
                <a:latin typeface="PT Mono"/>
              </a:rPr>
              <a:t>, </a:t>
            </a:r>
            <a:r>
              <a:rPr lang="en-US" b="0" i="0" dirty="0">
                <a:solidFill>
                  <a:srgbClr val="4D99BF"/>
                </a:solidFill>
                <a:effectLst/>
                <a:latin typeface="PT Mono"/>
              </a:rPr>
              <a:t>"Liza"</a:t>
            </a:r>
            <a:r>
              <a:rPr lang="en-US" b="0" i="0" dirty="0">
                <a:solidFill>
                  <a:srgbClr val="1F7199"/>
                </a:solidFill>
                <a:effectLst/>
                <a:latin typeface="PT Mono"/>
              </a:rPr>
              <a:t>, </a:t>
            </a:r>
            <a:r>
              <a:rPr lang="en-US" b="0" i="0" dirty="0">
                <a:solidFill>
                  <a:srgbClr val="4D99BF"/>
                </a:solidFill>
                <a:effectLst/>
                <a:latin typeface="PT Mono"/>
              </a:rPr>
              <a:t>"Masha"</a:t>
            </a:r>
            <a:r>
              <a:rPr lang="en-US" b="0" i="0" dirty="0">
                <a:solidFill>
                  <a:srgbClr val="444444"/>
                </a:solidFill>
                <a:effectLst/>
                <a:latin typeface="PT Mono"/>
              </a:rPr>
              <a:t>]</a:t>
            </a:r>
            <a:endParaRPr lang="ru-RU" b="0" i="0" dirty="0">
              <a:solidFill>
                <a:srgbClr val="212529"/>
              </a:solidFill>
              <a:effectLst/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55940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Объединение массивов. подсказка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4"/>
            <a:ext cx="9603276" cy="4309241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Изучите метод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concat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 в документации или проверьте, что массивы в Ruby можно складывать простым плюсиком.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45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Инвертирование массива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4"/>
            <a:ext cx="9603276" cy="430924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Объявите в программе массив с числами от 1 до 5 по порядку.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Выведите на экран сперва этот массив, а затем числа из этого массива в обратном порядке от 5 до 1–го, не изменяя сам исходный массив.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Затем снова выведите исходный массив, измените его, так чтобы теперь его элементы встали задом наперед (от 5 до 1–го) и выведите его на экран снова.</a:t>
            </a:r>
          </a:p>
        </p:txBody>
      </p:sp>
    </p:spTree>
    <p:extLst>
      <p:ext uri="{BB962C8B-B14F-4D97-AF65-F5344CB8AC3E}">
        <p14:creationId xmlns:p14="http://schemas.microsoft.com/office/powerpoint/2010/main" val="271522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Как выполняется программа?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886159" cy="3950728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И ещё он не должен нарушать ПДД.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В этой метафоре: водитель с машиной — это наш компилятор, Ruby. Дорога со всеми знаками, развилками и перекрёстками — ваша программа, правила дорожного движения — правила языка, на котором пишется программа (в нашем случае это Ruby).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Ваша роль при этом — быть создателем этой самой дороги.</a:t>
            </a:r>
          </a:p>
        </p:txBody>
      </p:sp>
      <p:pic>
        <p:nvPicPr>
          <p:cNvPr id="1026" name="Picture 2" descr="Машина на дороге">
            <a:extLst>
              <a:ext uri="{FF2B5EF4-FFF2-40B4-BE49-F238E27FC236}">
                <a16:creationId xmlns:a16="http://schemas.microsoft.com/office/drawing/2014/main" id="{19B894D4-CBE5-4799-812D-4F1160367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566" y="2410153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77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Инвертирование массива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4"/>
            <a:ext cx="9603276" cy="430924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ru-RU" b="1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Например: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444444"/>
                </a:solidFill>
                <a:effectLst/>
                <a:latin typeface="PT Mono"/>
              </a:rPr>
              <a:t>Исходный массив: 				[</a:t>
            </a:r>
            <a:r>
              <a:rPr lang="ru-RU" b="0" i="0" dirty="0">
                <a:solidFill>
                  <a:srgbClr val="1F7199"/>
                </a:solidFill>
                <a:effectLst/>
                <a:latin typeface="PT Mono"/>
              </a:rPr>
              <a:t>1, 2, 3, 4, 5</a:t>
            </a:r>
            <a:r>
              <a:rPr lang="ru-RU" b="0" i="0" dirty="0">
                <a:solidFill>
                  <a:srgbClr val="444444"/>
                </a:solidFill>
                <a:effectLst/>
                <a:latin typeface="PT Mono"/>
              </a:rPr>
              <a:t>] 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444444"/>
                </a:solidFill>
                <a:effectLst/>
                <a:latin typeface="PT Mono"/>
              </a:rPr>
              <a:t>Массив в обратном порядке: 			[</a:t>
            </a:r>
            <a:r>
              <a:rPr lang="ru-RU" b="0" i="0" dirty="0">
                <a:solidFill>
                  <a:srgbClr val="1F7199"/>
                </a:solidFill>
                <a:effectLst/>
                <a:latin typeface="PT Mono"/>
              </a:rPr>
              <a:t>5, 4, 3, 2, 1</a:t>
            </a:r>
            <a:r>
              <a:rPr lang="ru-RU" b="0" i="0" dirty="0">
                <a:solidFill>
                  <a:srgbClr val="444444"/>
                </a:solidFill>
                <a:effectLst/>
                <a:latin typeface="PT Mono"/>
              </a:rPr>
              <a:t>] 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444444"/>
                </a:solidFill>
                <a:effectLst/>
                <a:latin typeface="PT Mono"/>
              </a:rPr>
              <a:t>Исходный массив (не изменился):	 	[</a:t>
            </a:r>
            <a:r>
              <a:rPr lang="ru-RU" b="0" i="0" dirty="0">
                <a:solidFill>
                  <a:srgbClr val="1F7199"/>
                </a:solidFill>
                <a:effectLst/>
                <a:latin typeface="PT Mono"/>
              </a:rPr>
              <a:t>1, 2, 3, 4, 5</a:t>
            </a:r>
            <a:r>
              <a:rPr lang="ru-RU" b="0" i="0" dirty="0">
                <a:solidFill>
                  <a:srgbClr val="444444"/>
                </a:solidFill>
                <a:effectLst/>
                <a:latin typeface="PT Mono"/>
              </a:rPr>
              <a:t>] 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444444"/>
                </a:solidFill>
                <a:effectLst/>
                <a:latin typeface="PT Mono"/>
              </a:rPr>
              <a:t>Исходный массив (после изменения): 		[</a:t>
            </a:r>
            <a:r>
              <a:rPr lang="ru-RU" b="0" i="0" dirty="0">
                <a:solidFill>
                  <a:srgbClr val="1F7199"/>
                </a:solidFill>
                <a:effectLst/>
                <a:latin typeface="PT Mono"/>
              </a:rPr>
              <a:t>5, 4, 3, 2, 1</a:t>
            </a:r>
            <a:r>
              <a:rPr lang="ru-RU" b="0" i="0" dirty="0">
                <a:solidFill>
                  <a:srgbClr val="444444"/>
                </a:solidFill>
                <a:effectLst/>
                <a:latin typeface="PT Mono"/>
              </a:rPr>
              <a:t>]</a:t>
            </a:r>
            <a:endParaRPr lang="ru-RU" b="0" i="0" dirty="0">
              <a:solidFill>
                <a:srgbClr val="212529"/>
              </a:solidFill>
              <a:effectLst/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49388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Выбор машины из массива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4"/>
            <a:ext cx="9603276" cy="430924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Объявите в программе массив из марок автомобилей (всего около 10). Выведите на экран размер этого массива (но не сам массив) и спросите у пользователя одно число — номер марки автомобиля, который он хочет получить в подарок.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Выведите ему ту марку автомобиля, номер которой запросил пользователь. А если он запросил номер, которого нет (отрицательное число, ноль или больше, чем есть в массиве) — сообщите ему, что он ошибся.</a:t>
            </a:r>
          </a:p>
          <a:p>
            <a:pPr marL="0" indent="0" algn="l">
              <a:buNone/>
            </a:pPr>
            <a:r>
              <a:rPr lang="ru-RU" b="1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Например:</a:t>
            </a:r>
            <a:endParaRPr lang="ru-RU" b="0" i="0" dirty="0">
              <a:solidFill>
                <a:srgbClr val="212529"/>
              </a:solidFill>
              <a:effectLst/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64841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Выбор машины из массива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4"/>
            <a:ext cx="9603276" cy="4309241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b="1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Например: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У нас всего 8 машин. Вам какую?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b="1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-23</a:t>
            </a:r>
            <a:endParaRPr lang="ru-RU" dirty="0">
              <a:solidFill>
                <a:srgbClr val="444444"/>
              </a:solidFill>
              <a:highlight>
                <a:srgbClr val="C0C0C0"/>
              </a:highlight>
              <a:latin typeface="PT Mono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ru-RU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Извините, машины с таким номером у нас нет </a:t>
            </a:r>
            <a:r>
              <a:rPr lang="ru-RU" b="0" i="0" dirty="0">
                <a:solidFill>
                  <a:srgbClr val="BC6060"/>
                </a:solidFill>
                <a:effectLst/>
                <a:highlight>
                  <a:srgbClr val="C0C0C0"/>
                </a:highlight>
                <a:latin typeface="PT Mono"/>
              </a:rPr>
              <a:t>:(</a:t>
            </a:r>
          </a:p>
          <a:p>
            <a:pPr marL="0" indent="0" algn="l">
              <a:lnSpc>
                <a:spcPct val="100000"/>
              </a:lnSpc>
              <a:buNone/>
            </a:pPr>
            <a:endParaRPr lang="ru-RU" dirty="0">
              <a:solidFill>
                <a:srgbClr val="BC6060"/>
              </a:solidFill>
              <a:highlight>
                <a:srgbClr val="C0C0C0"/>
              </a:highlight>
              <a:latin typeface="PT Mono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ru-RU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У нас всего 8 машин. Вам какую?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6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Поздравляем, вы получили: Toyota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Проверьте, что программа верно работает для любых введенных чисел, даже отрицательных.</a:t>
            </a:r>
          </a:p>
        </p:txBody>
      </p:sp>
    </p:spTree>
    <p:extLst>
      <p:ext uri="{BB962C8B-B14F-4D97-AF65-F5344CB8AC3E}">
        <p14:creationId xmlns:p14="http://schemas.microsoft.com/office/powerpoint/2010/main" val="2174465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Выбор машины из массива. подсказка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4"/>
            <a:ext cx="9603276" cy="4309241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Введенную пользователем в консоли строку нужно преобразовать в число методом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to_i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. А чтобы программа не сломалась – затем проверить одновременно два условия, что это от 1 до размера массива.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Для одновременной проверки двух условий в операторе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PT Sans" panose="020B0503020203020204" pitchFamily="34" charset="-52"/>
              </a:rPr>
              <a:t>IF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 их можно объединить оператором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&amp;&amp;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Помните, что если длина массива, например 7, то порядковый номер последнего элемента — 6. Поэтому от числа пользователя надо отнять 1.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0660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Камень – ножницы – бумага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4"/>
            <a:ext cx="9603276" cy="430924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Над этой задачей нужно будет немного потрудиться, но не спешите.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Напишите игру "камень - ножницы - бумага". Пользователь вводит свой вариант в консоли и играет против компьютера. И видит результат игры. Компьютер должен выбирать случайный вариант.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введите вариант: 0 - камень, 1 - ножницы, 2 - бумага 2 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Вы выбрали: Бумага 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Компьютер выбрал: Ножницы 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Победил Компьютер</a:t>
            </a:r>
            <a:endParaRPr lang="ru-RU" b="0" i="0" dirty="0">
              <a:solidFill>
                <a:srgbClr val="212529"/>
              </a:solidFill>
              <a:effectLst/>
              <a:highlight>
                <a:srgbClr val="C0C0C0"/>
              </a:highlight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42334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Камень – ножницы – бумага. Подсказка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4"/>
            <a:ext cx="9603276" cy="430924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Написать эту программу будет намного проще, если сперва на бумажке нарисовать для себя примерную схему — как она должна работать. А затем написать программу в виде текстовых комментариев — по шагам расписать что должно происходить, какие нужны переменные, какие проверки и т. д.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В самой программе лучше запрашивать у пользователя числовое значение его выбора, и сравнивать числа для определения результата игры.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Например 0 - камень, 1 - ножницы, 2 - бумага. А сами названия вариантов ("Камень" и т. п.) хранить в массиве и использовать только для вывода красивых результатов на экран.</a:t>
            </a:r>
          </a:p>
        </p:txBody>
      </p:sp>
    </p:spTree>
    <p:extLst>
      <p:ext uri="{BB962C8B-B14F-4D97-AF65-F5344CB8AC3E}">
        <p14:creationId xmlns:p14="http://schemas.microsoft.com/office/powerpoint/2010/main" val="2890906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Камень – ножницы – бумага. Подсказка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4"/>
            <a:ext cx="9603276" cy="4309241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Помните, что строка "1" и число 1 это разные объекты. Преобразовать строку в число можно методом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to_i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. А чтобы компьютер выбрал случайное число, используйте метод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PT Sans" panose="020B0503020203020204" pitchFamily="34" charset="-52"/>
              </a:rPr>
              <a:t>rand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 c нужным параметром (посмотрите в документации как он работает).  Для проверки результата проще всего написать подряд несколько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if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 со всеми комбинациями вариантов компьютера и человека.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Всего будет 7 конструкций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if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 – 6 на проверку разных комбинаций от 0 до 2 и одна на проверку одинаковости чисел (ничья). Для проверки одновременного выполнения двух условий в операторе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if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 используйте оператор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&amp;&amp;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 («И»), который позволяет объединять два условия вместе.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9114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Задачи на повторение. Среднее арифметическое трех чисел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4"/>
            <a:ext cx="9603276" cy="4309241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Напишите программу, которая находит среднее арифметическое трех, введенных пользователем целых чисел.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Например: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Введите число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: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-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23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Введите число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: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&gt;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42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Введите число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: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&gt;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5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Среднее арифметическое: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8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</a:rPr>
              <a:t>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C0C0C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823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Задачи на повторение. </a:t>
            </a:r>
            <a:br>
              <a:rPr lang="ru-RU" b="1" dirty="0">
                <a:solidFill>
                  <a:schemeClr val="accent1"/>
                </a:solidFill>
              </a:rPr>
            </a:br>
            <a:r>
              <a:rPr lang="ru-RU" b="1" dirty="0">
                <a:solidFill>
                  <a:schemeClr val="accent1"/>
                </a:solidFill>
              </a:rPr>
              <a:t>Конвертер рублей в доллары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4"/>
            <a:ext cx="9603276" cy="4309241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Напишите конвертер валют рубли-доллары: программу, которая спрашивает курс, потом спрашивает у пользователя, сколько у него рублей, а потом выдает результат в долларах.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Например: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Сколько сейчас стоит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 доллар в рублях?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ru-RU" altLang="ru-RU" dirty="0">
                <a:solidFill>
                  <a:srgbClr val="880000"/>
                </a:solidFill>
                <a:latin typeface="PT Mono"/>
              </a:rPr>
              <a:t>7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1.23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Сколько у вас рублей?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&gt;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30000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Ваши запасы равны: $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421.17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8640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Задачи на повторение. </a:t>
            </a:r>
            <a:br>
              <a:rPr lang="ru-RU" b="1" dirty="0">
                <a:solidFill>
                  <a:schemeClr val="accent1"/>
                </a:solidFill>
              </a:rPr>
            </a:br>
            <a:r>
              <a:rPr lang="ru-RU" b="1" dirty="0">
                <a:solidFill>
                  <a:schemeClr val="accent1"/>
                </a:solidFill>
              </a:rPr>
              <a:t>Конвертер рублей в доллары. подсказка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4"/>
            <a:ext cx="9603276" cy="4309241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Для преобразования строки в дробное число используйте метод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to_f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Для округления дробного числа до двух знаков после запятой (чтобы правильно получать копейки и центы) используйте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Sans" panose="020B0503020203020204" pitchFamily="34" charset="-52"/>
                <a:hlinkClick r:id="rId2"/>
              </a:rPr>
              <a:t>метод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round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(2)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 у числа с плавающей точкой (также как использовали метод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to_f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).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Также помните, чтобы добавить к строке число, у числа нужно вызвать еще и метод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to_s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829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Как выполняется программа?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2"/>
            <a:ext cx="9603275" cy="395072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При этом у вас, как у архитектора дороги, по которой едет машина, есть своя, не известная водителю, задача. Как мы уже говорили, перед написанием любой программы должна быть поставлена задача. И все искусство программирования заключается в том, чтобы построить такую дорогу и создать такие условия, чтобы автомобиль максимально эффективно достиг этой задачи, приехал в нужную точку. Руководствуясь правилами дорожного движения и тем, как устроена конкретная дорога.</a:t>
            </a:r>
          </a:p>
        </p:txBody>
      </p:sp>
    </p:spTree>
    <p:extLst>
      <p:ext uri="{BB962C8B-B14F-4D97-AF65-F5344CB8AC3E}">
        <p14:creationId xmlns:p14="http://schemas.microsoft.com/office/powerpoint/2010/main" val="9663381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Задачи на повторение. Конвертер валют с выбором валюты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4"/>
            <a:ext cx="9603276" cy="4309241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Модифицируйте конвертер валют из предыдущей задачи так, чтобы сначала он спрашивал у пользователя направление конвертации.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Например: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PT Mon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Какая у вас на руках валюта? 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Рубли 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Доллары 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2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 Сколько сейчас стоит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1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 доллар? 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ru-RU" altLang="ru-RU" sz="1800" dirty="0">
                <a:solidFill>
                  <a:srgbClr val="880000"/>
                </a:solidFill>
                <a:latin typeface="PT Mono"/>
              </a:rPr>
              <a:t>7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1.10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 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Сколько у вас долларов? 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&gt;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500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 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Ваши запасы на сегодня равны: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PT Mono"/>
              </a:rPr>
              <a:t>20550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 руб.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Убедитесь, что программа правильно считает в обе стороны.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3233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Задачи на повторение. Конвертер валют с выбором валюты. подсказка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4"/>
            <a:ext cx="9603276" cy="430924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Сперва спросите у пользователя направление конвертации. Затем в зависимости от результата выбирайте одну из двух ветвей программы при расчете и выводе результата.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В одной ветви вы конвертируете рубли в доллары (как в первом задании), в другой — наоборот, и используете другие названия валют.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Главное — не перепутайте в какую сторону делить или умножать :)</a:t>
            </a:r>
          </a:p>
        </p:txBody>
      </p:sp>
    </p:spTree>
    <p:extLst>
      <p:ext uri="{BB962C8B-B14F-4D97-AF65-F5344CB8AC3E}">
        <p14:creationId xmlns:p14="http://schemas.microsoft.com/office/powerpoint/2010/main" val="34069235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Задачи на повторение. Игра угадайка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4"/>
            <a:ext cx="9603276" cy="430924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Напишите программу, которая загадывает случайное число от 0 до 15 включительно и просит пользователя его угадать с трех попыток.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При каждом вводе пользователем числа программа отвечает «тепло» если введенное число отличается от загаданного на 2 или меньше, «холодно» если на 3 и больше. В каждом ответе программа также подсказывает больше или меньше введенное число, чем загаданное (выводит на экран "нужно больше" или "нужно меньше").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Если число угадано точно за 3 попытки – программа завершается и поздравляет пользователя с победой. Если нет – выводит какое число было загадано.</a:t>
            </a:r>
          </a:p>
        </p:txBody>
      </p:sp>
    </p:spTree>
    <p:extLst>
      <p:ext uri="{BB962C8B-B14F-4D97-AF65-F5344CB8AC3E}">
        <p14:creationId xmlns:p14="http://schemas.microsoft.com/office/powerpoint/2010/main" val="2198887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Задачи на повторение. Игра угадайка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4"/>
            <a:ext cx="9603276" cy="430924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ru-RU" b="1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Например: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Загадано число от 0 до 16, отгадайте какое? 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8 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Тепло (нужно больше) 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F7199"/>
                </a:solidFill>
                <a:effectLst/>
                <a:latin typeface="PT Mono"/>
              </a:rPr>
              <a:t>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 10 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Тепло (нужно меньше) 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F7199"/>
                </a:solidFill>
                <a:effectLst/>
                <a:latin typeface="PT Mono"/>
              </a:rPr>
              <a:t>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 9 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Ура, вы выиграли!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В качестве развлечения найдите алгоритм гарантированно угадать число за 3 попытки.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7597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Задачи на повторение. Игра угадайка.</a:t>
            </a:r>
            <a:br>
              <a:rPr lang="ru-RU" b="1" dirty="0">
                <a:solidFill>
                  <a:schemeClr val="accent1"/>
                </a:solidFill>
              </a:rPr>
            </a:br>
            <a:r>
              <a:rPr lang="ru-RU" b="1" dirty="0">
                <a:solidFill>
                  <a:schemeClr val="accent1"/>
                </a:solidFill>
              </a:rPr>
              <a:t>подсказка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4"/>
            <a:ext cx="9603276" cy="4309241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Чтобы работать с введенными данными как с числами, находить разницу, больше/меньше/равно и пр., нужно перевести их в целые числа методом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to_i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 (как всегда, метод вызывается через точку: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"2".to_i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 — это целое число 2).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Когда разобрались с вводом чисел — осталось три раза запросить число у пользователя и проверить его конструкцией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if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 (тоже три раза). Конструкция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if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 будет хитрой — со вложенными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if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-ами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: сперва надо проверить точное совпадение, если его нет – проверить в какую сторону "не попал" пользователь (больше-меньше) и в зависимости от "расстояния" до числа вывести подсказку. Но все три раза эта конструкция будет совершенно одинаковая.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6423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Задачи на повторение. Игра угадайка.</a:t>
            </a:r>
            <a:br>
              <a:rPr lang="ru-RU" b="1" dirty="0">
                <a:solidFill>
                  <a:schemeClr val="accent1"/>
                </a:solidFill>
              </a:rPr>
            </a:br>
            <a:r>
              <a:rPr lang="ru-RU" b="1" dirty="0">
                <a:solidFill>
                  <a:schemeClr val="accent1"/>
                </a:solidFill>
              </a:rPr>
              <a:t>подсказка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4"/>
            <a:ext cx="9603276" cy="4309241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Чтобы измерить разницу между числами, нужно вычесть одно из другого и найти абсолютное значение этой разницы. Так например 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2 – 5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 будет равно 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-3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, но для нашей программы нужно знать модуль этого числа, который равен 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).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Чтобы найти это абсолютное значение числа — используйте встроенный в Руби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T Sans" panose="020B0503020203020204" pitchFamily="34" charset="-52"/>
                <a:hlinkClick r:id="rId2"/>
              </a:rPr>
              <a:t>метод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abs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Если пользователь угадал число — можно выйти методом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exit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7264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Задачи на повторение. Игра угадайка.</a:t>
            </a:r>
            <a:br>
              <a:rPr lang="ru-RU" b="1" dirty="0">
                <a:solidFill>
                  <a:schemeClr val="accent1"/>
                </a:solidFill>
              </a:rPr>
            </a:br>
            <a:r>
              <a:rPr lang="ru-RU" b="1" dirty="0">
                <a:solidFill>
                  <a:schemeClr val="accent1"/>
                </a:solidFill>
              </a:rPr>
              <a:t>подсказка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4"/>
            <a:ext cx="9603276" cy="4309241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Обратите внимание ну группировку арифметических выражений круглыми скобками. Перед вызовом метода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to_s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 два числа, между которыми выполняется какая-то операция, нужно сгруппировать.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Точно так же в этом задании нужно вызывать метод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abs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 у «скобок», в которых вы делаете операцию.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2 - 5.abs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PT Mono"/>
              </a:rPr>
              <a:t># неправильно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(2 - 5).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abs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PT Mono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PT Mono"/>
              </a:rPr>
              <a:t># правильно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9832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Справочный материал</a:t>
            </a:r>
            <a:endParaRPr lang="en-R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ABF6CF-990A-3544-8436-8A9F3441D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3950728"/>
          </a:xfrm>
        </p:spPr>
        <p:txBody>
          <a:bodyPr>
            <a:normAutofit/>
          </a:bodyPr>
          <a:lstStyle/>
          <a:p>
            <a:r>
              <a:rPr lang="ru-RU" u="sng" dirty="0">
                <a:hlinkClick r:id="rId2"/>
              </a:rPr>
              <a:t>Поток выполнения</a:t>
            </a:r>
            <a:endParaRPr lang="ru-RU" u="sng" dirty="0">
              <a:highlight>
                <a:srgbClr val="C0C0C0"/>
              </a:highlight>
            </a:endParaRPr>
          </a:p>
          <a:p>
            <a:r>
              <a:rPr lang="ru-RU" u="sng" dirty="0">
                <a:hlinkClick r:id="rId3"/>
              </a:rPr>
              <a:t>Массивы в Руби</a:t>
            </a:r>
            <a:endParaRPr lang="ru-RU" u="sng" dirty="0"/>
          </a:p>
          <a:p>
            <a:r>
              <a:rPr lang="ru-RU" dirty="0">
                <a:hlinkClick r:id="rId4"/>
              </a:rPr>
              <a:t>Порядок выполнения</a:t>
            </a:r>
            <a:endParaRPr lang="ru-RU" u="sng" dirty="0"/>
          </a:p>
          <a:p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3535644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BCC4-BF3F-1644-A380-EC873F30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Спасибо за внимание!</a:t>
            </a:r>
            <a:br>
              <a:rPr lang="en-RU" b="1" dirty="0">
                <a:solidFill>
                  <a:schemeClr val="accent1"/>
                </a:solidFill>
              </a:rPr>
            </a:br>
            <a:endParaRPr lang="en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E4521-B728-F446-AA6F-01C928385D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Лекция 5. Пишем волшебный шар. Объекты, переменные, условный оператор </a:t>
            </a:r>
            <a:r>
              <a:rPr lang="en-US" b="1" dirty="0">
                <a:solidFill>
                  <a:schemeClr val="accent1"/>
                </a:solidFill>
              </a:rPr>
              <a:t>IF</a:t>
            </a:r>
            <a:endParaRPr lang="en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24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Как выполняется программа?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2"/>
            <a:ext cx="3456753" cy="206228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Причём привести водителя из пункта А в пункт Б ­можно множеством разных способов.</a:t>
            </a:r>
          </a:p>
        </p:txBody>
      </p:sp>
      <p:pic>
        <p:nvPicPr>
          <p:cNvPr id="2050" name="Picture 2" descr="Заковыристая развязка">
            <a:extLst>
              <a:ext uri="{FF2B5EF4-FFF2-40B4-BE49-F238E27FC236}">
                <a16:creationId xmlns:a16="http://schemas.microsoft.com/office/drawing/2014/main" id="{B369EE86-D163-48F3-89A6-25039C8FC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15732"/>
            <a:ext cx="4087539" cy="403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424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Как выполняется программа?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2"/>
            <a:ext cx="4434215" cy="4033038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Процесс движения машины-компилятора по программе-дороге называется потоком выполнения. Чаще всего в программах один поток выполнения, но есть и так называемые «асинхронные» языки программирования, в которых потоков несколько. Это только справка для любознательных. До конца этого курса у нас всегда будет только один поток выполнения и команды будут выполняться одна за другой.</a:t>
            </a:r>
          </a:p>
        </p:txBody>
      </p:sp>
      <p:pic>
        <p:nvPicPr>
          <p:cNvPr id="2050" name="Picture 2" descr="Заковыристая развязка">
            <a:extLst>
              <a:ext uri="{FF2B5EF4-FFF2-40B4-BE49-F238E27FC236}">
                <a16:creationId xmlns:a16="http://schemas.microsoft.com/office/drawing/2014/main" id="{B369EE86-D163-48F3-89A6-25039C8FC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15732"/>
            <a:ext cx="4087539" cy="403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945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Как выполняется программа?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2"/>
            <a:ext cx="9603276" cy="832571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Для иллюстрации потока выполнения программы напишем в нашей новой папке 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lesson6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 (созданной, как обычно, в папке 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c:\rubytut\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), программу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road.rb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: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5842F9-ECD2-4BB8-B6F7-6582DC8F723B}"/>
              </a:ext>
            </a:extLst>
          </p:cNvPr>
          <p:cNvSpPr txBox="1"/>
          <p:nvPr/>
        </p:nvSpPr>
        <p:spPr>
          <a:xfrm>
            <a:off x="1451578" y="2722970"/>
            <a:ext cx="96032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puts </a:t>
            </a:r>
            <a:r>
              <a:rPr lang="en-US" b="0" i="0" dirty="0"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"Start“</a:t>
            </a:r>
            <a:endParaRPr lang="en-US" dirty="0">
              <a:solidFill>
                <a:srgbClr val="444444"/>
              </a:solidFill>
              <a:highlight>
                <a:srgbClr val="C0C0C0"/>
              </a:highlight>
              <a:latin typeface="PT Mono"/>
            </a:endParaRPr>
          </a:p>
          <a:p>
            <a:r>
              <a:rPr lang="en-US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sleep </a:t>
            </a:r>
            <a:r>
              <a:rPr lang="en-US" b="0" i="0" dirty="0"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1</a:t>
            </a:r>
            <a:r>
              <a:rPr lang="en-US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puts </a:t>
            </a:r>
            <a:r>
              <a:rPr lang="en-US" b="0" i="0" dirty="0"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</a:t>
            </a:r>
            <a:r>
              <a:rPr lang="ru-RU" b="0" i="0" dirty="0"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Первый километр"</a:t>
            </a:r>
            <a:r>
              <a:rPr lang="ru-RU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</a:t>
            </a:r>
            <a:endParaRPr lang="en-US" b="0" i="0" dirty="0">
              <a:solidFill>
                <a:srgbClr val="444444"/>
              </a:solidFill>
              <a:effectLst/>
              <a:highlight>
                <a:srgbClr val="C0C0C0"/>
              </a:highlight>
              <a:latin typeface="PT Mono"/>
            </a:endParaRPr>
          </a:p>
          <a:p>
            <a:r>
              <a:rPr lang="en-US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sleep </a:t>
            </a:r>
            <a:r>
              <a:rPr lang="en-US" b="0" i="0" dirty="0"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1</a:t>
            </a:r>
            <a:r>
              <a:rPr lang="en-US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puts </a:t>
            </a:r>
            <a:r>
              <a:rPr lang="en-US" b="0" i="0" dirty="0"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</a:t>
            </a:r>
            <a:r>
              <a:rPr lang="ru-RU" b="0" i="0" dirty="0"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Второй километр"</a:t>
            </a:r>
            <a:r>
              <a:rPr lang="ru-RU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</a:t>
            </a:r>
            <a:endParaRPr lang="en-US" b="0" i="0" dirty="0">
              <a:solidFill>
                <a:srgbClr val="444444"/>
              </a:solidFill>
              <a:effectLst/>
              <a:highlight>
                <a:srgbClr val="C0C0C0"/>
              </a:highlight>
              <a:latin typeface="PT Mono"/>
            </a:endParaRPr>
          </a:p>
          <a:p>
            <a:r>
              <a:rPr lang="en-US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sleep </a:t>
            </a:r>
            <a:r>
              <a:rPr lang="en-US" b="0" i="0" dirty="0"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1</a:t>
            </a:r>
            <a:r>
              <a:rPr lang="en-US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puts </a:t>
            </a:r>
            <a:r>
              <a:rPr lang="en-US" b="0" i="0" dirty="0"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</a:t>
            </a:r>
            <a:r>
              <a:rPr lang="ru-RU" b="0" i="0" dirty="0"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Третий километр"</a:t>
            </a:r>
            <a:r>
              <a:rPr lang="ru-RU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</a:t>
            </a:r>
            <a:endParaRPr lang="en-US" b="0" i="0" dirty="0">
              <a:solidFill>
                <a:srgbClr val="444444"/>
              </a:solidFill>
              <a:effectLst/>
              <a:highlight>
                <a:srgbClr val="C0C0C0"/>
              </a:highlight>
              <a:latin typeface="PT Mono"/>
            </a:endParaRPr>
          </a:p>
          <a:p>
            <a:r>
              <a:rPr lang="en-US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sleep </a:t>
            </a:r>
            <a:r>
              <a:rPr lang="en-US" b="0" i="0" dirty="0"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1</a:t>
            </a:r>
            <a:r>
              <a:rPr lang="en-US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puts </a:t>
            </a:r>
            <a:r>
              <a:rPr lang="en-US" b="0" i="0" dirty="0">
                <a:solidFill>
                  <a:srgbClr val="880000"/>
                </a:solidFill>
                <a:effectLst/>
                <a:highlight>
                  <a:srgbClr val="C0C0C0"/>
                </a:highlight>
                <a:latin typeface="PT Mono"/>
              </a:rPr>
              <a:t>"Finish!"</a:t>
            </a:r>
            <a:r>
              <a:rPr lang="en-US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gets</a:t>
            </a:r>
            <a:endParaRPr lang="ru-RU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29248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Как выполняется программа?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2"/>
            <a:ext cx="9603275" cy="395072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Обратите внимание, что мы пользуемся новой для нас командой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sleep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PT Mono"/>
              </a:rPr>
              <a:t> 1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 — название говорит само за себя. Представьте, что водитель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припарковывает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 машину у обочины и засыпает на одну секунду, а потом тут же продолжает свой маршрут. Для запуска программы как обычно заходим в нашу папку и запускаем эту программу: </a:t>
            </a:r>
            <a:endParaRPr lang="en-US" altLang="ru-RU" sz="3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0" i="0" dirty="0">
              <a:solidFill>
                <a:srgbClr val="444444"/>
              </a:solidFill>
              <a:effectLst/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i="0" dirty="0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ruby </a:t>
            </a:r>
            <a:r>
              <a:rPr lang="en-US" b="0" i="0" dirty="0" err="1">
                <a:solidFill>
                  <a:srgbClr val="444444"/>
                </a:solidFill>
                <a:effectLst/>
                <a:highlight>
                  <a:srgbClr val="C0C0C0"/>
                </a:highlight>
                <a:latin typeface="PT Mono"/>
              </a:rPr>
              <a:t>road.rb</a:t>
            </a:r>
            <a:endParaRPr lang="en-US" b="0" i="0" dirty="0">
              <a:solidFill>
                <a:srgbClr val="444444"/>
              </a:solidFill>
              <a:effectLst/>
              <a:highlight>
                <a:srgbClr val="C0C0C0"/>
              </a:highlight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u="none" strike="noStrike" cap="none" normalizeH="0" baseline="0" dirty="0">
              <a:ln>
                <a:noFill/>
              </a:ln>
              <a:solidFill>
                <a:srgbClr val="444444"/>
              </a:solidFill>
              <a:latin typeface="PT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Если всё написано правильно, вы увидите, как машинка неспешно проедет три километра.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04868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F803-81CB-064B-826B-5A97C4B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Массивы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1EEB-05C0-3D4C-92A3-76BED827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2"/>
            <a:ext cx="9603275" cy="395072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b="0" i="0" dirty="0">
                <a:solidFill>
                  <a:srgbClr val="212529"/>
                </a:solidFill>
                <a:effectLst/>
                <a:latin typeface="PT Sans" panose="020B0503020203020204" pitchFamily="34" charset="-52"/>
              </a:rPr>
              <a:t>Часто нам нужно хранить в программе не одну переменную, а сразу несколько, причём одинаковых по типу (например, 10 строк, 35 чисел, 20 чисел с плавающей точкой и т.д.), отличающихся только значениями. Для таких целей в любом современном языке существует специальный тип объекта — массив. Поясним это на простом примере.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435709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555</TotalTime>
  <Words>2994</Words>
  <Application>Microsoft Office PowerPoint</Application>
  <PresentationFormat>Широкоэкранный</PresentationFormat>
  <Paragraphs>254</Paragraphs>
  <Slides>48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5" baseType="lpstr">
      <vt:lpstr>Arial</vt:lpstr>
      <vt:lpstr>Calibri</vt:lpstr>
      <vt:lpstr>Gill Sans MT</vt:lpstr>
      <vt:lpstr>PT Mono</vt:lpstr>
      <vt:lpstr>PT Sans</vt:lpstr>
      <vt:lpstr>Wingdings</vt:lpstr>
      <vt:lpstr>Gallery</vt:lpstr>
      <vt:lpstr>Лекция 6</vt:lpstr>
      <vt:lpstr>Как выполняется программа?</vt:lpstr>
      <vt:lpstr>Как выполняется программа?</vt:lpstr>
      <vt:lpstr>Как выполняется программа?</vt:lpstr>
      <vt:lpstr>Как выполняется программа?</vt:lpstr>
      <vt:lpstr>Как выполняется программа?</vt:lpstr>
      <vt:lpstr>Как выполняется программа?</vt:lpstr>
      <vt:lpstr>Как выполняется программа?</vt:lpstr>
      <vt:lpstr>Массивы</vt:lpstr>
      <vt:lpstr>Массивы</vt:lpstr>
      <vt:lpstr>Массивы</vt:lpstr>
      <vt:lpstr>Массивы</vt:lpstr>
      <vt:lpstr>Массивы</vt:lpstr>
      <vt:lpstr>Массивы</vt:lpstr>
      <vt:lpstr>Выбор элемента из массива</vt:lpstr>
      <vt:lpstr>Выбор элемента из массива</vt:lpstr>
      <vt:lpstr>Выбор элемента из массива</vt:lpstr>
      <vt:lpstr>Печать массива</vt:lpstr>
      <vt:lpstr>Печать массива</vt:lpstr>
      <vt:lpstr>Добавление элемента в массив</vt:lpstr>
      <vt:lpstr>Добавление элемента в массив</vt:lpstr>
      <vt:lpstr>Добавление элемента в массив</vt:lpstr>
      <vt:lpstr>Удаление элемента из массива</vt:lpstr>
      <vt:lpstr>Удаление элемента из массива</vt:lpstr>
      <vt:lpstr>Массивы и поток выполнения</vt:lpstr>
      <vt:lpstr>Объединение массивов</vt:lpstr>
      <vt:lpstr>Объединение массивов</vt:lpstr>
      <vt:lpstr>Объединение массивов. подсказка</vt:lpstr>
      <vt:lpstr>Инвертирование массива</vt:lpstr>
      <vt:lpstr>Инвертирование массива</vt:lpstr>
      <vt:lpstr>Выбор машины из массива</vt:lpstr>
      <vt:lpstr>Выбор машины из массива</vt:lpstr>
      <vt:lpstr>Выбор машины из массива. подсказка</vt:lpstr>
      <vt:lpstr>Камень – ножницы – бумага</vt:lpstr>
      <vt:lpstr>Камень – ножницы – бумага. Подсказка</vt:lpstr>
      <vt:lpstr>Камень – ножницы – бумага. Подсказка</vt:lpstr>
      <vt:lpstr>Задачи на повторение. Среднее арифметическое трех чисел</vt:lpstr>
      <vt:lpstr>Задачи на повторение.  Конвертер рублей в доллары</vt:lpstr>
      <vt:lpstr>Задачи на повторение.  Конвертер рублей в доллары. подсказка</vt:lpstr>
      <vt:lpstr>Задачи на повторение. Конвертер валют с выбором валюты</vt:lpstr>
      <vt:lpstr>Задачи на повторение. Конвертер валют с выбором валюты. подсказка</vt:lpstr>
      <vt:lpstr>Задачи на повторение. Игра угадайка</vt:lpstr>
      <vt:lpstr>Задачи на повторение. Игра угадайка</vt:lpstr>
      <vt:lpstr>Задачи на повторение. Игра угадайка. подсказка</vt:lpstr>
      <vt:lpstr>Задачи на повторение. Игра угадайка. подсказка</vt:lpstr>
      <vt:lpstr>Задачи на повторение. Игра угадайка. подсказка</vt:lpstr>
      <vt:lpstr>Справочный материал</vt:lpstr>
      <vt:lpstr>Спасибо за внимание!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4</dc:title>
  <dc:creator>Microsoft Office User</dc:creator>
  <cp:lastModifiedBy>Eddie Smith</cp:lastModifiedBy>
  <cp:revision>60</cp:revision>
  <dcterms:created xsi:type="dcterms:W3CDTF">2021-09-22T09:31:14Z</dcterms:created>
  <dcterms:modified xsi:type="dcterms:W3CDTF">2021-10-05T11:51:15Z</dcterms:modified>
</cp:coreProperties>
</file>