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468" r:id="rId3"/>
    <p:sldId id="470" r:id="rId4"/>
    <p:sldId id="469" r:id="rId5"/>
    <p:sldId id="471" r:id="rId6"/>
    <p:sldId id="472" r:id="rId7"/>
    <p:sldId id="474" r:id="rId8"/>
    <p:sldId id="475" r:id="rId9"/>
    <p:sldId id="476" r:id="rId10"/>
    <p:sldId id="473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462" r:id="rId41"/>
    <p:sldId id="28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0"/>
    <p:restoredTop sz="96405"/>
  </p:normalViewPr>
  <p:slideViewPr>
    <p:cSldViewPr snapToGrid="0" snapToObjects="1">
      <p:cViewPr>
        <p:scale>
          <a:sx n="100" d="100"/>
          <a:sy n="100" d="100"/>
        </p:scale>
        <p:origin x="14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sws.ru/rabota-s-git-dlya-nachinayushhix.html" TargetMode="External"/><Relationship Id="rId2" Type="http://schemas.openxmlformats.org/officeDocument/2006/relationships/hyperlink" Target="https://git-scm.com/book/ru/v1/%D0%92%D0%B2%D0%B5%D0%B4%D0%B5%D0%BD%D0%B8%D0%B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cottle.github.io/learnGitBranching" TargetMode="External"/><Relationship Id="rId5" Type="http://schemas.openxmlformats.org/officeDocument/2006/relationships/hyperlink" Target="http://all-ht.ru/inf/prog/git_001.html" TargetMode="External"/><Relationship Id="rId4" Type="http://schemas.openxmlformats.org/officeDocument/2006/relationships/hyperlink" Target="http://habrahabr.ru/post/123111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7C69-0E6D-5340-9EB2-ADA936FE2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</a:t>
            </a:r>
            <a:r>
              <a:rPr lang="en-US" b="1" dirty="0">
                <a:solidFill>
                  <a:schemeClr val="accent1"/>
                </a:solidFill>
              </a:rPr>
              <a:t>21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55E7-3818-7343-B869-DF577EECC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Система контроля версий </a:t>
            </a:r>
            <a:r>
              <a:rPr lang="en-US" b="1" dirty="0">
                <a:solidFill>
                  <a:schemeClr val="accent1"/>
                </a:solidFill>
              </a:rPr>
              <a:t>Git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3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>
                <a:solidFill>
                  <a:schemeClr val="accent1"/>
                </a:solidFill>
              </a:rPr>
              <a:t>нАстройка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git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210068"/>
          </a:xfrm>
        </p:spPr>
        <p:txBody>
          <a:bodyPr>
            <a:normAutofit/>
          </a:bodyPr>
          <a:lstStyle/>
          <a:p>
            <a:r>
              <a:rPr lang="ru-RU" dirty="0"/>
              <a:t>Давайте немного настроим </a:t>
            </a:r>
            <a:r>
              <a:rPr lang="en-GB" dirty="0"/>
              <a:t>git, </a:t>
            </a:r>
            <a:r>
              <a:rPr lang="ru-RU" dirty="0"/>
              <a:t>указав данные разработчика. Без этого мы не сможем делать сохранения в нашей машине времени, т.к. не понятно будет, кто эти сохранения хочет сделать. Укажите </a:t>
            </a:r>
            <a:r>
              <a:rPr lang="en-GB" dirty="0"/>
              <a:t>git-</a:t>
            </a:r>
            <a:r>
              <a:rPr lang="ru-RU" dirty="0"/>
              <a:t>у своё имя и </a:t>
            </a:r>
            <a:r>
              <a:rPr lang="en-GB" dirty="0"/>
              <a:t>email </a:t>
            </a:r>
            <a:r>
              <a:rPr lang="ru-RU" dirty="0"/>
              <a:t>с помощь этих команд: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8C11F-839D-0846-9F3A-4532861E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387778"/>
            <a:ext cx="9156700" cy="8128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7CF21A-01AF-6B4B-9432-63D2C6AD4AF5}"/>
              </a:ext>
            </a:extLst>
          </p:cNvPr>
          <p:cNvSpPr txBox="1">
            <a:spLocks/>
          </p:cNvSpPr>
          <p:nvPr/>
        </p:nvSpPr>
        <p:spPr>
          <a:xfrm>
            <a:off x="1451578" y="4362556"/>
            <a:ext cx="9603275" cy="1210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Лучше всего вместо </a:t>
            </a:r>
            <a:r>
              <a:rPr lang="en-GB" dirty="0">
                <a:solidFill>
                  <a:schemeClr val="accent1"/>
                </a:solidFill>
              </a:rPr>
              <a:t>Name</a:t>
            </a:r>
            <a:r>
              <a:rPr lang="en-GB" dirty="0"/>
              <a:t> </a:t>
            </a:r>
            <a:r>
              <a:rPr lang="ru-RU" dirty="0"/>
              <a:t>указать ваши имя и фамилию латинскими буквами (</a:t>
            </a:r>
            <a:r>
              <a:rPr lang="ru-RU" dirty="0" err="1"/>
              <a:t>транслитом</a:t>
            </a:r>
            <a:r>
              <a:rPr lang="ru-RU" dirty="0"/>
              <a:t>), например </a:t>
            </a:r>
            <a:r>
              <a:rPr lang="en-GB" dirty="0">
                <a:solidFill>
                  <a:schemeClr val="accent1"/>
                </a:solidFill>
              </a:rPr>
              <a:t>Ivan Petrov</a:t>
            </a:r>
            <a:r>
              <a:rPr lang="en-GB" dirty="0"/>
              <a:t>, </a:t>
            </a:r>
            <a:r>
              <a:rPr lang="ru-RU" dirty="0"/>
              <a:t>а в качестве </a:t>
            </a:r>
            <a:r>
              <a:rPr lang="en-GB" dirty="0"/>
              <a:t>email-</a:t>
            </a:r>
            <a:r>
              <a:rPr lang="ru-RU" dirty="0"/>
              <a:t>а указать ваш персональный </a:t>
            </a:r>
            <a:r>
              <a:rPr lang="en-GB" dirty="0"/>
              <a:t>email.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85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Основные команды </a:t>
            </a:r>
            <a:r>
              <a:rPr lang="en-US" b="1" dirty="0">
                <a:solidFill>
                  <a:schemeClr val="accent1"/>
                </a:solidFill>
              </a:rPr>
              <a:t>git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568968"/>
          </a:xfrm>
        </p:spPr>
        <p:txBody>
          <a:bodyPr>
            <a:normAutofit/>
          </a:bodyPr>
          <a:lstStyle/>
          <a:p>
            <a:r>
              <a:rPr lang="ru-RU" dirty="0"/>
              <a:t>Для каждого проекта (каждой программы) в </a:t>
            </a:r>
            <a:r>
              <a:rPr lang="en-GB" dirty="0"/>
              <a:t>git </a:t>
            </a:r>
            <a:r>
              <a:rPr lang="ru-RU" dirty="0"/>
              <a:t>предполагается создавать отдельный </a:t>
            </a:r>
            <a:r>
              <a:rPr lang="ru-RU" b="1" dirty="0" err="1"/>
              <a:t>репозиторий</a:t>
            </a:r>
            <a:r>
              <a:rPr lang="ru-RU" dirty="0"/>
              <a:t> — хранилище, которое хранит код вашей программы и позволяет работать с изменениями, которые в него вносились за всё время работы над ней.</a:t>
            </a:r>
          </a:p>
          <a:p>
            <a:r>
              <a:rPr lang="ru-RU" dirty="0"/>
              <a:t>Давайте создадим наш первый </a:t>
            </a:r>
            <a:r>
              <a:rPr lang="ru-RU" dirty="0" err="1"/>
              <a:t>репозиторий</a:t>
            </a:r>
            <a:r>
              <a:rPr lang="ru-RU" dirty="0"/>
              <a:t> и положим в него какую-нибудь программу. Для этого откройте консоль, создайте и зайдите в папку 2 урока. </a:t>
            </a:r>
          </a:p>
        </p:txBody>
      </p:sp>
    </p:spTree>
    <p:extLst>
      <p:ext uri="{BB962C8B-B14F-4D97-AF65-F5344CB8AC3E}">
        <p14:creationId xmlns:p14="http://schemas.microsoft.com/office/powerpoint/2010/main" val="415970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init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552968"/>
          </a:xfrm>
        </p:spPr>
        <p:txBody>
          <a:bodyPr>
            <a:normAutofit/>
          </a:bodyPr>
          <a:lstStyle/>
          <a:p>
            <a:r>
              <a:rPr lang="ru-RU" dirty="0"/>
              <a:t>Допустим мы хотим создать программу, которая кидает кубик, то есть произвольно выбирает число от 1 до 6. Наша программа будет называться </a:t>
            </a:r>
            <a:r>
              <a:rPr lang="en-GB" b="1" dirty="0"/>
              <a:t>dice</a:t>
            </a:r>
            <a:r>
              <a:rPr lang="en-GB" dirty="0"/>
              <a:t> (</a:t>
            </a:r>
            <a:r>
              <a:rPr lang="ru-RU" dirty="0"/>
              <a:t>игральные кости). Для того, чтобы создать </a:t>
            </a:r>
            <a:r>
              <a:rPr lang="ru-RU" dirty="0" err="1"/>
              <a:t>репозиторий</a:t>
            </a:r>
            <a:r>
              <a:rPr lang="ru-RU" dirty="0"/>
              <a:t> с таким названием нам необходимо набрать в консоли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F076A-D6AE-7145-B36B-55659AD75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730678"/>
            <a:ext cx="9144000" cy="50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9FE755-3021-264D-B9AA-1E3DC50A8916}"/>
              </a:ext>
            </a:extLst>
          </p:cNvPr>
          <p:cNvSpPr txBox="1">
            <a:spLocks/>
          </p:cNvSpPr>
          <p:nvPr/>
        </p:nvSpPr>
        <p:spPr>
          <a:xfrm>
            <a:off x="1451579" y="4400656"/>
            <a:ext cx="9603275" cy="15529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Эта команда создаст в текущей папке папку </a:t>
            </a:r>
            <a:r>
              <a:rPr lang="en-GB" dirty="0">
                <a:solidFill>
                  <a:schemeClr val="accent1"/>
                </a:solidFill>
              </a:rPr>
              <a:t>dice</a:t>
            </a:r>
            <a:r>
              <a:rPr lang="en-GB" dirty="0"/>
              <a:t>, </a:t>
            </a:r>
            <a:r>
              <a:rPr lang="ru-RU" dirty="0"/>
              <a:t>в которой подготовит всё для хранения новой программы. Все служебные файлы она положит в папку </a:t>
            </a:r>
            <a:r>
              <a:rPr lang="en-GB" dirty="0">
                <a:solidFill>
                  <a:schemeClr val="accent1"/>
                </a:solidFill>
              </a:rPr>
              <a:t>dice\.git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en-GB" dirty="0"/>
              <a:t>(</a:t>
            </a:r>
            <a:r>
              <a:rPr lang="ru-RU" dirty="0"/>
              <a:t>вам необходимо настроить просмотр скрытых файлов в </a:t>
            </a:r>
            <a:r>
              <a:rPr lang="en-GB" dirty="0"/>
              <a:t>Windows, </a:t>
            </a:r>
            <a:r>
              <a:rPr lang="ru-RU" dirty="0"/>
              <a:t>если вы хотите посмотреть её содержимое). </a:t>
            </a:r>
          </a:p>
        </p:txBody>
      </p:sp>
    </p:spTree>
    <p:extLst>
      <p:ext uri="{BB962C8B-B14F-4D97-AF65-F5344CB8AC3E}">
        <p14:creationId xmlns:p14="http://schemas.microsoft.com/office/powerpoint/2010/main" val="48484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status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508000"/>
          </a:xfrm>
        </p:spPr>
        <p:txBody>
          <a:bodyPr>
            <a:normAutofit/>
          </a:bodyPr>
          <a:lstStyle/>
          <a:p>
            <a:r>
              <a:rPr lang="ru-RU" dirty="0"/>
              <a:t>Зайдём в наш </a:t>
            </a:r>
            <a:r>
              <a:rPr lang="ru-RU" dirty="0" err="1"/>
              <a:t>репозиторий</a:t>
            </a:r>
            <a:r>
              <a:rPr lang="ru-RU" dirty="0"/>
              <a:t>: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9FE755-3021-264D-B9AA-1E3DC50A8916}"/>
              </a:ext>
            </a:extLst>
          </p:cNvPr>
          <p:cNvSpPr txBox="1">
            <a:spLocks/>
          </p:cNvSpPr>
          <p:nvPr/>
        </p:nvSpPr>
        <p:spPr>
          <a:xfrm>
            <a:off x="1451578" y="3256552"/>
            <a:ext cx="9603275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 посмотрим его состояние с помощью команды </a:t>
            </a:r>
            <a:r>
              <a:rPr lang="en-GB" dirty="0">
                <a:solidFill>
                  <a:schemeClr val="accent1"/>
                </a:solidFill>
              </a:rPr>
              <a:t>git status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62FDA-F916-444A-A115-6A97D3C68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48842"/>
            <a:ext cx="9144000" cy="48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3AECA-A562-8F47-9C4E-77715D736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3889662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7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status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86568"/>
          </a:xfrm>
        </p:spPr>
        <p:txBody>
          <a:bodyPr>
            <a:normAutofit/>
          </a:bodyPr>
          <a:lstStyle/>
          <a:p>
            <a:r>
              <a:rPr lang="ru-RU" dirty="0"/>
              <a:t>Так как наш </a:t>
            </a:r>
            <a:r>
              <a:rPr lang="ru-RU" dirty="0" err="1"/>
              <a:t>репозиторий</a:t>
            </a:r>
            <a:r>
              <a:rPr lang="ru-RU" dirty="0"/>
              <a:t> пустой, мы увидим надпись </a:t>
            </a:r>
            <a:r>
              <a:rPr lang="en-GB" b="1" dirty="0"/>
              <a:t>nothing to commit</a:t>
            </a:r>
            <a:r>
              <a:rPr lang="en-GB" dirty="0"/>
              <a:t>. </a:t>
            </a:r>
            <a:r>
              <a:rPr lang="ru-RU" dirty="0"/>
              <a:t>Давайте создадим каких-нибудь файлов. Для этого откройте нашу папку </a:t>
            </a:r>
            <a:r>
              <a:rPr lang="en-GB" dirty="0">
                <a:solidFill>
                  <a:schemeClr val="accent1"/>
                </a:solidFill>
              </a:rPr>
              <a:t>dice</a:t>
            </a:r>
            <a:r>
              <a:rPr lang="en-GB" dirty="0"/>
              <a:t> </a:t>
            </a:r>
            <a:r>
              <a:rPr lang="ru-RU" dirty="0"/>
              <a:t>в качестве проекта в </a:t>
            </a:r>
            <a:r>
              <a:rPr lang="en-GB" dirty="0"/>
              <a:t>VS Code. </a:t>
            </a:r>
          </a:p>
          <a:p>
            <a:r>
              <a:rPr lang="ru-RU" dirty="0"/>
              <a:t>После открытия проекта в </a:t>
            </a:r>
            <a:r>
              <a:rPr lang="en-GB" dirty="0"/>
              <a:t>VS Code </a:t>
            </a:r>
            <a:r>
              <a:rPr lang="ru-RU" dirty="0"/>
              <a:t>создайте новый файл </a:t>
            </a:r>
            <a:r>
              <a:rPr lang="en-GB" dirty="0" err="1">
                <a:solidFill>
                  <a:schemeClr val="accent1"/>
                </a:solidFill>
              </a:rPr>
              <a:t>dice.rb</a:t>
            </a:r>
            <a:r>
              <a:rPr lang="en-GB" dirty="0"/>
              <a:t>, </a:t>
            </a:r>
            <a:r>
              <a:rPr lang="ru-RU" dirty="0"/>
              <a:t>в котором и будет находиться наша программа «Кубики». </a:t>
            </a:r>
            <a:r>
              <a:rPr lang="en-GB" dirty="0"/>
              <a:t>VS Code </a:t>
            </a:r>
            <a:r>
              <a:rPr lang="ru-RU" dirty="0"/>
              <a:t>уже давно понял, что мы решили хранить нашу программу в </a:t>
            </a:r>
            <a:r>
              <a:rPr lang="en-GB" dirty="0"/>
              <a:t>git-</a:t>
            </a:r>
            <a:r>
              <a:rPr lang="ru-RU" dirty="0" err="1"/>
              <a:t>репозитории</a:t>
            </a:r>
            <a:r>
              <a:rPr lang="ru-RU" dirty="0"/>
              <a:t> и предлагает нам добавить туда новый файл </a:t>
            </a:r>
            <a:r>
              <a:rPr lang="en-GB" dirty="0" err="1">
                <a:solidFill>
                  <a:schemeClr val="accent1"/>
                </a:solidFill>
              </a:rPr>
              <a:t>dice.rb</a:t>
            </a:r>
            <a:r>
              <a:rPr lang="en-GB" dirty="0"/>
              <a:t>. </a:t>
            </a:r>
            <a:r>
              <a:rPr lang="ru-RU" dirty="0"/>
              <a:t>Давайте пока откажемся.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72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status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879868"/>
          </a:xfrm>
        </p:spPr>
        <p:txBody>
          <a:bodyPr>
            <a:normAutofit/>
          </a:bodyPr>
          <a:lstStyle/>
          <a:p>
            <a:r>
              <a:rPr lang="ru-RU" dirty="0"/>
              <a:t>Сделаем всё руками, чтобы лучше понять процесс. Сперва напишем нашу простенькую программу в файле </a:t>
            </a:r>
            <a:r>
              <a:rPr lang="en-GB" dirty="0" err="1">
                <a:solidFill>
                  <a:schemeClr val="accent1"/>
                </a:solidFill>
              </a:rPr>
              <a:t>dice.rb</a:t>
            </a:r>
            <a:r>
              <a:rPr lang="en-GB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4C37F-099E-7A47-A952-5B105FCC9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57578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87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status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73468"/>
          </a:xfrm>
        </p:spPr>
        <p:txBody>
          <a:bodyPr>
            <a:normAutofit/>
          </a:bodyPr>
          <a:lstStyle/>
          <a:p>
            <a:r>
              <a:rPr lang="ru-RU" dirty="0"/>
              <a:t>Снова переключимся на окно консоли и снова наберём </a:t>
            </a:r>
            <a:r>
              <a:rPr lang="en-GB" dirty="0">
                <a:solidFill>
                  <a:schemeClr val="accent1"/>
                </a:solidFill>
              </a:rPr>
              <a:t>git status</a:t>
            </a:r>
            <a:r>
              <a:rPr lang="en-GB" dirty="0"/>
              <a:t>: </a:t>
            </a:r>
          </a:p>
        </p:txBody>
      </p:sp>
      <p:pic>
        <p:nvPicPr>
          <p:cNvPr id="7170" name="Picture 2" descr="git status: Так выглядят новые файлы">
            <a:extLst>
              <a:ext uri="{FF2B5EF4-FFF2-40B4-BE49-F238E27FC236}">
                <a16:creationId xmlns:a16="http://schemas.microsoft.com/office/drawing/2014/main" id="{38FF2817-4C9B-544E-9C18-D9E2D33F1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578100"/>
            <a:ext cx="6536721" cy="242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FE2925-9574-D945-8D93-C0984A293D83}"/>
              </a:ext>
            </a:extLst>
          </p:cNvPr>
          <p:cNvSpPr txBox="1">
            <a:spLocks/>
          </p:cNvSpPr>
          <p:nvPr/>
        </p:nvSpPr>
        <p:spPr>
          <a:xfrm>
            <a:off x="1451579" y="5062259"/>
            <a:ext cx="9603275" cy="991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Появилось что-то новое.</a:t>
            </a:r>
            <a:r>
              <a:rPr lang="en-US" dirty="0"/>
              <a:t> </a:t>
            </a:r>
            <a:r>
              <a:rPr lang="en-GB" dirty="0"/>
              <a:t>git </a:t>
            </a:r>
            <a:r>
              <a:rPr lang="ru-RU" dirty="0"/>
              <a:t>увидел наш созданный файл </a:t>
            </a:r>
            <a:r>
              <a:rPr lang="en-GB" dirty="0" err="1">
                <a:solidFill>
                  <a:schemeClr val="accent1"/>
                </a:solidFill>
              </a:rPr>
              <a:t>dice.rb</a:t>
            </a:r>
            <a:r>
              <a:rPr lang="en-GB" dirty="0"/>
              <a:t> </a:t>
            </a:r>
            <a:r>
              <a:rPr lang="ru-RU" dirty="0"/>
              <a:t>и показывает их нам в качестве кандидатов на добавление в </a:t>
            </a:r>
            <a:r>
              <a:rPr lang="ru-RU" dirty="0" err="1"/>
              <a:t>репозиторий</a:t>
            </a:r>
            <a:r>
              <a:rPr lang="ru-RU" dirty="0"/>
              <a:t>.</a:t>
            </a:r>
            <a:r>
              <a:rPr lang="en-GB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728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Файл 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  <a:r>
              <a:rPr lang="en-US" b="1" dirty="0" err="1">
                <a:solidFill>
                  <a:schemeClr val="accent1"/>
                </a:solidFill>
              </a:rPr>
              <a:t>gitignore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/>
          </a:bodyPr>
          <a:lstStyle/>
          <a:p>
            <a:r>
              <a:rPr lang="ru-RU" dirty="0"/>
              <a:t>Некоторым файлам не место в </a:t>
            </a:r>
            <a:r>
              <a:rPr lang="ru-RU" dirty="0" err="1"/>
              <a:t>репозитории</a:t>
            </a:r>
            <a:r>
              <a:rPr lang="ru-RU" dirty="0"/>
              <a:t>. Вы должны чётко понимать, какой из файлов (попавших в вашу рабочую папку) является частью вашей программы, а какой нет. В нашем случае всё просто: в файле </a:t>
            </a:r>
            <a:r>
              <a:rPr lang="en-GB" dirty="0" err="1">
                <a:solidFill>
                  <a:schemeClr val="accent1"/>
                </a:solidFill>
              </a:rPr>
              <a:t>dice.rb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будет непосредственно код нашей небольшой программки, а файл </a:t>
            </a:r>
            <a:r>
              <a:rPr lang="ru-RU" dirty="0">
                <a:solidFill>
                  <a:schemeClr val="accent1"/>
                </a:solidFill>
              </a:rPr>
              <a:t>.</a:t>
            </a:r>
            <a:r>
              <a:rPr lang="en-GB" dirty="0">
                <a:solidFill>
                  <a:schemeClr val="accent1"/>
                </a:solidFill>
              </a:rPr>
              <a:t>idea </a:t>
            </a:r>
            <a:r>
              <a:rPr lang="en-GB" dirty="0"/>
              <a:t>— </a:t>
            </a:r>
            <a:r>
              <a:rPr lang="ru-RU" dirty="0"/>
              <a:t>служебный. Его в </a:t>
            </a:r>
            <a:r>
              <a:rPr lang="ru-RU" dirty="0" err="1"/>
              <a:t>репозиторий</a:t>
            </a:r>
            <a:r>
              <a:rPr lang="ru-RU" dirty="0"/>
              <a:t> добавлять не нужно.</a:t>
            </a:r>
          </a:p>
          <a:p>
            <a:r>
              <a:rPr lang="ru-RU" dirty="0"/>
              <a:t>Для того, чтобы сказать </a:t>
            </a:r>
            <a:r>
              <a:rPr lang="en-GB" dirty="0"/>
              <a:t>git-</a:t>
            </a:r>
            <a:r>
              <a:rPr lang="ru-RU" dirty="0"/>
              <a:t>у, что какой-то файл (или папка в нашем случае) нам не нужен, его необходимо добавить в список игнорируемых файлов. Этот список хранится в файле </a:t>
            </a:r>
            <a:r>
              <a:rPr lang="ru-RU" dirty="0">
                <a:solidFill>
                  <a:schemeClr val="accent1"/>
                </a:solidFill>
              </a:rPr>
              <a:t>.</a:t>
            </a:r>
            <a:r>
              <a:rPr lang="en-GB" dirty="0" err="1">
                <a:solidFill>
                  <a:schemeClr val="accent1"/>
                </a:solidFill>
              </a:rPr>
              <a:t>gitignore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75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Файл 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  <a:r>
              <a:rPr lang="en-US" b="1" dirty="0" err="1">
                <a:solidFill>
                  <a:schemeClr val="accent1"/>
                </a:solidFill>
              </a:rPr>
              <a:t>gitignore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854469"/>
          </a:xfrm>
        </p:spPr>
        <p:txBody>
          <a:bodyPr>
            <a:normAutofit/>
          </a:bodyPr>
          <a:lstStyle/>
          <a:p>
            <a:r>
              <a:rPr lang="ru-RU" dirty="0"/>
              <a:t>Создайте с помощью </a:t>
            </a:r>
            <a:r>
              <a:rPr lang="en-US" dirty="0"/>
              <a:t>VS Code</a:t>
            </a:r>
            <a:r>
              <a:rPr lang="en-GB" dirty="0"/>
              <a:t> </a:t>
            </a:r>
            <a:r>
              <a:rPr lang="ru-RU" dirty="0"/>
              <a:t>в вашем проекте файл </a:t>
            </a:r>
            <a:r>
              <a:rPr lang="ru-RU" dirty="0">
                <a:solidFill>
                  <a:schemeClr val="accent1"/>
                </a:solidFill>
              </a:rPr>
              <a:t>.</a:t>
            </a:r>
            <a:r>
              <a:rPr lang="en-GB" dirty="0" err="1">
                <a:solidFill>
                  <a:schemeClr val="accent1"/>
                </a:solidFill>
              </a:rPr>
              <a:t>gitignore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en-GB" dirty="0"/>
              <a:t>(</a:t>
            </a:r>
            <a:r>
              <a:rPr lang="ru-RU" dirty="0"/>
              <a:t>внимание, обязательно с точкой). И напишите в нём одну строку: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9A2DF-06C2-2647-9F53-907267328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21000"/>
            <a:ext cx="9144000" cy="50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E82463-0370-9F4C-805A-ACD3FE5782B0}"/>
              </a:ext>
            </a:extLst>
          </p:cNvPr>
          <p:cNvSpPr txBox="1">
            <a:spLocks/>
          </p:cNvSpPr>
          <p:nvPr/>
        </p:nvSpPr>
        <p:spPr>
          <a:xfrm>
            <a:off x="1451579" y="3479800"/>
            <a:ext cx="9603275" cy="854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Всё, теперь </a:t>
            </a:r>
            <a:r>
              <a:rPr lang="en-GB" dirty="0"/>
              <a:t>git </a:t>
            </a:r>
            <a:r>
              <a:rPr lang="ru-RU" dirty="0"/>
              <a:t>будет игнорировать эту служебную папку (убедитесь, набрав </a:t>
            </a:r>
            <a:r>
              <a:rPr lang="en-GB" dirty="0">
                <a:solidFill>
                  <a:schemeClr val="accent1"/>
                </a:solidFill>
              </a:rPr>
              <a:t>git status</a:t>
            </a:r>
            <a:r>
              <a:rPr lang="en-GB" dirty="0"/>
              <a:t>) </a:t>
            </a:r>
            <a:r>
              <a:rPr lang="ru-RU" dirty="0"/>
              <a:t>и мы можем приступать к добавлению нужных файлов в </a:t>
            </a:r>
            <a:r>
              <a:rPr lang="ru-RU" dirty="0" err="1"/>
              <a:t>репозиторий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390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 add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0"/>
            <a:ext cx="3552221" cy="3229369"/>
          </a:xfrm>
        </p:spPr>
        <p:txBody>
          <a:bodyPr>
            <a:normAutofit/>
          </a:bodyPr>
          <a:lstStyle/>
          <a:p>
            <a:r>
              <a:rPr lang="ru-RU" dirty="0"/>
              <a:t>Чтобы </a:t>
            </a:r>
            <a:r>
              <a:rPr lang="en-GB" dirty="0"/>
              <a:t>git </a:t>
            </a:r>
            <a:r>
              <a:rPr lang="ru-RU" dirty="0"/>
              <a:t>понимал, какие файлы принадлежат проекту, их надо добавить с помощью команды </a:t>
            </a:r>
            <a:r>
              <a:rPr lang="en-GB" dirty="0">
                <a:solidFill>
                  <a:schemeClr val="accent1"/>
                </a:solidFill>
              </a:rPr>
              <a:t>git add</a:t>
            </a:r>
            <a:r>
              <a:rPr lang="en-GB" dirty="0"/>
              <a:t>. </a:t>
            </a:r>
            <a:r>
              <a:rPr lang="ru-RU" dirty="0"/>
              <a:t>Давайте для начала добавим наш файл</a:t>
            </a:r>
            <a:r>
              <a:rPr lang="en-US" dirty="0"/>
              <a:t> </a:t>
            </a:r>
            <a:r>
              <a:rPr lang="ru-RU" dirty="0">
                <a:solidFill>
                  <a:schemeClr val="accent1"/>
                </a:solidFill>
              </a:rPr>
              <a:t>.</a:t>
            </a:r>
            <a:r>
              <a:rPr lang="en-GB" dirty="0" err="1">
                <a:solidFill>
                  <a:schemeClr val="accent1"/>
                </a:solidFill>
              </a:rPr>
              <a:t>gitignore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en-GB" dirty="0"/>
              <a:t>(</a:t>
            </a:r>
            <a:r>
              <a:rPr lang="ru-RU" dirty="0"/>
              <a:t>да, его тоже нужно добавлять в </a:t>
            </a:r>
            <a:r>
              <a:rPr lang="en-GB" dirty="0"/>
              <a:t>git).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2369A-3DF0-4048-B1D6-7804CBB6E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152" b="2500"/>
          <a:stretch/>
        </p:blipFill>
        <p:spPr>
          <a:xfrm>
            <a:off x="1451578" y="5384802"/>
            <a:ext cx="3552221" cy="495299"/>
          </a:xfrm>
          <a:prstGeom prst="rect">
            <a:avLst/>
          </a:prstGeom>
        </p:spPr>
      </p:pic>
      <p:pic>
        <p:nvPicPr>
          <p:cNvPr id="10242" name="Picture 2" descr="git add: Говорим git, что это наше добро">
            <a:extLst>
              <a:ext uri="{FF2B5EF4-FFF2-40B4-BE49-F238E27FC236}">
                <a16:creationId xmlns:a16="http://schemas.microsoft.com/office/drawing/2014/main" id="{96BC6C39-F428-AF4B-BE08-19B668580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566" y="2197100"/>
            <a:ext cx="5921288" cy="368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71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План занятия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Что такое система контроля версий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Установка системы контроля версий </a:t>
            </a:r>
            <a:r>
              <a:rPr lang="en-GB" dirty="0"/>
              <a:t>Git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Основные команды для работы с </a:t>
            </a:r>
            <a:r>
              <a:rPr lang="en-GB" dirty="0"/>
              <a:t>Git</a:t>
            </a:r>
          </a:p>
          <a:p>
            <a:r>
              <a:rPr lang="ru-RU" dirty="0"/>
              <a:t>В этом уроке мы узнаем, что такое система контроля версий, и научимся пользоваться системой контроля версий </a:t>
            </a:r>
            <a:r>
              <a:rPr lang="en-GB" b="1" dirty="0"/>
              <a:t>git</a:t>
            </a:r>
            <a:r>
              <a:rPr lang="en-GB" dirty="0"/>
              <a:t> </a:t>
            </a:r>
            <a:r>
              <a:rPr lang="ru-RU" dirty="0"/>
              <a:t>для хранения кода наших программ. Мы создадим первый локальный </a:t>
            </a:r>
            <a:r>
              <a:rPr lang="ru-RU" dirty="0" err="1"/>
              <a:t>репозиторий</a:t>
            </a:r>
            <a:r>
              <a:rPr lang="ru-RU" dirty="0"/>
              <a:t> и научимся пользоваться простыми командами: </a:t>
            </a:r>
            <a:r>
              <a:rPr lang="en-GB" dirty="0">
                <a:solidFill>
                  <a:schemeClr val="accent1"/>
                </a:solidFill>
              </a:rPr>
              <a:t>git status</a:t>
            </a:r>
            <a:r>
              <a:rPr lang="en-GB" dirty="0"/>
              <a:t>, </a:t>
            </a:r>
            <a:r>
              <a:rPr lang="en-GB" dirty="0">
                <a:solidFill>
                  <a:schemeClr val="accent1"/>
                </a:solidFill>
              </a:rPr>
              <a:t>git add</a:t>
            </a:r>
            <a:r>
              <a:rPr lang="en-GB" dirty="0"/>
              <a:t>, </a:t>
            </a:r>
            <a:r>
              <a:rPr lang="en-GB" dirty="0">
                <a:solidFill>
                  <a:schemeClr val="accent1"/>
                </a:solidFill>
              </a:rPr>
              <a:t>git commit</a:t>
            </a:r>
            <a:r>
              <a:rPr lang="en-GB" dirty="0"/>
              <a:t>, </a:t>
            </a:r>
            <a:r>
              <a:rPr lang="en-GB" dirty="0">
                <a:solidFill>
                  <a:schemeClr val="accent1"/>
                </a:solidFill>
              </a:rPr>
              <a:t>git checkout</a:t>
            </a:r>
            <a:r>
              <a:rPr lang="en-GB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153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 add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2149869"/>
          </a:xfrm>
        </p:spPr>
        <p:txBody>
          <a:bodyPr>
            <a:normAutofit/>
          </a:bodyPr>
          <a:lstStyle/>
          <a:p>
            <a:r>
              <a:rPr lang="ru-RU" dirty="0"/>
              <a:t>Если после этого снова набрать </a:t>
            </a:r>
            <a:r>
              <a:rPr lang="en-GB" dirty="0">
                <a:solidFill>
                  <a:schemeClr val="accent1"/>
                </a:solidFill>
              </a:rPr>
              <a:t>git status</a:t>
            </a:r>
            <a:r>
              <a:rPr lang="en-GB" dirty="0"/>
              <a:t>, </a:t>
            </a:r>
            <a:r>
              <a:rPr lang="ru-RU" dirty="0"/>
              <a:t>то вы увидите, что файл </a:t>
            </a:r>
            <a:r>
              <a:rPr lang="ru-RU" dirty="0">
                <a:solidFill>
                  <a:schemeClr val="accent1"/>
                </a:solidFill>
              </a:rPr>
              <a:t>.</a:t>
            </a:r>
            <a:r>
              <a:rPr lang="en-GB" dirty="0" err="1">
                <a:solidFill>
                  <a:schemeClr val="accent1"/>
                </a:solidFill>
              </a:rPr>
              <a:t>gitignore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выделен зелёным — это означает, что </a:t>
            </a:r>
            <a:r>
              <a:rPr lang="en-GB" dirty="0"/>
              <a:t>git </a:t>
            </a:r>
            <a:r>
              <a:rPr lang="ru-RU" dirty="0"/>
              <a:t>начал за ним следить.</a:t>
            </a:r>
          </a:p>
          <a:p>
            <a:r>
              <a:rPr lang="ru-RU" dirty="0"/>
              <a:t>Добавим также и наш файл с программой: </a:t>
            </a:r>
            <a:r>
              <a:rPr lang="en-GB" dirty="0">
                <a:solidFill>
                  <a:schemeClr val="accent1"/>
                </a:solidFill>
              </a:rPr>
              <a:t>git add </a:t>
            </a:r>
            <a:r>
              <a:rPr lang="en-GB" dirty="0" err="1">
                <a:solidFill>
                  <a:schemeClr val="accent1"/>
                </a:solidFill>
              </a:rPr>
              <a:t>dice.rb</a:t>
            </a:r>
            <a:r>
              <a:rPr lang="en-GB" dirty="0"/>
              <a:t>. </a:t>
            </a:r>
            <a:r>
              <a:rPr lang="ru-RU" dirty="0"/>
              <a:t>Можно, кстати, добавить все файлы и папки, которые есть в папке (кроме тех, что указаны в </a:t>
            </a:r>
            <a:r>
              <a:rPr lang="ru-RU" dirty="0">
                <a:solidFill>
                  <a:schemeClr val="accent1"/>
                </a:solidFill>
              </a:rPr>
              <a:t>.</a:t>
            </a:r>
            <a:r>
              <a:rPr lang="en-GB" dirty="0" err="1">
                <a:solidFill>
                  <a:schemeClr val="accent1"/>
                </a:solidFill>
              </a:rPr>
              <a:t>gitig</a:t>
            </a:r>
            <a:r>
              <a:rPr lang="en-GB" dirty="0" err="1"/>
              <a:t>nore</a:t>
            </a:r>
            <a:r>
              <a:rPr lang="en-GB" dirty="0"/>
              <a:t>) </a:t>
            </a:r>
            <a:r>
              <a:rPr lang="ru-RU" dirty="0"/>
              <a:t>в </a:t>
            </a:r>
            <a:r>
              <a:rPr lang="ru-RU" dirty="0" err="1"/>
              <a:t>репозиторий</a:t>
            </a:r>
            <a:r>
              <a:rPr lang="ru-RU" dirty="0"/>
              <a:t>, набрав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E82463-0370-9F4C-805A-ACD3FE5782B0}"/>
              </a:ext>
            </a:extLst>
          </p:cNvPr>
          <p:cNvSpPr txBox="1">
            <a:spLocks/>
          </p:cNvSpPr>
          <p:nvPr/>
        </p:nvSpPr>
        <p:spPr>
          <a:xfrm>
            <a:off x="1451579" y="4854969"/>
            <a:ext cx="9603275" cy="854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Но мы не рекомендуем так делать по крайней мере на первых порах. Добавляйте файлы аккуратно, по одному объекту.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3F0BB0-5978-3A41-855C-7C1082C52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256284"/>
            <a:ext cx="91313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6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 commit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902469"/>
          </a:xfrm>
        </p:spPr>
        <p:txBody>
          <a:bodyPr>
            <a:normAutofit/>
          </a:bodyPr>
          <a:lstStyle/>
          <a:p>
            <a:r>
              <a:rPr lang="ru-RU" dirty="0"/>
              <a:t>Наконец, переходим к созданию </a:t>
            </a:r>
            <a:r>
              <a:rPr lang="ru-RU" dirty="0" err="1"/>
              <a:t>комита</a:t>
            </a:r>
            <a:r>
              <a:rPr lang="ru-RU" dirty="0"/>
              <a:t>: сохранения, некой ключевой точки в нашей программе. </a:t>
            </a:r>
            <a:r>
              <a:rPr lang="ru-RU" dirty="0" err="1"/>
              <a:t>Комиты</a:t>
            </a:r>
            <a:r>
              <a:rPr lang="ru-RU" dirty="0"/>
              <a:t> лучше всего делать, когда вы написали какой-то законченный участок вашей программы. В нашем случае, программа пока настолько проста, что мы умудрились написать её первую версию всего одной строчкой в файле </a:t>
            </a:r>
            <a:r>
              <a:rPr lang="en-GB" dirty="0" err="1">
                <a:solidFill>
                  <a:schemeClr val="accent1"/>
                </a:solidFill>
              </a:rPr>
              <a:t>dice.rb</a:t>
            </a:r>
            <a:r>
              <a:rPr lang="en-GB" dirty="0"/>
              <a:t>. </a:t>
            </a:r>
            <a:r>
              <a:rPr lang="ru-RU" dirty="0"/>
              <a:t>Давайте сделаем наш </a:t>
            </a:r>
            <a:r>
              <a:rPr lang="ru-RU" dirty="0" err="1"/>
              <a:t>комит</a:t>
            </a:r>
            <a:r>
              <a:rPr lang="ru-RU" dirty="0"/>
              <a:t> сейчас.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2167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 commit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1997469"/>
          </a:xfrm>
        </p:spPr>
        <p:txBody>
          <a:bodyPr>
            <a:normAutofit/>
          </a:bodyPr>
          <a:lstStyle/>
          <a:p>
            <a:r>
              <a:rPr lang="ru-RU" dirty="0"/>
              <a:t>Для того, чтобы создать </a:t>
            </a:r>
            <a:r>
              <a:rPr lang="ru-RU" dirty="0" err="1"/>
              <a:t>комит</a:t>
            </a:r>
            <a:r>
              <a:rPr lang="ru-RU" dirty="0"/>
              <a:t>, нужно набрать </a:t>
            </a:r>
            <a:r>
              <a:rPr lang="en-GB" dirty="0">
                <a:solidFill>
                  <a:schemeClr val="accent1"/>
                </a:solidFill>
              </a:rPr>
              <a:t>git commit -m &lt;message&gt;</a:t>
            </a:r>
            <a:r>
              <a:rPr lang="en-GB" dirty="0"/>
              <a:t> </a:t>
            </a:r>
            <a:r>
              <a:rPr lang="ru-RU" dirty="0"/>
              <a:t>и вместо </a:t>
            </a:r>
            <a:r>
              <a:rPr lang="en-GB" b="1" dirty="0"/>
              <a:t>message</a:t>
            </a:r>
            <a:r>
              <a:rPr lang="en-GB" dirty="0"/>
              <a:t> </a:t>
            </a:r>
            <a:r>
              <a:rPr lang="ru-RU" dirty="0"/>
              <a:t>хорошо бы написать что-то осмысленное, чтобы всем (в том числе и вам) было понятно, что собственно означает это изменения. Первый </a:t>
            </a:r>
            <a:r>
              <a:rPr lang="ru-RU" dirty="0" err="1"/>
              <a:t>коммит</a:t>
            </a:r>
            <a:r>
              <a:rPr lang="ru-RU" dirty="0"/>
              <a:t> в программе обычно так и называют «</a:t>
            </a:r>
            <a:r>
              <a:rPr lang="en-GB" dirty="0"/>
              <a:t>Initial commit» (</a:t>
            </a:r>
            <a:r>
              <a:rPr lang="ru-RU" dirty="0"/>
              <a:t>начальный </a:t>
            </a:r>
            <a:r>
              <a:rPr lang="ru-RU" dirty="0" err="1"/>
              <a:t>комит</a:t>
            </a:r>
            <a:r>
              <a:rPr lang="ru-RU" dirty="0"/>
              <a:t>), так что напишем: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2E6B0-814E-374A-998B-6BC7F17E9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175177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75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 commit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536969"/>
          </a:xfrm>
        </p:spPr>
        <p:txBody>
          <a:bodyPr>
            <a:normAutofit/>
          </a:bodyPr>
          <a:lstStyle/>
          <a:p>
            <a:r>
              <a:rPr lang="ru-RU" dirty="0"/>
              <a:t>После этого </a:t>
            </a:r>
            <a:r>
              <a:rPr lang="en-GB" dirty="0"/>
              <a:t>git </a:t>
            </a:r>
            <a:r>
              <a:rPr lang="ru-RU" dirty="0"/>
              <a:t>сообщит нам, что изменения сохранены: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4338" name="Picture 2" descr="git commit: Первое сохранение">
            <a:extLst>
              <a:ext uri="{FF2B5EF4-FFF2-40B4-BE49-F238E27FC236}">
                <a16:creationId xmlns:a16="http://schemas.microsoft.com/office/drawing/2014/main" id="{2E1B9B7E-ADCD-794B-8DF8-3A2A629A3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714677"/>
            <a:ext cx="6477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831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 commit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854469"/>
          </a:xfrm>
        </p:spPr>
        <p:txBody>
          <a:bodyPr>
            <a:normAutofit/>
          </a:bodyPr>
          <a:lstStyle/>
          <a:p>
            <a:r>
              <a:rPr lang="ru-RU" dirty="0"/>
              <a:t>Давайте теперь внесём изменения в нашу программу: пускай она сперва спрашивает у пользователя, сколько кинуть кубиков: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2626D-61A0-3440-8009-5CDCC161E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75369"/>
            <a:ext cx="101600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87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 commit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524269"/>
          </a:xfrm>
        </p:spPr>
        <p:txBody>
          <a:bodyPr>
            <a:normAutofit/>
          </a:bodyPr>
          <a:lstStyle/>
          <a:p>
            <a:r>
              <a:rPr lang="ru-RU" dirty="0"/>
              <a:t>Сохраним изменения в нашей программе с помощью </a:t>
            </a:r>
            <a:r>
              <a:rPr lang="ru-RU" dirty="0" err="1"/>
              <a:t>коммита</a:t>
            </a:r>
            <a:r>
              <a:rPr lang="ru-RU" dirty="0"/>
              <a:t>: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E0A02-BE25-6C47-BF08-CA78433D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25777"/>
            <a:ext cx="9144000" cy="4953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E27712-BE51-A546-A13D-674BFDDD39B0}"/>
              </a:ext>
            </a:extLst>
          </p:cNvPr>
          <p:cNvSpPr txBox="1">
            <a:spLocks/>
          </p:cNvSpPr>
          <p:nvPr/>
        </p:nvSpPr>
        <p:spPr>
          <a:xfrm>
            <a:off x="1451578" y="3212655"/>
            <a:ext cx="9603275" cy="2840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Обратите внимание, что мы указали ключ </a:t>
            </a:r>
            <a:r>
              <a:rPr lang="ru-RU" dirty="0">
                <a:solidFill>
                  <a:schemeClr val="accent1"/>
                </a:solidFill>
              </a:rPr>
              <a:t>-</a:t>
            </a:r>
            <a:r>
              <a:rPr lang="en-GB" dirty="0">
                <a:solidFill>
                  <a:schemeClr val="accent1"/>
                </a:solidFill>
              </a:rPr>
              <a:t>am</a:t>
            </a:r>
            <a:r>
              <a:rPr lang="en-GB" dirty="0"/>
              <a:t>, </a:t>
            </a:r>
            <a:r>
              <a:rPr lang="ru-RU" dirty="0"/>
              <a:t>а не </a:t>
            </a:r>
            <a:r>
              <a:rPr lang="ru-RU" dirty="0">
                <a:solidFill>
                  <a:schemeClr val="accent1"/>
                </a:solidFill>
              </a:rPr>
              <a:t>-</a:t>
            </a:r>
            <a:r>
              <a:rPr lang="en-GB" dirty="0">
                <a:solidFill>
                  <a:schemeClr val="accent1"/>
                </a:solidFill>
              </a:rPr>
              <a:t>m</a:t>
            </a:r>
            <a:r>
              <a:rPr lang="en-GB" dirty="0"/>
              <a:t> (</a:t>
            </a:r>
            <a:r>
              <a:rPr lang="ru-RU" dirty="0"/>
              <a:t>как раньше). В такой </a:t>
            </a:r>
            <a:r>
              <a:rPr lang="ru-RU" dirty="0" err="1"/>
              <a:t>комит</a:t>
            </a:r>
            <a:r>
              <a:rPr lang="ru-RU" dirty="0"/>
              <a:t> попадут все изменения во всех файлах, когда-либо добавленных в </a:t>
            </a:r>
            <a:r>
              <a:rPr lang="ru-RU" dirty="0" err="1"/>
              <a:t>репозиторий</a:t>
            </a:r>
            <a:r>
              <a:rPr lang="ru-RU" dirty="0"/>
              <a:t> с помощью </a:t>
            </a:r>
            <a:r>
              <a:rPr lang="en-GB" dirty="0">
                <a:solidFill>
                  <a:schemeClr val="accent1"/>
                </a:solidFill>
              </a:rPr>
              <a:t>git add</a:t>
            </a:r>
            <a:r>
              <a:rPr lang="en-GB" dirty="0"/>
              <a:t>. </a:t>
            </a:r>
            <a:r>
              <a:rPr lang="ru-RU" dirty="0"/>
              <a:t>А если бы мы хотели добавить в </a:t>
            </a:r>
            <a:r>
              <a:rPr lang="ru-RU" dirty="0" err="1"/>
              <a:t>комит</a:t>
            </a:r>
            <a:r>
              <a:rPr lang="ru-RU" dirty="0"/>
              <a:t> только некоторые из изменившихся файлов, нам бы необходимо было сообщить </a:t>
            </a:r>
            <a:r>
              <a:rPr lang="en-GB" dirty="0"/>
              <a:t>git-</a:t>
            </a:r>
            <a:r>
              <a:rPr lang="ru-RU" dirty="0"/>
              <a:t>у, какие файлы мы хотим добавить, добавив их ещё раз с помощью </a:t>
            </a:r>
            <a:r>
              <a:rPr lang="en-GB" dirty="0">
                <a:solidFill>
                  <a:schemeClr val="accent1"/>
                </a:solidFill>
              </a:rPr>
              <a:t>git add</a:t>
            </a:r>
            <a:r>
              <a:rPr lang="en-GB" dirty="0"/>
              <a:t>. </a:t>
            </a:r>
            <a:r>
              <a:rPr lang="ru-RU" dirty="0"/>
              <a:t>Но для вас это пока сложно и не нужно, так что просто пользуйтесь командой </a:t>
            </a:r>
            <a:r>
              <a:rPr lang="en-GB" dirty="0">
                <a:solidFill>
                  <a:schemeClr val="accent1"/>
                </a:solidFill>
              </a:rPr>
              <a:t>git commit -am</a:t>
            </a:r>
            <a:r>
              <a:rPr lang="en-GB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4491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 log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3590321" cy="4037750"/>
          </a:xfrm>
        </p:spPr>
        <p:txBody>
          <a:bodyPr>
            <a:normAutofit/>
          </a:bodyPr>
          <a:lstStyle/>
          <a:p>
            <a:r>
              <a:rPr lang="ru-RU" dirty="0"/>
              <a:t>И так, у нас есть два </a:t>
            </a:r>
            <a:r>
              <a:rPr lang="ru-RU" dirty="0" err="1"/>
              <a:t>комита</a:t>
            </a:r>
            <a:r>
              <a:rPr lang="ru-RU" dirty="0"/>
              <a:t> и давайте посмотрим на них. Это можно сделать с помощью команды </a:t>
            </a:r>
            <a:r>
              <a:rPr lang="en-GB" dirty="0">
                <a:solidFill>
                  <a:schemeClr val="accent1"/>
                </a:solidFill>
              </a:rPr>
              <a:t>git log</a:t>
            </a:r>
            <a:r>
              <a:rPr lang="en-GB" dirty="0"/>
              <a:t>, </a:t>
            </a:r>
            <a:r>
              <a:rPr lang="ru-RU" dirty="0"/>
              <a:t>которая показывает последние изменения, вносимые в программу.</a:t>
            </a:r>
          </a:p>
        </p:txBody>
      </p:sp>
      <p:pic>
        <p:nvPicPr>
          <p:cNvPr id="17410" name="Picture 2" descr="Команда git log">
            <a:extLst>
              <a:ext uri="{FF2B5EF4-FFF2-40B4-BE49-F238E27FC236}">
                <a16:creationId xmlns:a16="http://schemas.microsoft.com/office/drawing/2014/main" id="{8470B79A-C1A1-8D49-8AE3-B01F6E3EF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054" y="2146300"/>
            <a:ext cx="55118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669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 log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3590321" cy="4037750"/>
          </a:xfrm>
        </p:spPr>
        <p:txBody>
          <a:bodyPr>
            <a:normAutofit/>
          </a:bodyPr>
          <a:lstStyle/>
          <a:p>
            <a:r>
              <a:rPr lang="ru-RU" dirty="0"/>
              <a:t>Обратите внимание, что у каждого </a:t>
            </a:r>
            <a:r>
              <a:rPr lang="ru-RU" dirty="0" err="1"/>
              <a:t>комита</a:t>
            </a:r>
            <a:r>
              <a:rPr lang="ru-RU" dirty="0"/>
              <a:t> есть идентификатор (на картинке выделен тёмно-жёлтым). Этот идентификатор может пригодиться, если мы захотим вернуться к какому-то состоянию в прошлом.</a:t>
            </a:r>
          </a:p>
        </p:txBody>
      </p:sp>
      <p:pic>
        <p:nvPicPr>
          <p:cNvPr id="17410" name="Picture 2" descr="Команда git log">
            <a:extLst>
              <a:ext uri="{FF2B5EF4-FFF2-40B4-BE49-F238E27FC236}">
                <a16:creationId xmlns:a16="http://schemas.microsoft.com/office/drawing/2014/main" id="{8470B79A-C1A1-8D49-8AE3-B01F6E3EF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054" y="2146300"/>
            <a:ext cx="55118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07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 checkout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854469"/>
          </a:xfrm>
        </p:spPr>
        <p:txBody>
          <a:bodyPr>
            <a:normAutofit/>
          </a:bodyPr>
          <a:lstStyle/>
          <a:p>
            <a:r>
              <a:rPr lang="ru-RU" dirty="0"/>
              <a:t>Чтобы вернуться к состоянию вашей программы в прошлом, вам необходимо выполнить команду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E27712-BE51-A546-A13D-674BFDDD39B0}"/>
              </a:ext>
            </a:extLst>
          </p:cNvPr>
          <p:cNvSpPr txBox="1">
            <a:spLocks/>
          </p:cNvSpPr>
          <p:nvPr/>
        </p:nvSpPr>
        <p:spPr>
          <a:xfrm>
            <a:off x="1451578" y="3616622"/>
            <a:ext cx="9603275" cy="24368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де </a:t>
            </a:r>
            <a:r>
              <a:rPr lang="en-GB" b="1" dirty="0" err="1"/>
              <a:t>commit_id</a:t>
            </a:r>
            <a:r>
              <a:rPr lang="en-GB" dirty="0"/>
              <a:t> — </a:t>
            </a:r>
            <a:r>
              <a:rPr lang="ru-RU" dirty="0"/>
              <a:t>тот самый идентификатор, который можно посмотреть с помощью </a:t>
            </a:r>
            <a:r>
              <a:rPr lang="en-GB" dirty="0">
                <a:solidFill>
                  <a:schemeClr val="accent1"/>
                </a:solidFill>
              </a:rPr>
              <a:t>git log</a:t>
            </a:r>
            <a:r>
              <a:rPr lang="en-GB" dirty="0"/>
              <a:t>.</a:t>
            </a:r>
          </a:p>
          <a:p>
            <a:r>
              <a:rPr lang="ru-RU" dirty="0"/>
              <a:t>Если вы откатитесь на </a:t>
            </a:r>
            <a:r>
              <a:rPr lang="ru-RU" dirty="0" err="1"/>
              <a:t>комит</a:t>
            </a:r>
            <a:r>
              <a:rPr lang="ru-RU" dirty="0"/>
              <a:t>, который назывался «</a:t>
            </a:r>
            <a:r>
              <a:rPr lang="en-GB" dirty="0"/>
              <a:t>Initial commit», </a:t>
            </a:r>
            <a:r>
              <a:rPr lang="ru-RU" dirty="0"/>
              <a:t>а потом в </a:t>
            </a:r>
            <a:r>
              <a:rPr lang="en-GB" dirty="0"/>
              <a:t>VS Code </a:t>
            </a:r>
            <a:r>
              <a:rPr lang="ru-RU" dirty="0"/>
              <a:t>посмотрите, что находится в файле </a:t>
            </a:r>
            <a:r>
              <a:rPr lang="en-GB" dirty="0" err="1">
                <a:solidFill>
                  <a:schemeClr val="accent1"/>
                </a:solidFill>
              </a:rPr>
              <a:t>dice.rb</a:t>
            </a:r>
            <a:r>
              <a:rPr lang="en-GB" dirty="0"/>
              <a:t>, </a:t>
            </a:r>
            <a:r>
              <a:rPr lang="ru-RU" dirty="0"/>
              <a:t>то увидите там первую версию вашей программы. В этом и заключается мощь </a:t>
            </a:r>
            <a:r>
              <a:rPr lang="en-GB" dirty="0"/>
              <a:t>git-</a:t>
            </a:r>
            <a:r>
              <a:rPr lang="ru-RU" dirty="0"/>
              <a:t>а. Теперь вы всегда можете посмотреть «как было».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D0BE6-9D10-7A4E-ABEC-F5A76FC0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89411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89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 checkout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508000"/>
          </a:xfrm>
        </p:spPr>
        <p:txBody>
          <a:bodyPr>
            <a:normAutofit/>
          </a:bodyPr>
          <a:lstStyle/>
          <a:p>
            <a:r>
              <a:rPr lang="ru-RU" dirty="0"/>
              <a:t>А чтобы вернуться на самое последнее сохранение, наберите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E27712-BE51-A546-A13D-674BFDDD39B0}"/>
              </a:ext>
            </a:extLst>
          </p:cNvPr>
          <p:cNvSpPr txBox="1">
            <a:spLocks/>
          </p:cNvSpPr>
          <p:nvPr/>
        </p:nvSpPr>
        <p:spPr>
          <a:xfrm>
            <a:off x="1451578" y="3355688"/>
            <a:ext cx="9603275" cy="24368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master</a:t>
            </a:r>
            <a:r>
              <a:rPr lang="en-GB" dirty="0"/>
              <a:t> — </a:t>
            </a:r>
            <a:r>
              <a:rPr lang="ru-RU" dirty="0"/>
              <a:t>это, так называемая «основная ветка» вашей программы. Подробнее про ветвление читайте по ссылка в дополнительных материалах.</a:t>
            </a:r>
          </a:p>
          <a:p>
            <a:r>
              <a:rPr lang="ru-RU" dirty="0"/>
              <a:t>А этот урок закончен. Мы научились с помощью системы контроля версий хранить наши программы и их изменения в </a:t>
            </a:r>
            <a:r>
              <a:rPr lang="ru-RU" dirty="0" err="1"/>
              <a:t>репозиториях</a:t>
            </a:r>
            <a:r>
              <a:rPr lang="ru-RU" dirty="0"/>
              <a:t> </a:t>
            </a:r>
            <a:r>
              <a:rPr lang="en-GB" b="1" dirty="0"/>
              <a:t>git</a:t>
            </a:r>
            <a:r>
              <a:rPr lang="en-GB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0DC7F-E7BD-DB45-BE1D-5D73E858A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685710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такое система контроля версий </a:t>
            </a:r>
            <a:r>
              <a:rPr lang="en-US" b="1" dirty="0">
                <a:solidFill>
                  <a:schemeClr val="accent1"/>
                </a:solidFill>
              </a:rPr>
              <a:t>git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298721" cy="4156468"/>
          </a:xfrm>
        </p:spPr>
        <p:txBody>
          <a:bodyPr>
            <a:normAutofit/>
          </a:bodyPr>
          <a:lstStyle/>
          <a:p>
            <a:r>
              <a:rPr lang="ru-RU" dirty="0"/>
              <a:t>Наверное, не смотря на ваш небольшой опыт, вам уже знакома ситуация, когда вы поправили вашу программу и поняли, что старый функционал внезапно перестал работать. Или вы просто удалили случайно какой-то файл вашей программы и теперь вам всё писать заново. Или вы работаете над программой вдвоём и коллега случайно перезаписал свой файл поверх вашего и затёр все ваши изменения.</a:t>
            </a:r>
          </a:p>
          <a:p>
            <a:r>
              <a:rPr lang="ru-RU" dirty="0"/>
              <a:t>Чтобы избежать подобных ситуаций, программисты придумали системы контроля версий. А потом </a:t>
            </a:r>
            <a:r>
              <a:rPr lang="ru-RU" dirty="0" err="1"/>
              <a:t>Линус</a:t>
            </a:r>
            <a:r>
              <a:rPr lang="ru-RU" dirty="0"/>
              <a:t> </a:t>
            </a:r>
            <a:r>
              <a:rPr lang="ru-RU" dirty="0" err="1"/>
              <a:t>Торвальдс</a:t>
            </a:r>
            <a:r>
              <a:rPr lang="ru-RU" dirty="0"/>
              <a:t> придумал </a:t>
            </a:r>
            <a:r>
              <a:rPr lang="en-GB" b="1" dirty="0"/>
              <a:t>git</a:t>
            </a:r>
            <a:r>
              <a:rPr lang="en-GB" dirty="0"/>
              <a:t>.</a:t>
            </a:r>
          </a:p>
        </p:txBody>
      </p:sp>
      <p:pic>
        <p:nvPicPr>
          <p:cNvPr id="1026" name="Picture 2" descr="А чуть раньше Линус Торвальдс придумал Линукс">
            <a:extLst>
              <a:ext uri="{FF2B5EF4-FFF2-40B4-BE49-F238E27FC236}">
                <a16:creationId xmlns:a16="http://schemas.microsoft.com/office/drawing/2014/main" id="{642FD2EC-3E85-994E-B2D9-B738E5828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00" y="2716016"/>
            <a:ext cx="2561639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64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Монетка в </a:t>
            </a:r>
            <a:r>
              <a:rPr lang="en-US" b="1" dirty="0">
                <a:solidFill>
                  <a:schemeClr val="accent1"/>
                </a:solidFill>
              </a:rPr>
              <a:t>git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0568"/>
          </a:xfrm>
        </p:spPr>
        <p:txBody>
          <a:bodyPr>
            <a:normAutofit/>
          </a:bodyPr>
          <a:lstStyle/>
          <a:p>
            <a:r>
              <a:rPr lang="ru-RU" dirty="0"/>
              <a:t>Создайте </a:t>
            </a:r>
            <a:r>
              <a:rPr lang="en-GB" dirty="0"/>
              <a:t>git–</a:t>
            </a:r>
            <a:r>
              <a:rPr lang="ru-RU" dirty="0" err="1"/>
              <a:t>репозиторий</a:t>
            </a:r>
            <a:r>
              <a:rPr lang="ru-RU" dirty="0"/>
              <a:t> с программой-монеткой </a:t>
            </a:r>
            <a:r>
              <a:rPr lang="en-GB" dirty="0" err="1">
                <a:solidFill>
                  <a:schemeClr val="accent1"/>
                </a:solidFill>
              </a:rPr>
              <a:t>coin.rb</a:t>
            </a:r>
            <a:r>
              <a:rPr lang="en-GB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887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Монетка в </a:t>
            </a:r>
            <a:r>
              <a:rPr lang="en-US" b="1" dirty="0">
                <a:solidFill>
                  <a:schemeClr val="accent1"/>
                </a:solidFill>
              </a:rPr>
              <a:t>git. </a:t>
            </a: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508000"/>
          </a:xfrm>
        </p:spPr>
        <p:txBody>
          <a:bodyPr>
            <a:normAutofit/>
          </a:bodyPr>
          <a:lstStyle/>
          <a:p>
            <a:r>
              <a:rPr lang="ru-RU" dirty="0"/>
              <a:t>Создайте </a:t>
            </a:r>
            <a:r>
              <a:rPr lang="en-GB" dirty="0"/>
              <a:t>git–</a:t>
            </a:r>
            <a:r>
              <a:rPr lang="ru-RU" dirty="0" err="1"/>
              <a:t>репозиторий</a:t>
            </a:r>
            <a:r>
              <a:rPr lang="ru-RU" dirty="0"/>
              <a:t> с программой-монеткой </a:t>
            </a:r>
            <a:r>
              <a:rPr lang="en-GB" dirty="0" err="1">
                <a:solidFill>
                  <a:schemeClr val="accent1"/>
                </a:solidFill>
              </a:rPr>
              <a:t>coin.rb</a:t>
            </a:r>
            <a:r>
              <a:rPr lang="en-GB" dirty="0"/>
              <a:t>.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4DFE8-776C-5042-82BD-CD3502B8C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85710"/>
            <a:ext cx="9144000" cy="50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1C3299-5A13-1646-9BAF-AB820502C768}"/>
              </a:ext>
            </a:extLst>
          </p:cNvPr>
          <p:cNvSpPr txBox="1">
            <a:spLocks/>
          </p:cNvSpPr>
          <p:nvPr/>
        </p:nvSpPr>
        <p:spPr>
          <a:xfrm>
            <a:off x="1451579" y="3355688"/>
            <a:ext cx="9603275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Зайдите в папку </a:t>
            </a:r>
            <a:r>
              <a:rPr lang="en-GB" dirty="0">
                <a:solidFill>
                  <a:schemeClr val="accent1"/>
                </a:solidFill>
              </a:rPr>
              <a:t>coin</a:t>
            </a:r>
            <a:r>
              <a:rPr lang="en-GB" dirty="0"/>
              <a:t> </a:t>
            </a:r>
            <a:r>
              <a:rPr lang="ru-RU" dirty="0"/>
              <a:t>в консоли: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016738-BEA0-5E49-9EFF-9D8B0E2C3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025666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84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Монетка в </a:t>
            </a:r>
            <a:r>
              <a:rPr lang="en-US" b="1" dirty="0">
                <a:solidFill>
                  <a:schemeClr val="accent1"/>
                </a:solidFill>
              </a:rPr>
              <a:t>git. </a:t>
            </a: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049234"/>
          </a:xfrm>
        </p:spPr>
        <p:txBody>
          <a:bodyPr>
            <a:normAutofit/>
          </a:bodyPr>
          <a:lstStyle/>
          <a:p>
            <a:r>
              <a:rPr lang="ru-RU" dirty="0"/>
              <a:t>Затем скопируйте в папку </a:t>
            </a:r>
            <a:r>
              <a:rPr lang="en-GB" dirty="0">
                <a:solidFill>
                  <a:schemeClr val="accent1"/>
                </a:solidFill>
              </a:rPr>
              <a:t>coin</a:t>
            </a:r>
            <a:r>
              <a:rPr lang="en-GB" dirty="0"/>
              <a:t> </a:t>
            </a:r>
            <a:r>
              <a:rPr lang="ru-RU" dirty="0"/>
              <a:t>саму программу.</a:t>
            </a:r>
          </a:p>
          <a:p>
            <a:r>
              <a:rPr lang="ru-RU" dirty="0"/>
              <a:t>Добавьте её в </a:t>
            </a:r>
            <a:r>
              <a:rPr lang="ru-RU" dirty="0" err="1"/>
              <a:t>репозиторий</a:t>
            </a:r>
            <a:r>
              <a:rPr lang="ru-RU" dirty="0"/>
              <a:t> в консоли: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1C3299-5A13-1646-9BAF-AB820502C768}"/>
              </a:ext>
            </a:extLst>
          </p:cNvPr>
          <p:cNvSpPr txBox="1">
            <a:spLocks/>
          </p:cNvSpPr>
          <p:nvPr/>
        </p:nvSpPr>
        <p:spPr>
          <a:xfrm>
            <a:off x="1451578" y="3763466"/>
            <a:ext cx="9603275" cy="8593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Проверьте, что в вашем </a:t>
            </a:r>
            <a:r>
              <a:rPr lang="ru-RU" dirty="0" err="1"/>
              <a:t>репозитории</a:t>
            </a:r>
            <a:r>
              <a:rPr lang="ru-RU" dirty="0"/>
              <a:t> один новый файл, отмеченный для добавления (зеленый):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24452-C782-A24A-8916-B97E82F6F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166566"/>
            <a:ext cx="9144000" cy="49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940CA0-565D-624E-B4BB-23CF7436B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4720678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42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Монетка в </a:t>
            </a:r>
            <a:r>
              <a:rPr lang="en-US" b="1" dirty="0">
                <a:solidFill>
                  <a:schemeClr val="accent1"/>
                </a:solidFill>
              </a:rPr>
              <a:t>git. </a:t>
            </a: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95300"/>
          </a:xfrm>
        </p:spPr>
        <p:txBody>
          <a:bodyPr>
            <a:normAutofit/>
          </a:bodyPr>
          <a:lstStyle/>
          <a:p>
            <a:r>
              <a:rPr lang="ru-RU" dirty="0"/>
              <a:t>Сделайте </a:t>
            </a:r>
            <a:r>
              <a:rPr lang="ru-RU" dirty="0" err="1"/>
              <a:t>комит</a:t>
            </a:r>
            <a:r>
              <a:rPr lang="ru-RU" dirty="0"/>
              <a:t> с выбранными изменениями: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1C3299-5A13-1646-9BAF-AB820502C768}"/>
              </a:ext>
            </a:extLst>
          </p:cNvPr>
          <p:cNvSpPr txBox="1">
            <a:spLocks/>
          </p:cNvSpPr>
          <p:nvPr/>
        </p:nvSpPr>
        <p:spPr>
          <a:xfrm>
            <a:off x="1451578" y="3342988"/>
            <a:ext cx="9603275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Готово!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D7EC0-0A5F-3342-A856-AE0B45BC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673010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23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>
                <a:solidFill>
                  <a:schemeClr val="accent1"/>
                </a:solidFill>
              </a:rPr>
              <a:t>Коммит</a:t>
            </a:r>
            <a:r>
              <a:rPr lang="ru-RU" b="1" dirty="0">
                <a:solidFill>
                  <a:schemeClr val="accent1"/>
                </a:solidFill>
              </a:rPr>
              <a:t> и отмена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/>
          </a:bodyPr>
          <a:lstStyle/>
          <a:p>
            <a:r>
              <a:rPr lang="ru-RU" dirty="0"/>
              <a:t>Практикуемся с </a:t>
            </a:r>
            <a:r>
              <a:rPr lang="en-GB" dirty="0"/>
              <a:t>git.</a:t>
            </a:r>
          </a:p>
          <a:p>
            <a:r>
              <a:rPr lang="ru-RU" dirty="0"/>
              <a:t>В вашем </a:t>
            </a:r>
            <a:r>
              <a:rPr lang="ru-RU" dirty="0" err="1"/>
              <a:t>репозитории</a:t>
            </a:r>
            <a:r>
              <a:rPr lang="ru-RU" dirty="0"/>
              <a:t> </a:t>
            </a:r>
            <a:r>
              <a:rPr lang="en-GB" dirty="0">
                <a:solidFill>
                  <a:schemeClr val="accent1"/>
                </a:solidFill>
              </a:rPr>
              <a:t>coin</a:t>
            </a:r>
            <a:r>
              <a:rPr lang="en-GB" dirty="0"/>
              <a:t> </a:t>
            </a:r>
            <a:r>
              <a:rPr lang="ru-RU" dirty="0"/>
              <a:t>поправьте программу так, чтобы монетка вставала на ребро немного чаще: 1 раз в 5 бросков.</a:t>
            </a:r>
          </a:p>
          <a:p>
            <a:r>
              <a:rPr lang="ru-RU" dirty="0"/>
              <a:t>Сделайте </a:t>
            </a:r>
            <a:r>
              <a:rPr lang="ru-RU" dirty="0" err="1"/>
              <a:t>коммит</a:t>
            </a:r>
            <a:r>
              <a:rPr lang="ru-RU" dirty="0"/>
              <a:t> с этим изменением, а потом отмените этот </a:t>
            </a:r>
            <a:r>
              <a:rPr lang="ru-RU" dirty="0" err="1"/>
              <a:t>коммит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272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>
                <a:solidFill>
                  <a:schemeClr val="accent1"/>
                </a:solidFill>
              </a:rPr>
              <a:t>Коммит</a:t>
            </a:r>
            <a:r>
              <a:rPr lang="ru-RU" b="1" dirty="0">
                <a:solidFill>
                  <a:schemeClr val="accent1"/>
                </a:solidFill>
              </a:rPr>
              <a:t> и отмена. 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/>
          </a:bodyPr>
          <a:lstStyle/>
          <a:p>
            <a:r>
              <a:rPr lang="ru-RU" dirty="0"/>
              <a:t>Чтобы монетка выпадала на ребро чаще, поменяйте значение параметра в первом вызове метода </a:t>
            </a:r>
            <a:r>
              <a:rPr lang="en-GB" dirty="0">
                <a:solidFill>
                  <a:schemeClr val="accent1"/>
                </a:solidFill>
              </a:rPr>
              <a:t>rand</a:t>
            </a:r>
            <a:r>
              <a:rPr lang="en-GB" dirty="0"/>
              <a:t>.</a:t>
            </a:r>
          </a:p>
          <a:p>
            <a:r>
              <a:rPr lang="ru-RU" dirty="0"/>
              <a:t>Чтобы добавить это изменение в </a:t>
            </a:r>
            <a:r>
              <a:rPr lang="ru-RU" dirty="0" err="1"/>
              <a:t>репозиторий</a:t>
            </a:r>
            <a:r>
              <a:rPr lang="ru-RU" dirty="0"/>
              <a:t>, сделайте </a:t>
            </a:r>
            <a:r>
              <a:rPr lang="ru-RU" dirty="0" err="1"/>
              <a:t>коммит</a:t>
            </a:r>
            <a:r>
              <a:rPr lang="ru-RU" dirty="0"/>
              <a:t>.</a:t>
            </a:r>
          </a:p>
          <a:p>
            <a:r>
              <a:rPr lang="ru-RU" dirty="0"/>
              <a:t>Помните, что можно пользоваться ключом </a:t>
            </a:r>
            <a:r>
              <a:rPr lang="ru-RU" dirty="0">
                <a:solidFill>
                  <a:schemeClr val="accent1"/>
                </a:solidFill>
              </a:rPr>
              <a:t>-</a:t>
            </a:r>
            <a:r>
              <a:rPr lang="en-GB" dirty="0">
                <a:solidFill>
                  <a:schemeClr val="accent1"/>
                </a:solidFill>
              </a:rPr>
              <a:t>am </a:t>
            </a:r>
            <a:r>
              <a:rPr lang="ru-RU" dirty="0"/>
              <a:t>у команды </a:t>
            </a:r>
            <a:r>
              <a:rPr lang="en-GB" dirty="0">
                <a:solidFill>
                  <a:schemeClr val="accent1"/>
                </a:solidFill>
              </a:rPr>
              <a:t>git commit</a:t>
            </a:r>
            <a:r>
              <a:rPr lang="en-GB" dirty="0"/>
              <a:t>.</a:t>
            </a:r>
          </a:p>
          <a:p>
            <a:r>
              <a:rPr lang="ru-RU" dirty="0"/>
              <a:t>Как отменять предыдущий </a:t>
            </a:r>
            <a:r>
              <a:rPr lang="ru-RU" dirty="0" err="1"/>
              <a:t>коммит</a:t>
            </a:r>
            <a:r>
              <a:rPr lang="ru-RU" dirty="0"/>
              <a:t> — поищите в интернете (</a:t>
            </a:r>
            <a:r>
              <a:rPr lang="ru-RU" dirty="0" err="1"/>
              <a:t>гуглить</a:t>
            </a:r>
            <a:r>
              <a:rPr lang="ru-RU" dirty="0"/>
              <a:t> как-то так «</a:t>
            </a:r>
            <a:r>
              <a:rPr lang="en-GB" dirty="0"/>
              <a:t>git undo last commit»).</a:t>
            </a:r>
          </a:p>
        </p:txBody>
      </p:sp>
    </p:spTree>
    <p:extLst>
      <p:ext uri="{BB962C8B-B14F-4D97-AF65-F5344CB8AC3E}">
        <p14:creationId xmlns:p14="http://schemas.microsoft.com/office/powerpoint/2010/main" val="2044003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Вращение кубиков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/>
          </a:bodyPr>
          <a:lstStyle/>
          <a:p>
            <a:r>
              <a:rPr lang="ru-RU" dirty="0"/>
              <a:t>Ещё немного практики с </a:t>
            </a:r>
            <a:r>
              <a:rPr lang="en-GB" dirty="0"/>
              <a:t>git:</a:t>
            </a:r>
          </a:p>
          <a:p>
            <a:r>
              <a:rPr lang="ru-RU" dirty="0"/>
              <a:t>Возьмите программу </a:t>
            </a:r>
            <a:r>
              <a:rPr lang="en-GB" dirty="0" err="1"/>
              <a:t>roll_the_dice</a:t>
            </a:r>
            <a:r>
              <a:rPr lang="en-GB" dirty="0"/>
              <a:t> (</a:t>
            </a:r>
            <a:r>
              <a:rPr lang="ru-RU" dirty="0"/>
              <a:t>последнюю версию).</a:t>
            </a:r>
          </a:p>
          <a:p>
            <a:r>
              <a:rPr lang="ru-RU" dirty="0"/>
              <a:t>Улучшите программу: пусть кубик «вращается» во время броска: сделайте так, чтобы перед тем, как вывести произвольное число от 1 до 6, программа бы быстро отображала несколько сменяющих друг друга произвольных чисел — «граней кубика».</a:t>
            </a:r>
          </a:p>
          <a:p>
            <a:r>
              <a:rPr lang="ru-RU" dirty="0"/>
              <a:t>Привыкайте: сделали какое-то изменение, проверили, что всё работает — добавьте </a:t>
            </a:r>
            <a:r>
              <a:rPr lang="ru-RU" dirty="0" err="1"/>
              <a:t>комит</a:t>
            </a:r>
            <a:r>
              <a:rPr lang="ru-RU" dirty="0"/>
              <a:t> в </a:t>
            </a:r>
            <a:r>
              <a:rPr lang="ru-RU" dirty="0" err="1"/>
              <a:t>репозиторий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174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Вращение кубиков. 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2518169"/>
          </a:xfrm>
        </p:spPr>
        <p:txBody>
          <a:bodyPr>
            <a:normAutofit/>
          </a:bodyPr>
          <a:lstStyle/>
          <a:p>
            <a:r>
              <a:rPr lang="ru-RU" dirty="0"/>
              <a:t>Напишите метод </a:t>
            </a:r>
            <a:r>
              <a:rPr lang="en-GB" dirty="0" err="1">
                <a:solidFill>
                  <a:schemeClr val="accent1"/>
                </a:solidFill>
              </a:rPr>
              <a:t>show_rolling_die</a:t>
            </a:r>
            <a:r>
              <a:rPr lang="en-GB" dirty="0"/>
              <a:t>, </a:t>
            </a:r>
            <a:r>
              <a:rPr lang="ru-RU" dirty="0"/>
              <a:t>который 100 раз с задержкой в 10 </a:t>
            </a:r>
            <a:r>
              <a:rPr lang="ru-RU" dirty="0" err="1"/>
              <a:t>милисекунд</a:t>
            </a:r>
            <a:r>
              <a:rPr lang="ru-RU" dirty="0"/>
              <a:t> (вспомните, как Вы делали паузу в волшебном шаре) показывает методом </a:t>
            </a:r>
            <a:r>
              <a:rPr lang="en-GB" dirty="0">
                <a:solidFill>
                  <a:schemeClr val="accent1"/>
                </a:solidFill>
              </a:rPr>
              <a:t>print</a:t>
            </a:r>
            <a:r>
              <a:rPr lang="en-GB" dirty="0"/>
              <a:t> </a:t>
            </a:r>
            <a:r>
              <a:rPr lang="ru-RU" dirty="0"/>
              <a:t>произвольное число от 1 до 6 и вызывайте этот метод перед каждым броском.</a:t>
            </a:r>
          </a:p>
          <a:p>
            <a:r>
              <a:rPr lang="ru-RU" dirty="0"/>
              <a:t>Чтобы создать эффект вращения на одном месте, стирайте то, что только что напечатал метод </a:t>
            </a:r>
            <a:r>
              <a:rPr lang="en-GB" dirty="0">
                <a:solidFill>
                  <a:schemeClr val="accent1"/>
                </a:solidFill>
              </a:rPr>
              <a:t>print</a:t>
            </a:r>
            <a:r>
              <a:rPr lang="en-GB" dirty="0"/>
              <a:t>, </a:t>
            </a:r>
            <a:r>
              <a:rPr lang="ru-RU" dirty="0"/>
              <a:t>добавив в конце строки символ "\</a:t>
            </a:r>
            <a:r>
              <a:rPr lang="en-GB" dirty="0"/>
              <a:t>r".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9895B-F453-B441-B8B0-6159A5BDE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695877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48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Сумма чисел на кубиках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0"/>
            <a:ext cx="3996721" cy="3419869"/>
          </a:xfrm>
        </p:spPr>
        <p:txBody>
          <a:bodyPr>
            <a:normAutofit/>
          </a:bodyPr>
          <a:lstStyle/>
          <a:p>
            <a:r>
              <a:rPr lang="ru-RU" dirty="0"/>
              <a:t>Добавьте ещё одно улучшение к программе </a:t>
            </a:r>
            <a:r>
              <a:rPr lang="en-GB" dirty="0" err="1">
                <a:solidFill>
                  <a:schemeClr val="accent1"/>
                </a:solidFill>
              </a:rPr>
              <a:t>roll_some_dice</a:t>
            </a:r>
            <a:r>
              <a:rPr lang="en-GB" dirty="0"/>
              <a:t>: </a:t>
            </a:r>
            <a:r>
              <a:rPr lang="ru-RU" dirty="0"/>
              <a:t>подсчёт суммы выпавших на кубиках чисел, </a:t>
            </a:r>
            <a:r>
              <a:rPr lang="ru-RU" b="1" dirty="0"/>
              <a:t>как в примере -</a:t>
            </a:r>
            <a:r>
              <a:rPr lang="en-US" b="1" dirty="0"/>
              <a:t>&gt;</a:t>
            </a:r>
          </a:p>
          <a:p>
            <a:endParaRPr lang="en-US" b="1" dirty="0"/>
          </a:p>
          <a:p>
            <a:r>
              <a:rPr lang="ru-RU" dirty="0"/>
              <a:t>Конечно по завершению работ сделайте </a:t>
            </a:r>
            <a:r>
              <a:rPr lang="ru-RU" dirty="0" err="1"/>
              <a:t>комит</a:t>
            </a:r>
            <a:r>
              <a:rPr lang="ru-RU" dirty="0"/>
              <a:t>.</a:t>
            </a:r>
            <a:r>
              <a:rPr lang="ru-RU" b="1" dirty="0"/>
              <a:t> 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0BB34-898B-994E-8693-15A3703D0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861"/>
          <a:stretch/>
        </p:blipFill>
        <p:spPr>
          <a:xfrm>
            <a:off x="6470154" y="2083247"/>
            <a:ext cx="45847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10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Сумма чисел на кубиках</a:t>
            </a:r>
            <a:r>
              <a:rPr lang="en-US" b="1" dirty="0">
                <a:solidFill>
                  <a:schemeClr val="accent1"/>
                </a:solidFill>
              </a:rPr>
              <a:t>. </a:t>
            </a: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0"/>
            <a:ext cx="3996721" cy="3419869"/>
          </a:xfrm>
        </p:spPr>
        <p:txBody>
          <a:bodyPr>
            <a:normAutofit/>
          </a:bodyPr>
          <a:lstStyle/>
          <a:p>
            <a:r>
              <a:rPr lang="ru-RU" dirty="0"/>
              <a:t>Сумму посчитать легко: просто заведите переменную </a:t>
            </a:r>
            <a:r>
              <a:rPr lang="en-GB" dirty="0">
                <a:solidFill>
                  <a:schemeClr val="accent1"/>
                </a:solidFill>
              </a:rPr>
              <a:t>sum</a:t>
            </a:r>
            <a:r>
              <a:rPr lang="en-GB" dirty="0"/>
              <a:t> </a:t>
            </a:r>
            <a:r>
              <a:rPr lang="ru-RU" dirty="0"/>
              <a:t>и добавляйте в неё то произвольное число, которое выпало на кубике.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0BB34-898B-994E-8693-15A3703D0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861"/>
          <a:stretch/>
        </p:blipFill>
        <p:spPr>
          <a:xfrm>
            <a:off x="6470154" y="2083247"/>
            <a:ext cx="45847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2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такое система контроля версий </a:t>
            </a:r>
            <a:r>
              <a:rPr lang="en-US" b="1" dirty="0">
                <a:solidFill>
                  <a:schemeClr val="accent1"/>
                </a:solidFill>
              </a:rPr>
              <a:t>git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/>
          </a:bodyPr>
          <a:lstStyle/>
          <a:p>
            <a:r>
              <a:rPr lang="ru-RU" dirty="0"/>
              <a:t>Системы контроля версий позволяют хранить историю всех изменений в программе. Представьте, что у вас есть машина времени, которая может вернуть вас в любой момент вашей прожитой жизни (в будущее - нельзя). Тогда вы в любой момент можете вернуться на какой-то момент в прошлом, посмотреть, как вы там жили и, если надо переделать какие-то вещи.</a:t>
            </a:r>
          </a:p>
          <a:p>
            <a:r>
              <a:rPr lang="ru-RU" dirty="0"/>
              <a:t>Система контроля версий — это программное обеспечение, которое позволяет вам реализовать такую вот машину времени для вашего кода. Она предоставляет вам возможность сохранять состояние вашей программы по мере того, как вы её пишете, а потом возвращаться к любому из этих сохранений, подобно тому, как вы просматриваете ваши семейные архивы фотографий.</a:t>
            </a:r>
          </a:p>
        </p:txBody>
      </p:sp>
    </p:spTree>
    <p:extLst>
      <p:ext uri="{BB962C8B-B14F-4D97-AF65-F5344CB8AC3E}">
        <p14:creationId xmlns:p14="http://schemas.microsoft.com/office/powerpoint/2010/main" val="3704203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Справочная информация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>
                <a:hlinkClick r:id="rId2" tooltip="Хорошее руководство по Git"/>
              </a:rPr>
              <a:t>Хорошее руководство по </a:t>
            </a:r>
            <a:r>
              <a:rPr lang="en-GB" dirty="0">
                <a:hlinkClick r:id="rId2" tooltip="Хорошее руководство по Git"/>
              </a:rPr>
              <a:t>Git</a:t>
            </a:r>
            <a:endParaRPr lang="en-GB" dirty="0"/>
          </a:p>
          <a:p>
            <a:r>
              <a:rPr lang="ru-RU" u="sng" dirty="0">
                <a:hlinkClick r:id="rId3" tooltip="Работа с Git для начинающих"/>
              </a:rPr>
              <a:t>Работа с </a:t>
            </a:r>
            <a:r>
              <a:rPr lang="en-GB" u="sng" dirty="0">
                <a:hlinkClick r:id="rId3" tooltip="Работа с Git для начинающих"/>
              </a:rPr>
              <a:t>Git </a:t>
            </a:r>
            <a:r>
              <a:rPr lang="ru-RU" u="sng" dirty="0">
                <a:hlinkClick r:id="rId3" tooltip="Работа с Git для начинающих"/>
              </a:rPr>
              <a:t>для начинающих</a:t>
            </a:r>
            <a:endParaRPr lang="ru-RU" dirty="0"/>
          </a:p>
          <a:p>
            <a:r>
              <a:rPr lang="ru-RU" dirty="0">
                <a:hlinkClick r:id="rId4" tooltip="Шпаргалка по Git для начинающих"/>
              </a:rPr>
              <a:t>Шпаргалка по </a:t>
            </a:r>
            <a:r>
              <a:rPr lang="en-GB" dirty="0">
                <a:hlinkClick r:id="rId4" tooltip="Шпаргалка по Git для начинающих"/>
              </a:rPr>
              <a:t>Git </a:t>
            </a:r>
            <a:r>
              <a:rPr lang="ru-RU" dirty="0">
                <a:hlinkClick r:id="rId4" tooltip="Шпаргалка по Git для начинающих"/>
              </a:rPr>
              <a:t>для начинающих</a:t>
            </a:r>
            <a:endParaRPr lang="ru-RU" dirty="0"/>
          </a:p>
          <a:p>
            <a:r>
              <a:rPr lang="ru-RU" dirty="0">
                <a:hlinkClick r:id="rId5" tooltip="Подробно о работе с Git на Linux и не только"/>
              </a:rPr>
              <a:t>Подробно о работе с </a:t>
            </a:r>
            <a:r>
              <a:rPr lang="en-GB" dirty="0">
                <a:hlinkClick r:id="rId5" tooltip="Подробно о работе с Git на Linux и не только"/>
              </a:rPr>
              <a:t>Git </a:t>
            </a:r>
            <a:r>
              <a:rPr lang="ru-RU" dirty="0">
                <a:hlinkClick r:id="rId5" tooltip="Подробно о работе с Git на Linux и не только"/>
              </a:rPr>
              <a:t>на </a:t>
            </a:r>
            <a:r>
              <a:rPr lang="en-GB" dirty="0">
                <a:hlinkClick r:id="rId5" tooltip="Подробно о работе с Git на Linux и не только"/>
              </a:rPr>
              <a:t>Linux </a:t>
            </a:r>
            <a:r>
              <a:rPr lang="ru-RU" dirty="0">
                <a:hlinkClick r:id="rId5" tooltip="Подробно о работе с Git на Linux и не только"/>
              </a:rPr>
              <a:t>и не только</a:t>
            </a:r>
            <a:endParaRPr lang="ru-RU" dirty="0"/>
          </a:p>
          <a:p>
            <a:r>
              <a:rPr lang="ru-RU" dirty="0">
                <a:hlinkClick r:id="rId6" tooltip="Интерактивное обучение git"/>
              </a:rPr>
              <a:t>Интерактивное обучение </a:t>
            </a:r>
            <a:r>
              <a:rPr lang="en-GB" dirty="0">
                <a:hlinkClick r:id="rId6" tooltip="Интерактивное обучение git"/>
              </a:rPr>
              <a:t>git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101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BCC4-BF3F-1644-A380-EC873F30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Спасибо за внимание!</a:t>
            </a:r>
            <a:br>
              <a:rPr lang="en-RU" b="1" dirty="0">
                <a:solidFill>
                  <a:schemeClr val="accent1"/>
                </a:solidFill>
              </a:rPr>
            </a:b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4521-B728-F446-AA6F-01C928385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Система контроля версий </a:t>
            </a:r>
            <a:r>
              <a:rPr lang="en-US" b="1" dirty="0">
                <a:solidFill>
                  <a:schemeClr val="accent1"/>
                </a:solidFill>
              </a:rPr>
              <a:t>Git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4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такое система контроля версий </a:t>
            </a:r>
            <a:r>
              <a:rPr lang="en-US" b="1" dirty="0">
                <a:solidFill>
                  <a:schemeClr val="accent1"/>
                </a:solidFill>
              </a:rPr>
              <a:t>git</a:t>
            </a:r>
            <a:endParaRPr lang="en-RU" dirty="0"/>
          </a:p>
        </p:txBody>
      </p:sp>
      <p:pic>
        <p:nvPicPr>
          <p:cNvPr id="2050" name="Picture 2" descr="Фото-архив">
            <a:extLst>
              <a:ext uri="{FF2B5EF4-FFF2-40B4-BE49-F238E27FC236}">
                <a16:creationId xmlns:a16="http://schemas.microsoft.com/office/drawing/2014/main" id="{A39D807F-5120-B848-964D-29172F2DCB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879" y="2049807"/>
            <a:ext cx="5660421" cy="333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3DEB95-D7EF-314C-A3B9-DD22520E0ED2}"/>
              </a:ext>
            </a:extLst>
          </p:cNvPr>
          <p:cNvSpPr/>
          <p:nvPr/>
        </p:nvSpPr>
        <p:spPr>
          <a:xfrm>
            <a:off x="1358900" y="5578496"/>
            <a:ext cx="9695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12529"/>
                </a:solidFill>
                <a:latin typeface="PT Sans" panose="020B0503020203020204" pitchFamily="34" charset="77"/>
              </a:rPr>
              <a:t>Сохранения называются </a:t>
            </a:r>
            <a:r>
              <a:rPr lang="ru-RU" dirty="0" err="1">
                <a:solidFill>
                  <a:schemeClr val="accent1"/>
                </a:solidFill>
                <a:latin typeface="PT Sans" panose="020B0503020203020204" pitchFamily="34" charset="77"/>
              </a:rPr>
              <a:t>комитами</a:t>
            </a:r>
            <a:r>
              <a:rPr lang="ru-RU" dirty="0">
                <a:solidFill>
                  <a:srgbClr val="212529"/>
                </a:solidFill>
                <a:latin typeface="PT Sans" panose="020B0503020203020204" pitchFamily="34" charset="77"/>
              </a:rPr>
              <a:t> (от англ. слова </a:t>
            </a:r>
            <a:r>
              <a:rPr lang="en-GB" dirty="0">
                <a:solidFill>
                  <a:schemeClr val="accent1"/>
                </a:solidFill>
                <a:latin typeface="PT Sans" panose="020B0503020203020204" pitchFamily="34" charset="77"/>
              </a:rPr>
              <a:t>commit</a:t>
            </a:r>
            <a:r>
              <a:rPr lang="en-GB" dirty="0">
                <a:solidFill>
                  <a:srgbClr val="212529"/>
                </a:solidFill>
                <a:latin typeface="PT Sans" panose="020B0503020203020204" pitchFamily="34" charset="77"/>
              </a:rPr>
              <a:t>, </a:t>
            </a:r>
            <a:r>
              <a:rPr lang="ru-RU" dirty="0">
                <a:solidFill>
                  <a:srgbClr val="212529"/>
                </a:solidFill>
                <a:latin typeface="PT Sans" panose="020B0503020203020204" pitchFamily="34" charset="77"/>
              </a:rPr>
              <a:t>совершать).</a:t>
            </a:r>
          </a:p>
        </p:txBody>
      </p:sp>
    </p:spTree>
    <p:extLst>
      <p:ext uri="{BB962C8B-B14F-4D97-AF65-F5344CB8AC3E}">
        <p14:creationId xmlns:p14="http://schemas.microsoft.com/office/powerpoint/2010/main" val="103324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Установка </a:t>
            </a:r>
            <a:r>
              <a:rPr lang="en-US" b="1" dirty="0">
                <a:solidFill>
                  <a:schemeClr val="accent1"/>
                </a:solidFill>
              </a:rPr>
              <a:t>git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107721" cy="2289568"/>
          </a:xfrm>
        </p:spPr>
        <p:txBody>
          <a:bodyPr>
            <a:normAutofit/>
          </a:bodyPr>
          <a:lstStyle/>
          <a:p>
            <a:r>
              <a:rPr lang="ru-RU" dirty="0"/>
              <a:t>Для установки </a:t>
            </a:r>
            <a:r>
              <a:rPr lang="en-GB" dirty="0"/>
              <a:t>git </a:t>
            </a:r>
            <a:r>
              <a:rPr lang="ru-RU" dirty="0"/>
              <a:t>его необходимо скачать с сайта </a:t>
            </a:r>
            <a:r>
              <a:rPr lang="en-GB" dirty="0">
                <a:hlinkClick r:id="rId2"/>
              </a:rPr>
              <a:t>git-scm.com</a:t>
            </a:r>
            <a:r>
              <a:rPr lang="en-GB" dirty="0"/>
              <a:t>.</a:t>
            </a:r>
            <a:r>
              <a:rPr lang="ru-RU" dirty="0"/>
              <a:t> </a:t>
            </a:r>
          </a:p>
        </p:txBody>
      </p:sp>
      <p:pic>
        <p:nvPicPr>
          <p:cNvPr id="3074" name="Picture 2" descr="Где качать git для Windows">
            <a:extLst>
              <a:ext uri="{FF2B5EF4-FFF2-40B4-BE49-F238E27FC236}">
                <a16:creationId xmlns:a16="http://schemas.microsoft.com/office/drawing/2014/main" id="{4C867983-1510-0243-A52D-27D8796D8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201" y="2015732"/>
            <a:ext cx="6170653" cy="403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77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Установка </a:t>
            </a:r>
            <a:r>
              <a:rPr lang="en-US" b="1" dirty="0">
                <a:solidFill>
                  <a:schemeClr val="accent1"/>
                </a:solidFill>
              </a:rPr>
              <a:t>git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107721" cy="3254768"/>
          </a:xfrm>
        </p:spPr>
        <p:txBody>
          <a:bodyPr>
            <a:normAutofit/>
          </a:bodyPr>
          <a:lstStyle/>
          <a:p>
            <a:r>
              <a:rPr lang="ru-RU" dirty="0"/>
              <a:t>Как именно скачать программу – не сложно разобраться, а во время установки обратите внимание на вот эти шаги:</a:t>
            </a:r>
          </a:p>
        </p:txBody>
      </p:sp>
      <p:pic>
        <p:nvPicPr>
          <p:cNvPr id="4098" name="Picture 2" descr="Установка git">
            <a:extLst>
              <a:ext uri="{FF2B5EF4-FFF2-40B4-BE49-F238E27FC236}">
                <a16:creationId xmlns:a16="http://schemas.microsoft.com/office/drawing/2014/main" id="{F47F3082-51F1-D940-B581-7D11621C3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200" y="2015732"/>
            <a:ext cx="6170654" cy="403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39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Установка </a:t>
            </a:r>
            <a:r>
              <a:rPr lang="en-US" b="1" dirty="0">
                <a:solidFill>
                  <a:schemeClr val="accent1"/>
                </a:solidFill>
              </a:rPr>
              <a:t>git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107721" cy="3254768"/>
          </a:xfrm>
        </p:spPr>
        <p:txBody>
          <a:bodyPr>
            <a:normAutofit/>
          </a:bodyPr>
          <a:lstStyle/>
          <a:p>
            <a:r>
              <a:rPr lang="ru-RU" dirty="0"/>
              <a:t>Во-первых, отметьте галочку </a:t>
            </a:r>
            <a:r>
              <a:rPr lang="en-GB" dirty="0">
                <a:solidFill>
                  <a:schemeClr val="accent1"/>
                </a:solidFill>
              </a:rPr>
              <a:t>On the Desktop</a:t>
            </a:r>
            <a:r>
              <a:rPr lang="en-GB" dirty="0"/>
              <a:t>, </a:t>
            </a:r>
            <a:r>
              <a:rPr lang="ru-RU" dirty="0"/>
              <a:t>чтобы </a:t>
            </a:r>
            <a:r>
              <a:rPr lang="en-GB" dirty="0">
                <a:solidFill>
                  <a:schemeClr val="accent1"/>
                </a:solidFill>
              </a:rPr>
              <a:t>git</a:t>
            </a:r>
            <a:r>
              <a:rPr lang="en-GB" dirty="0"/>
              <a:t> </a:t>
            </a:r>
            <a:r>
              <a:rPr lang="ru-RU" dirty="0"/>
              <a:t>сделал иконку на рабочем столе. </a:t>
            </a:r>
          </a:p>
        </p:txBody>
      </p:sp>
      <p:pic>
        <p:nvPicPr>
          <p:cNvPr id="5122" name="Picture 2" descr="Установка git (продолжение)">
            <a:extLst>
              <a:ext uri="{FF2B5EF4-FFF2-40B4-BE49-F238E27FC236}">
                <a16:creationId xmlns:a16="http://schemas.microsoft.com/office/drawing/2014/main" id="{55BD2D68-51F3-BA4B-8D2D-640230571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249" y="2015732"/>
            <a:ext cx="6172605" cy="403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7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Установка </a:t>
            </a:r>
            <a:r>
              <a:rPr lang="en-US" b="1" dirty="0">
                <a:solidFill>
                  <a:schemeClr val="accent1"/>
                </a:solidFill>
              </a:rPr>
              <a:t>git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30670" cy="403774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Во-вторых, на шаге интеграции </a:t>
            </a:r>
            <a:r>
              <a:rPr lang="en-GB" dirty="0"/>
              <a:t>git </a:t>
            </a:r>
            <a:r>
              <a:rPr lang="ru-RU" dirty="0"/>
              <a:t>с </a:t>
            </a:r>
            <a:r>
              <a:rPr lang="en-GB" dirty="0"/>
              <a:t>Windows, </a:t>
            </a:r>
            <a:r>
              <a:rPr lang="ru-RU" dirty="0"/>
              <a:t>выберите второй пункт </a:t>
            </a:r>
            <a:r>
              <a:rPr lang="en-GB" dirty="0">
                <a:solidFill>
                  <a:schemeClr val="accent1"/>
                </a:solidFill>
              </a:rPr>
              <a:t>Use Git from the Windows Command Prompt</a:t>
            </a:r>
            <a:r>
              <a:rPr lang="en-GB" dirty="0"/>
              <a:t>.</a:t>
            </a:r>
          </a:p>
          <a:p>
            <a:r>
              <a:rPr lang="ru-RU" dirty="0"/>
              <a:t>Теперь, когда мы встроили наш </a:t>
            </a:r>
            <a:r>
              <a:rPr lang="en-GB" dirty="0"/>
              <a:t>git </a:t>
            </a:r>
            <a:r>
              <a:rPr lang="ru-RU" dirty="0"/>
              <a:t>в командную строку </a:t>
            </a:r>
            <a:r>
              <a:rPr lang="en-GB" dirty="0"/>
              <a:t>Windows, </a:t>
            </a:r>
            <a:r>
              <a:rPr lang="ru-RU" dirty="0"/>
              <a:t>можем запустить её и набрать там </a:t>
            </a:r>
            <a:r>
              <a:rPr lang="en-GB" dirty="0">
                <a:solidFill>
                  <a:schemeClr val="accent1"/>
                </a:solidFill>
              </a:rPr>
              <a:t>git --version</a:t>
            </a:r>
            <a:r>
              <a:rPr lang="en-GB" dirty="0"/>
              <a:t>. </a:t>
            </a:r>
            <a:r>
              <a:rPr lang="ru-RU" dirty="0"/>
              <a:t>И </a:t>
            </a:r>
            <a:r>
              <a:rPr lang="en-GB" dirty="0"/>
              <a:t>git </a:t>
            </a:r>
            <a:r>
              <a:rPr lang="ru-RU" dirty="0"/>
              <a:t>покажет нам свою версию.</a:t>
            </a:r>
          </a:p>
        </p:txBody>
      </p:sp>
      <p:pic>
        <p:nvPicPr>
          <p:cNvPr id="6146" name="Picture 2" descr="Проверяем git">
            <a:extLst>
              <a:ext uri="{FF2B5EF4-FFF2-40B4-BE49-F238E27FC236}">
                <a16:creationId xmlns:a16="http://schemas.microsoft.com/office/drawing/2014/main" id="{2FBEA148-904F-A249-A07C-5CBC7C76B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622" y="2015732"/>
            <a:ext cx="6045232" cy="385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6248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4588</TotalTime>
  <Words>2011</Words>
  <Application>Microsoft Macintosh PowerPoint</Application>
  <PresentationFormat>Widescreen</PresentationFormat>
  <Paragraphs>122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Gill Sans MT</vt:lpstr>
      <vt:lpstr>PT Sans</vt:lpstr>
      <vt:lpstr>Gallery</vt:lpstr>
      <vt:lpstr>Лекция 21</vt:lpstr>
      <vt:lpstr>План занятия</vt:lpstr>
      <vt:lpstr>Что такое система контроля версий git</vt:lpstr>
      <vt:lpstr>Что такое система контроля версий git</vt:lpstr>
      <vt:lpstr>Что такое система контроля версий git</vt:lpstr>
      <vt:lpstr>Установка git</vt:lpstr>
      <vt:lpstr>Установка git</vt:lpstr>
      <vt:lpstr>Установка git</vt:lpstr>
      <vt:lpstr>Установка git</vt:lpstr>
      <vt:lpstr>нАстройка git</vt:lpstr>
      <vt:lpstr>Основные команды git</vt:lpstr>
      <vt:lpstr>Git init</vt:lpstr>
      <vt:lpstr>Git status</vt:lpstr>
      <vt:lpstr>Git status</vt:lpstr>
      <vt:lpstr>Git status</vt:lpstr>
      <vt:lpstr>Git status</vt:lpstr>
      <vt:lpstr>Файл .gitignore</vt:lpstr>
      <vt:lpstr>Файл .gitignore</vt:lpstr>
      <vt:lpstr>Git add</vt:lpstr>
      <vt:lpstr>Git add</vt:lpstr>
      <vt:lpstr>Git commit</vt:lpstr>
      <vt:lpstr>Git commit</vt:lpstr>
      <vt:lpstr>Git commit</vt:lpstr>
      <vt:lpstr>Git commit</vt:lpstr>
      <vt:lpstr>Git commit</vt:lpstr>
      <vt:lpstr>Git log</vt:lpstr>
      <vt:lpstr>Git log</vt:lpstr>
      <vt:lpstr>Git checkout</vt:lpstr>
      <vt:lpstr>Git checkout</vt:lpstr>
      <vt:lpstr>Монетка в git</vt:lpstr>
      <vt:lpstr>Монетка в git. подсказка</vt:lpstr>
      <vt:lpstr>Монетка в git. подсказка</vt:lpstr>
      <vt:lpstr>Монетка в git. подсказка</vt:lpstr>
      <vt:lpstr>Коммит и отмена</vt:lpstr>
      <vt:lpstr>Коммит и отмена. подсказка</vt:lpstr>
      <vt:lpstr>Вращение кубиков</vt:lpstr>
      <vt:lpstr>Вращение кубиков. подсказка</vt:lpstr>
      <vt:lpstr>Сумма чисел на кубиках</vt:lpstr>
      <vt:lpstr>Сумма чисел на кубиках. подсказка</vt:lpstr>
      <vt:lpstr>Справочная информация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Microsoft Office User</dc:creator>
  <cp:lastModifiedBy>Microsoft Office User</cp:lastModifiedBy>
  <cp:revision>266</cp:revision>
  <cp:lastPrinted>2022-01-03T10:35:45Z</cp:lastPrinted>
  <dcterms:created xsi:type="dcterms:W3CDTF">2021-10-04T10:22:19Z</dcterms:created>
  <dcterms:modified xsi:type="dcterms:W3CDTF">2022-02-07T15:40:59Z</dcterms:modified>
</cp:coreProperties>
</file>