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8" r:id="rId12"/>
    <p:sldId id="477" r:id="rId13"/>
    <p:sldId id="479" r:id="rId14"/>
    <p:sldId id="480" r:id="rId15"/>
    <p:sldId id="481" r:id="rId16"/>
    <p:sldId id="482" r:id="rId17"/>
    <p:sldId id="483" r:id="rId18"/>
    <p:sldId id="484" r:id="rId19"/>
    <p:sldId id="486" r:id="rId20"/>
    <p:sldId id="485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7" r:id="rId31"/>
    <p:sldId id="498" r:id="rId32"/>
    <p:sldId id="499" r:id="rId33"/>
    <p:sldId id="500" r:id="rId34"/>
    <p:sldId id="501" r:id="rId35"/>
    <p:sldId id="502" r:id="rId36"/>
    <p:sldId id="462" r:id="rId37"/>
    <p:sldId id="496" r:id="rId38"/>
    <p:sldId id="28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/>
    <p:restoredTop sz="96405"/>
  </p:normalViewPr>
  <p:slideViewPr>
    <p:cSldViewPr snapToGrid="0" snapToObjects="1">
      <p:cViewPr>
        <p:scale>
          <a:sx n="100" d="100"/>
          <a:sy n="100" d="100"/>
        </p:scale>
        <p:origin x="14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elp.github.com/articles/generating-ssh-key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laying_cards_in_Unicod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SHA-1" TargetMode="External"/><Relationship Id="rId2" Type="http://schemas.openxmlformats.org/officeDocument/2006/relationships/hyperlink" Target="http://ruby-doc.org/stdlib-2.1.0/libdoc/digest/rdoc/Dige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MD5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dino/Markdown-Cheatsheet" TargetMode="External"/><Relationship Id="rId7" Type="http://schemas.openxmlformats.org/officeDocument/2006/relationships/hyperlink" Target="https://help.github.com/articles/generating-ssh-keys/#platform-windows" TargetMode="External"/><Relationship Id="rId2" Type="http://schemas.openxmlformats.org/officeDocument/2006/relationships/hyperlink" Target="https://help.github.com/articles/set-up-git/#platform-window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brahabr.ru/post/60030/" TargetMode="External"/><Relationship Id="rId5" Type="http://schemas.openxmlformats.org/officeDocument/2006/relationships/hyperlink" Target="https://git-scm.com/book/ru/v1/%D0%92%D0%B5%D1%82%D0%B2%D0%BB%D0%B5%D0%BD%D0%B8%D0%B5-%D0%B2-Git-%D0%9E%D1%81%D0%BD%D0%BE%D0%B2%D1%8B-%D0%B2%D0%B5%D1%82%D0%B2%D0%BB%D0%B5%D0%BD%D0%B8%D1%8F-%D0%B8-%D1%81%D0%BB%D0%B8%D1%8F%D0%BD%D0%B8%D1%8F" TargetMode="External"/><Relationship Id="rId4" Type="http://schemas.openxmlformats.org/officeDocument/2006/relationships/hyperlink" Target="https://git-scm.com/book/ru/v1/%D0%92%D0%B5%D1%82%D0%B2%D0%BB%D0%B5%D0%BD%D0%B8%D0%B5-%D0%B2-Git-%D0%A7%D1%82%D0%BE-%D1%82%D0%B0%D0%BA%D0%BE%D0%B5-%D0%B2%D0%B5%D1%82%D0%BA%D0%B0%3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ssh-ubuntu-18-04-ru" TargetMode="External"/><Relationship Id="rId2" Type="http://schemas.openxmlformats.org/officeDocument/2006/relationships/hyperlink" Target="http://stackoverflow.com/questions/18404272/windows-ssh-agent-run-when-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brahabr.ru/post/106912/" TargetMode="External"/><Relationship Id="rId5" Type="http://schemas.openxmlformats.org/officeDocument/2006/relationships/hyperlink" Target="https://en.wikipedia.org/wiki/Playing_cards_in_Unicode" TargetMode="External"/><Relationship Id="rId4" Type="http://schemas.openxmlformats.org/officeDocument/2006/relationships/hyperlink" Target="https://forum.calculate-linux.org/t/github/9155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ils/rails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7C69-0E6D-5340-9EB2-ADA936FE2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Лекция </a:t>
            </a:r>
            <a:r>
              <a:rPr lang="en-US" b="1" dirty="0">
                <a:solidFill>
                  <a:schemeClr val="accent1"/>
                </a:solidFill>
              </a:rPr>
              <a:t>22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55E7-3818-7343-B869-DF577EECC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Распределенный </a:t>
            </a:r>
            <a:r>
              <a:rPr lang="ru-RU" b="1" dirty="0" err="1">
                <a:solidFill>
                  <a:schemeClr val="accent1"/>
                </a:solidFill>
              </a:rPr>
              <a:t>репозиторий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Github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32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remote via https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854468"/>
          </a:xfrm>
        </p:spPr>
        <p:txBody>
          <a:bodyPr>
            <a:normAutofit/>
          </a:bodyPr>
          <a:lstStyle/>
          <a:p>
            <a:r>
              <a:rPr lang="ru-RU" dirty="0"/>
              <a:t>Давайте учиться привязывать удалённые </a:t>
            </a:r>
            <a:r>
              <a:rPr lang="ru-RU" dirty="0" err="1"/>
              <a:t>репозитории</a:t>
            </a:r>
            <a:r>
              <a:rPr lang="ru-RU" dirty="0"/>
              <a:t> к локальным. Для этого, как мы это делали в первом уроке, создадим локальный </a:t>
            </a:r>
            <a:r>
              <a:rPr lang="ru-RU" dirty="0" err="1"/>
              <a:t>репозиторий</a:t>
            </a:r>
            <a:r>
              <a:rPr lang="ru-RU" dirty="0"/>
              <a:t>: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99653-F2F8-C040-A2B9-94596943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32178"/>
            <a:ext cx="9144000" cy="1117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4A378F-0E32-3E48-98FB-C8B24673FCFB}"/>
              </a:ext>
            </a:extLst>
          </p:cNvPr>
          <p:cNvSpPr txBox="1">
            <a:spLocks/>
          </p:cNvSpPr>
          <p:nvPr/>
        </p:nvSpPr>
        <p:spPr>
          <a:xfrm>
            <a:off x="1451578" y="4311756"/>
            <a:ext cx="9603275" cy="8544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Откроем проект </a:t>
            </a:r>
            <a:r>
              <a:rPr lang="en-GB" dirty="0" err="1">
                <a:solidFill>
                  <a:schemeClr val="accent1"/>
                </a:solidFill>
              </a:rPr>
              <a:t>pick_a_card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 </a:t>
            </a:r>
            <a:r>
              <a:rPr lang="en-GB" dirty="0"/>
              <a:t>VS Code </a:t>
            </a:r>
            <a:r>
              <a:rPr lang="ru-RU" dirty="0"/>
              <a:t>и создадим файл 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 err="1">
                <a:solidFill>
                  <a:schemeClr val="accent1"/>
                </a:solidFill>
              </a:rPr>
              <a:t>gitignore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 добавим туда строчку</a:t>
            </a:r>
            <a:r>
              <a:rPr lang="en-GB" dirty="0"/>
              <a:t>: 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7F9C93-3192-BB4D-82E4-2845C062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5328202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3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remote via https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854468"/>
          </a:xfrm>
        </p:spPr>
        <p:txBody>
          <a:bodyPr>
            <a:normAutofit/>
          </a:bodyPr>
          <a:lstStyle/>
          <a:p>
            <a:r>
              <a:rPr lang="ru-RU" dirty="0"/>
              <a:t>Давайте учиться привязывать удалённые </a:t>
            </a:r>
            <a:r>
              <a:rPr lang="ru-RU" dirty="0" err="1"/>
              <a:t>репозитории</a:t>
            </a:r>
            <a:r>
              <a:rPr lang="ru-RU" dirty="0"/>
              <a:t> к локальным. Для этого, как мы это делали в первом уроке, создадим локальный </a:t>
            </a:r>
            <a:r>
              <a:rPr lang="ru-RU" dirty="0" err="1"/>
              <a:t>репозиторий</a:t>
            </a:r>
            <a:r>
              <a:rPr lang="ru-RU" dirty="0"/>
              <a:t>: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356C1-16C8-664F-95AA-836333B5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984501"/>
            <a:ext cx="95885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08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remote via https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956068"/>
          </a:xfrm>
        </p:spPr>
        <p:txBody>
          <a:bodyPr>
            <a:normAutofit/>
          </a:bodyPr>
          <a:lstStyle/>
          <a:p>
            <a:r>
              <a:rPr lang="ru-RU" dirty="0"/>
              <a:t>Добавим файлы 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 err="1">
                <a:solidFill>
                  <a:schemeClr val="accent1"/>
                </a:solidFill>
              </a:rPr>
              <a:t>gitignore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 </a:t>
            </a:r>
            <a:r>
              <a:rPr lang="en-GB" dirty="0" err="1">
                <a:solidFill>
                  <a:schemeClr val="accent1"/>
                </a:solidFill>
              </a:rPr>
              <a:t>pick_a_card.rb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в </a:t>
            </a:r>
            <a:r>
              <a:rPr lang="ru-RU" dirty="0" err="1"/>
              <a:t>репозиторий</a:t>
            </a:r>
            <a:r>
              <a:rPr lang="ru-RU" dirty="0"/>
              <a:t> (можно добавлять файлы с помощью </a:t>
            </a:r>
            <a:r>
              <a:rPr lang="en-GB" dirty="0">
                <a:solidFill>
                  <a:schemeClr val="accent1"/>
                </a:solidFill>
              </a:rPr>
              <a:t>git add</a:t>
            </a:r>
            <a:r>
              <a:rPr lang="en-GB" dirty="0"/>
              <a:t>, </a:t>
            </a:r>
            <a:r>
              <a:rPr lang="ru-RU" dirty="0"/>
              <a:t>указывая их через пробел) и сделаем первый </a:t>
            </a:r>
            <a:r>
              <a:rPr lang="ru-RU" dirty="0" err="1"/>
              <a:t>комит</a:t>
            </a:r>
            <a:r>
              <a:rPr lang="ru-RU" dirty="0"/>
              <a:t>:</a:t>
            </a:r>
            <a:r>
              <a:rPr lang="en-GB" dirty="0"/>
              <a:t> 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A5A039-AD67-9240-96CB-45AA8EEB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971800"/>
            <a:ext cx="9144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1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remote via https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591068"/>
          </a:xfrm>
        </p:spPr>
        <p:txBody>
          <a:bodyPr>
            <a:normAutofit/>
          </a:bodyPr>
          <a:lstStyle/>
          <a:p>
            <a:r>
              <a:rPr lang="ru-RU" dirty="0"/>
              <a:t>Пришло время привязать наш удалённый </a:t>
            </a:r>
            <a:r>
              <a:rPr lang="ru-RU" dirty="0" err="1"/>
              <a:t>репозиторий</a:t>
            </a:r>
            <a:r>
              <a:rPr lang="ru-RU" dirty="0"/>
              <a:t> к локальному. Это делается с помощью команды </a:t>
            </a:r>
            <a:r>
              <a:rPr lang="en-GB" dirty="0"/>
              <a:t>git remote. </a:t>
            </a:r>
            <a:r>
              <a:rPr lang="ru-RU" dirty="0"/>
              <a:t>Вам необходимо указать название удалённого </a:t>
            </a:r>
            <a:r>
              <a:rPr lang="ru-RU" dirty="0" err="1"/>
              <a:t>репозитория</a:t>
            </a:r>
            <a:r>
              <a:rPr lang="ru-RU" dirty="0"/>
              <a:t>. Обычно, он называется </a:t>
            </a:r>
            <a:r>
              <a:rPr lang="en-GB" dirty="0"/>
              <a:t>origin </a:t>
            </a:r>
            <a:r>
              <a:rPr lang="ru-RU" dirty="0"/>
              <a:t>и мы именно так и советуем его вам назвать.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F2922-6C42-6A41-ABD7-1BDE15D71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768778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remote via https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841768"/>
          </a:xfrm>
        </p:spPr>
        <p:txBody>
          <a:bodyPr>
            <a:normAutofit/>
          </a:bodyPr>
          <a:lstStyle/>
          <a:p>
            <a:r>
              <a:rPr lang="ru-RU" dirty="0"/>
              <a:t>Посмотреть все удалённые </a:t>
            </a:r>
            <a:r>
              <a:rPr lang="ru-RU" dirty="0" err="1"/>
              <a:t>репозитории</a:t>
            </a:r>
            <a:r>
              <a:rPr lang="ru-RU" dirty="0"/>
              <a:t>, привязанные к текущему можно с помощью команды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22B590-1D26-D347-897D-7764ACE1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19478"/>
            <a:ext cx="9131300" cy="4826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AFA5A6-8307-4844-A211-604A212A6C15}"/>
              </a:ext>
            </a:extLst>
          </p:cNvPr>
          <p:cNvSpPr txBox="1">
            <a:spLocks/>
          </p:cNvSpPr>
          <p:nvPr/>
        </p:nvSpPr>
        <p:spPr>
          <a:xfrm>
            <a:off x="1451578" y="3664055"/>
            <a:ext cx="9603275" cy="165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выполнения операций отправки на свой открытый публичный </a:t>
            </a:r>
            <a:r>
              <a:rPr lang="ru-RU" dirty="0" err="1"/>
              <a:t>репозиторий</a:t>
            </a:r>
            <a:r>
              <a:rPr lang="ru-RU" dirty="0"/>
              <a:t> или всех операций с приватным </a:t>
            </a:r>
            <a:r>
              <a:rPr lang="ru-RU" dirty="0" err="1"/>
              <a:t>репозиторием</a:t>
            </a:r>
            <a:r>
              <a:rPr lang="ru-RU" dirty="0"/>
              <a:t> необходим ввод логина и пароля. Это неудобно и не всегда безопасно. Оптимальным решением является использование </a:t>
            </a:r>
            <a:r>
              <a:rPr lang="en-GB" dirty="0"/>
              <a:t>SSH.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23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</a:t>
            </a:r>
            <a:r>
              <a:rPr lang="en-US" b="1" dirty="0" err="1">
                <a:solidFill>
                  <a:schemeClr val="accent1"/>
                </a:solidFill>
              </a:rPr>
              <a:t>ssh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Вход на любой сервер в наше время закрыт, чтобы кто попало не ходил. Как замок на подъезде. Можно входить кодом (по паролю): так вы заходите в контакт, в одноклассники, в </a:t>
            </a:r>
            <a:r>
              <a:rPr lang="ru-RU" dirty="0" err="1"/>
              <a:t>фейсбук</a:t>
            </a:r>
            <a:r>
              <a:rPr lang="ru-RU" dirty="0"/>
              <a:t> и на любые другие сайты. Браузер запоминает ваши данные и повторно их уже не спрашивает.</a:t>
            </a:r>
          </a:p>
          <a:p>
            <a:r>
              <a:rPr lang="ru-RU" dirty="0"/>
              <a:t>Некоторые сервера (такие, например, как </a:t>
            </a:r>
            <a:r>
              <a:rPr lang="en-GB" dirty="0" err="1"/>
              <a:t>github</a:t>
            </a:r>
            <a:r>
              <a:rPr lang="en-GB" dirty="0"/>
              <a:t>), </a:t>
            </a:r>
            <a:r>
              <a:rPr lang="ru-RU" dirty="0"/>
              <a:t>поддерживают авторизацию по </a:t>
            </a:r>
            <a:r>
              <a:rPr lang="en-GB" dirty="0"/>
              <a:t>SSH. </a:t>
            </a:r>
            <a:r>
              <a:rPr lang="ru-RU" dirty="0"/>
              <a:t>Это как ключ от подъезда: специальный файлик, который играет роль пароля, но зашифрованного, передаваемый каждый раз при входе на сервер.</a:t>
            </a:r>
          </a:p>
        </p:txBody>
      </p:sp>
    </p:spTree>
    <p:extLst>
      <p:ext uri="{BB962C8B-B14F-4D97-AF65-F5344CB8AC3E}">
        <p14:creationId xmlns:p14="http://schemas.microsoft.com/office/powerpoint/2010/main" val="370546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</a:t>
            </a:r>
            <a:r>
              <a:rPr lang="en-US" b="1" dirty="0" err="1">
                <a:solidFill>
                  <a:schemeClr val="accent1"/>
                </a:solidFill>
              </a:rPr>
              <a:t>ssh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Авторизация по </a:t>
            </a:r>
            <a:r>
              <a:rPr lang="en-GB" dirty="0"/>
              <a:t>SSH </a:t>
            </a:r>
            <a:r>
              <a:rPr lang="ru-RU" dirty="0"/>
              <a:t>позволяет ускорить вход на сервер, ведь в современном мире все сервера постоянно общаются между собой. За рабочий день программист может заходить на </a:t>
            </a:r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ru-RU" dirty="0"/>
              <a:t>сотни раз. Не вводить же ему пароль каждый раз. Для этого используются </a:t>
            </a:r>
            <a:r>
              <a:rPr lang="en-GB" dirty="0"/>
              <a:t>SSH-</a:t>
            </a:r>
            <a:r>
              <a:rPr lang="ru-RU" dirty="0"/>
              <a:t>ключи.</a:t>
            </a:r>
          </a:p>
          <a:p>
            <a:r>
              <a:rPr lang="ru-RU" dirty="0"/>
              <a:t>Чтобы это всё организовать, вам нужно создать ключ: он состоит из двух файликов: приватного и публичного. Приватный остаётся на вашем компьютере и никому его давать нельзя. Публичный отдаётся серверу, чтобы он вас мог узнать.</a:t>
            </a:r>
          </a:p>
        </p:txBody>
      </p:sp>
    </p:spTree>
    <p:extLst>
      <p:ext uri="{BB962C8B-B14F-4D97-AF65-F5344CB8AC3E}">
        <p14:creationId xmlns:p14="http://schemas.microsoft.com/office/powerpoint/2010/main" val="302205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Генерация </a:t>
            </a:r>
            <a:r>
              <a:rPr lang="en-US" b="1" dirty="0" err="1">
                <a:solidFill>
                  <a:schemeClr val="accent1"/>
                </a:solidFill>
              </a:rPr>
              <a:t>ssh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ru-RU" b="1" dirty="0">
                <a:solidFill>
                  <a:schemeClr val="accent1"/>
                </a:solidFill>
              </a:rPr>
              <a:t>ключа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1730769"/>
          </a:xfrm>
        </p:spPr>
        <p:txBody>
          <a:bodyPr>
            <a:normAutofit/>
          </a:bodyPr>
          <a:lstStyle/>
          <a:p>
            <a:r>
              <a:rPr lang="ru-RU" dirty="0"/>
              <a:t>На </a:t>
            </a:r>
            <a:r>
              <a:rPr lang="en-GB" dirty="0" err="1"/>
              <a:t>github</a:t>
            </a:r>
            <a:r>
              <a:rPr lang="en-GB" dirty="0"/>
              <a:t>-</a:t>
            </a:r>
            <a:r>
              <a:rPr lang="ru-RU" dirty="0"/>
              <a:t>е есть </a:t>
            </a:r>
            <a:r>
              <a:rPr lang="ru-RU" dirty="0">
                <a:hlinkClick r:id="rId2"/>
              </a:rPr>
              <a:t>страничка</a:t>
            </a:r>
            <a:r>
              <a:rPr lang="ru-RU" dirty="0"/>
              <a:t>, посвящённая генерации ключа, но мы, на всякий случай, приведём основные шаги здесь.</a:t>
            </a:r>
          </a:p>
          <a:p>
            <a:r>
              <a:rPr lang="ru-RU" dirty="0"/>
              <a:t>Откройте консоль </a:t>
            </a:r>
            <a:r>
              <a:rPr lang="en-GB" dirty="0"/>
              <a:t>git-</a:t>
            </a:r>
            <a:r>
              <a:rPr lang="ru-RU" dirty="0"/>
              <a:t>а (в прошлом уроке мы добавили при установке её иконку на рабочий стол) и выполните команду: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C8F9E-6606-B644-9DCC-36CDEE95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908477"/>
            <a:ext cx="9144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3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Генерация </a:t>
            </a:r>
            <a:r>
              <a:rPr lang="en-US" b="1" dirty="0" err="1">
                <a:solidFill>
                  <a:schemeClr val="accent1"/>
                </a:solidFill>
              </a:rPr>
              <a:t>ssh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ru-RU" b="1" dirty="0">
                <a:solidFill>
                  <a:schemeClr val="accent1"/>
                </a:solidFill>
              </a:rPr>
              <a:t>ключа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50"/>
          </a:xfrm>
        </p:spPr>
        <p:txBody>
          <a:bodyPr>
            <a:normAutofit/>
          </a:bodyPr>
          <a:lstStyle/>
          <a:p>
            <a:r>
              <a:rPr lang="ru-RU" dirty="0"/>
              <a:t>Программа спросит вас, где создать пару файлов ключа. По умолчанию ключ создаётся в домашней директории в папке </a:t>
            </a:r>
            <a:r>
              <a:rPr lang="ru-RU" dirty="0">
                <a:solidFill>
                  <a:schemeClr val="accent1"/>
                </a:solidFill>
              </a:rPr>
              <a:t>.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/>
              <a:t>. </a:t>
            </a:r>
            <a:r>
              <a:rPr lang="ru-RU" dirty="0"/>
              <a:t>Нас это устраивает: просто нажмите </a:t>
            </a:r>
            <a:r>
              <a:rPr lang="en-GB" dirty="0">
                <a:solidFill>
                  <a:schemeClr val="accent1"/>
                </a:solidFill>
              </a:rPr>
              <a:t>Enter</a:t>
            </a:r>
            <a:r>
              <a:rPr lang="en-GB" dirty="0"/>
              <a:t>. </a:t>
            </a:r>
            <a:r>
              <a:rPr lang="ru-RU" dirty="0"/>
              <a:t>А потом программа попросит нас ввести ключевую фразу для ключа: это по сути </a:t>
            </a:r>
            <a:r>
              <a:rPr lang="ru-RU" dirty="0" err="1"/>
              <a:t>микропароль</a:t>
            </a:r>
            <a:r>
              <a:rPr lang="ru-RU" dirty="0"/>
              <a:t>, который вы будете вводить при первом использовании ключа в течение сессии пользователя. Рекомендуем вам пока оставить это поле пустым: просто ещё раз нажмите </a:t>
            </a:r>
            <a:r>
              <a:rPr lang="en-GB" dirty="0">
                <a:solidFill>
                  <a:schemeClr val="accent1"/>
                </a:solidFill>
              </a:rPr>
              <a:t>Enter</a:t>
            </a:r>
            <a:r>
              <a:rPr lang="en-GB" dirty="0"/>
              <a:t>.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16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Генерация </a:t>
            </a:r>
            <a:r>
              <a:rPr lang="en-US" b="1" dirty="0" err="1">
                <a:solidFill>
                  <a:schemeClr val="accent1"/>
                </a:solidFill>
              </a:rPr>
              <a:t>ssh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ru-RU" b="1" dirty="0">
                <a:solidFill>
                  <a:schemeClr val="accent1"/>
                </a:solidFill>
              </a:rPr>
              <a:t>ключа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1629169"/>
          </a:xfrm>
        </p:spPr>
        <p:txBody>
          <a:bodyPr>
            <a:normAutofit/>
          </a:bodyPr>
          <a:lstStyle/>
          <a:p>
            <a:r>
              <a:rPr lang="ru-RU" dirty="0"/>
              <a:t>В дальнейшем, для повышения безопасности при возможной утечке/копировании/переносе ключа, при генерации кодовую фразу необходимо указывать. Добавить или изменить кодовую фразу в уже существующем ключе без повторной генерации можно командой с вводом имени файла приватного ключа</a:t>
            </a:r>
            <a:r>
              <a:rPr lang="en-US" dirty="0"/>
              <a:t>: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807C9-87E8-FA42-A12E-81CE0DFD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806877"/>
            <a:ext cx="9144000" cy="50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B964BB-7A29-8B4F-BB60-949FA6E6A0B7}"/>
              </a:ext>
            </a:extLst>
          </p:cNvPr>
          <p:cNvSpPr txBox="1">
            <a:spLocks/>
          </p:cNvSpPr>
          <p:nvPr/>
        </p:nvSpPr>
        <p:spPr>
          <a:xfrm>
            <a:off x="1451579" y="4476854"/>
            <a:ext cx="9603275" cy="16291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Вуаля</a:t>
            </a:r>
            <a:r>
              <a:rPr lang="ru-RU" dirty="0"/>
              <a:t>! Мы </a:t>
            </a:r>
            <a:r>
              <a:rPr lang="ru-RU" dirty="0" err="1"/>
              <a:t>сгенерили</a:t>
            </a:r>
            <a:r>
              <a:rPr lang="ru-RU" dirty="0"/>
              <a:t> ключ. Его публичная часть лежит по адресу</a:t>
            </a:r>
            <a:r>
              <a:rPr lang="en-US" dirty="0"/>
              <a:t> </a:t>
            </a:r>
            <a:r>
              <a:rPr lang="en-GB" dirty="0">
                <a:solidFill>
                  <a:schemeClr val="accent1"/>
                </a:solidFill>
              </a:rPr>
              <a:t>C:\users\&lt;username&gt;\.</a:t>
            </a:r>
            <a:r>
              <a:rPr lang="en-GB" dirty="0" err="1">
                <a:solidFill>
                  <a:schemeClr val="accent1"/>
                </a:solidFill>
              </a:rPr>
              <a:t>ssh</a:t>
            </a:r>
            <a:r>
              <a:rPr lang="en-GB" dirty="0">
                <a:solidFill>
                  <a:schemeClr val="accent1"/>
                </a:solidFill>
              </a:rPr>
              <a:t>\</a:t>
            </a:r>
            <a:r>
              <a:rPr lang="en-GB" dirty="0" err="1">
                <a:solidFill>
                  <a:schemeClr val="accent1"/>
                </a:solidFill>
              </a:rPr>
              <a:t>id_rsa.pub</a:t>
            </a:r>
            <a:r>
              <a:rPr lang="en-GB" dirty="0"/>
              <a:t>.</a:t>
            </a:r>
          </a:p>
          <a:p>
            <a:r>
              <a:rPr lang="ru-RU" dirty="0"/>
              <a:t>Откройте этот файл в любом текстовом редакторе (например, в нашем любимом </a:t>
            </a:r>
            <a:r>
              <a:rPr lang="en-GB" dirty="0"/>
              <a:t>VS Code) </a:t>
            </a:r>
            <a:r>
              <a:rPr lang="ru-RU" dirty="0"/>
              <a:t>и скопируйте его содержимое.</a:t>
            </a:r>
          </a:p>
        </p:txBody>
      </p:sp>
    </p:spTree>
    <p:extLst>
      <p:ext uri="{BB962C8B-B14F-4D97-AF65-F5344CB8AC3E}">
        <p14:creationId xmlns:p14="http://schemas.microsoft.com/office/powerpoint/2010/main" val="134820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План занятия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Что такое распределённый </a:t>
            </a:r>
            <a:r>
              <a:rPr lang="ru-RU" dirty="0" err="1"/>
              <a:t>репозиторий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Создание аккаунта на </a:t>
            </a:r>
            <a:r>
              <a:rPr lang="en-GB" dirty="0" err="1"/>
              <a:t>github.com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Настройка доступа по </a:t>
            </a:r>
            <a:r>
              <a:rPr lang="en-GB" dirty="0"/>
              <a:t>SSH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Первый публичный </a:t>
            </a:r>
            <a:r>
              <a:rPr lang="ru-RU" dirty="0" err="1"/>
              <a:t>репозиторий</a:t>
            </a:r>
            <a:endParaRPr lang="ru-RU" dirty="0"/>
          </a:p>
          <a:p>
            <a:r>
              <a:rPr lang="ru-RU" dirty="0"/>
              <a:t>В этом уроке мы научимся загружать наши </a:t>
            </a:r>
            <a:r>
              <a:rPr lang="en-GB" dirty="0"/>
              <a:t>git-</a:t>
            </a:r>
            <a:r>
              <a:rPr lang="ru-RU" dirty="0" err="1"/>
              <a:t>репозитории</a:t>
            </a:r>
            <a:r>
              <a:rPr lang="ru-RU" dirty="0"/>
              <a:t> в удалённый сервис </a:t>
            </a:r>
            <a:r>
              <a:rPr lang="en-GB" dirty="0" err="1">
                <a:solidFill>
                  <a:schemeClr val="accent1"/>
                </a:solidFill>
              </a:rPr>
              <a:t>github.com</a:t>
            </a:r>
            <a:r>
              <a:rPr lang="en-GB" dirty="0"/>
              <a:t>, </a:t>
            </a:r>
            <a:r>
              <a:rPr lang="ru-RU" dirty="0"/>
              <a:t>чтобы с ними можно было работать с любого компьютера и ими можно было делиться с другим разработчиками.</a:t>
            </a:r>
          </a:p>
        </p:txBody>
      </p:sp>
    </p:spTree>
    <p:extLst>
      <p:ext uri="{BB962C8B-B14F-4D97-AF65-F5344CB8AC3E}">
        <p14:creationId xmlns:p14="http://schemas.microsoft.com/office/powerpoint/2010/main" val="415215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Генерация </a:t>
            </a:r>
            <a:r>
              <a:rPr lang="en-US" b="1" dirty="0" err="1">
                <a:solidFill>
                  <a:schemeClr val="accent1"/>
                </a:solidFill>
              </a:rPr>
              <a:t>ssh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ru-RU" b="1" dirty="0">
                <a:solidFill>
                  <a:schemeClr val="accent1"/>
                </a:solidFill>
              </a:rPr>
              <a:t>ключа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3272821" cy="4037750"/>
          </a:xfrm>
        </p:spPr>
        <p:txBody>
          <a:bodyPr>
            <a:normAutofit/>
          </a:bodyPr>
          <a:lstStyle/>
          <a:p>
            <a:r>
              <a:rPr lang="ru-RU" dirty="0"/>
              <a:t>Найдите на </a:t>
            </a:r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ru-RU" dirty="0"/>
              <a:t>раздел для добавления ключей и создайте новый ключ: вставьте в поле </a:t>
            </a:r>
            <a:r>
              <a:rPr lang="en-GB" b="1" dirty="0"/>
              <a:t>key</a:t>
            </a:r>
            <a:r>
              <a:rPr lang="en-GB" dirty="0"/>
              <a:t> </a:t>
            </a:r>
            <a:r>
              <a:rPr lang="ru-RU" dirty="0"/>
              <a:t>то, что вы скопировали в файле </a:t>
            </a:r>
            <a:r>
              <a:rPr lang="en-GB" dirty="0" err="1">
                <a:solidFill>
                  <a:schemeClr val="accent1"/>
                </a:solidFill>
              </a:rPr>
              <a:t>id_rsa.pub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 нажмите </a:t>
            </a:r>
            <a:r>
              <a:rPr lang="en-GB" b="1" dirty="0"/>
              <a:t>Add Key </a:t>
            </a:r>
            <a:endParaRPr lang="en-GB" dirty="0"/>
          </a:p>
        </p:txBody>
      </p:sp>
      <p:pic>
        <p:nvPicPr>
          <p:cNvPr id="3074" name="Picture 2" descr="Добавляем ssh-ключи на github">
            <a:extLst>
              <a:ext uri="{FF2B5EF4-FFF2-40B4-BE49-F238E27FC236}">
                <a16:creationId xmlns:a16="http://schemas.microsoft.com/office/drawing/2014/main" id="{D15BD27C-1B0C-734F-BB9E-F413DAE39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015731"/>
            <a:ext cx="5619254" cy="393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03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Генерация </a:t>
            </a:r>
            <a:r>
              <a:rPr lang="en-US" b="1" dirty="0" err="1">
                <a:solidFill>
                  <a:schemeClr val="accent1"/>
                </a:solidFill>
              </a:rPr>
              <a:t>ssh</a:t>
            </a: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ru-RU" b="1" dirty="0">
                <a:solidFill>
                  <a:schemeClr val="accent1"/>
                </a:solidFill>
              </a:rPr>
              <a:t>ключа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08000"/>
          </a:xfrm>
        </p:spPr>
        <p:txBody>
          <a:bodyPr>
            <a:normAutofit/>
          </a:bodyPr>
          <a:lstStyle/>
          <a:p>
            <a:r>
              <a:rPr lang="ru-RU" dirty="0"/>
              <a:t>Проверить корректность добавления </a:t>
            </a:r>
            <a:r>
              <a:rPr lang="en-GB" dirty="0" err="1"/>
              <a:t>ssh</a:t>
            </a:r>
            <a:r>
              <a:rPr lang="en-GB" dirty="0"/>
              <a:t>-</a:t>
            </a:r>
            <a:r>
              <a:rPr lang="ru-RU" dirty="0"/>
              <a:t>ключа можно командой: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B964BB-7A29-8B4F-BB60-949FA6E6A0B7}"/>
              </a:ext>
            </a:extLst>
          </p:cNvPr>
          <p:cNvSpPr txBox="1">
            <a:spLocks/>
          </p:cNvSpPr>
          <p:nvPr/>
        </p:nvSpPr>
        <p:spPr>
          <a:xfrm>
            <a:off x="1451578" y="3136899"/>
            <a:ext cx="9603275" cy="130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Ответ </a:t>
            </a:r>
            <a:r>
              <a:rPr lang="ru-RU" i="1" dirty="0"/>
              <a:t>"</a:t>
            </a:r>
            <a:r>
              <a:rPr lang="en-GB" i="1" dirty="0"/>
              <a:t>Hi username! You've successfully authenticated, but GitHub does not provide shell access."</a:t>
            </a:r>
            <a:r>
              <a:rPr lang="en-GB" dirty="0"/>
              <a:t> </a:t>
            </a:r>
            <a:r>
              <a:rPr lang="ru-RU" dirty="0"/>
              <a:t>говорит о том, что теперь мы подружили </a:t>
            </a:r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ru-RU" dirty="0"/>
              <a:t>с нашим локальным пользователем через </a:t>
            </a:r>
            <a:r>
              <a:rPr lang="en-GB" dirty="0"/>
              <a:t>SSH.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B8677-A3E6-5249-9D87-6D7BA4685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82665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72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remote via </a:t>
            </a:r>
            <a:r>
              <a:rPr lang="en-US" b="1" dirty="0" err="1">
                <a:solidFill>
                  <a:schemeClr val="accent1"/>
                </a:solidFill>
              </a:rPr>
              <a:t>ssh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879869"/>
          </a:xfrm>
        </p:spPr>
        <p:txBody>
          <a:bodyPr>
            <a:normAutofit/>
          </a:bodyPr>
          <a:lstStyle/>
          <a:p>
            <a:r>
              <a:rPr lang="ru-RU" dirty="0"/>
              <a:t>Привязать </a:t>
            </a:r>
            <a:r>
              <a:rPr lang="ru-RU" dirty="0" err="1"/>
              <a:t>репозиторий</a:t>
            </a:r>
            <a:r>
              <a:rPr lang="ru-RU" dirty="0"/>
              <a:t> для работы через </a:t>
            </a:r>
            <a:r>
              <a:rPr lang="en-GB" dirty="0" err="1"/>
              <a:t>ssh</a:t>
            </a:r>
            <a:r>
              <a:rPr lang="en-GB" dirty="0"/>
              <a:t> </a:t>
            </a:r>
            <a:r>
              <a:rPr lang="ru-RU" dirty="0"/>
              <a:t>можно командой </a:t>
            </a:r>
            <a:r>
              <a:rPr lang="en-GB" dirty="0"/>
              <a:t>git remote </a:t>
            </a:r>
            <a:r>
              <a:rPr lang="ru-RU" dirty="0"/>
              <a:t>с указанием адреса в соответствующем формате.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B964BB-7A29-8B4F-BB60-949FA6E6A0B7}"/>
              </a:ext>
            </a:extLst>
          </p:cNvPr>
          <p:cNvSpPr txBox="1">
            <a:spLocks/>
          </p:cNvSpPr>
          <p:nvPr/>
        </p:nvSpPr>
        <p:spPr>
          <a:xfrm>
            <a:off x="1451578" y="3714854"/>
            <a:ext cx="9603275" cy="13081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Теперь для работы с </a:t>
            </a:r>
            <a:r>
              <a:rPr lang="ru-RU" dirty="0" err="1"/>
              <a:t>репозиторием</a:t>
            </a:r>
            <a:r>
              <a:rPr lang="ru-RU" dirty="0"/>
              <a:t> вводить логин/пароль пользователя не потребуются.</a:t>
            </a:r>
            <a:r>
              <a:rPr lang="en-GB" dirty="0"/>
              <a:t>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14D6A-8895-924D-BE20-A5578473D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3057577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push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50"/>
          </a:xfrm>
        </p:spPr>
        <p:txBody>
          <a:bodyPr>
            <a:normAutofit/>
          </a:bodyPr>
          <a:lstStyle/>
          <a:p>
            <a:r>
              <a:rPr lang="ru-RU" dirty="0"/>
              <a:t>Удалённый </a:t>
            </a:r>
            <a:r>
              <a:rPr lang="ru-RU" dirty="0" err="1"/>
              <a:t>репозиторий</a:t>
            </a:r>
            <a:r>
              <a:rPr lang="ru-RU" dirty="0"/>
              <a:t> привязан к локальному, но чтобы в удалённом появились ваши изменения (собственно, написанная нами программа) этого недостаточно. Необходимо сообщить </a:t>
            </a:r>
            <a:r>
              <a:rPr lang="en-GB" dirty="0"/>
              <a:t>git-</a:t>
            </a:r>
            <a:r>
              <a:rPr lang="ru-RU" dirty="0"/>
              <a:t>у, что мы хотим синхронизировать изменения.</a:t>
            </a:r>
          </a:p>
          <a:p>
            <a:r>
              <a:rPr lang="ru-RU" dirty="0"/>
              <a:t>Для синхронизации изменений в </a:t>
            </a:r>
            <a:r>
              <a:rPr lang="en-GB" dirty="0"/>
              <a:t>git-</a:t>
            </a:r>
            <a:r>
              <a:rPr lang="ru-RU" dirty="0"/>
              <a:t>е есть две команды: </a:t>
            </a:r>
            <a:r>
              <a:rPr lang="en-GB" dirty="0">
                <a:solidFill>
                  <a:schemeClr val="accent1"/>
                </a:solidFill>
              </a:rPr>
              <a:t>git pull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git push</a:t>
            </a:r>
            <a:r>
              <a:rPr lang="en-GB" dirty="0"/>
              <a:t>.</a:t>
            </a:r>
          </a:p>
          <a:p>
            <a:r>
              <a:rPr lang="ru-RU" dirty="0"/>
              <a:t>Перед синхронизацией ещё один нюанс: </a:t>
            </a:r>
            <a:r>
              <a:rPr lang="en-GB" dirty="0"/>
              <a:t>git </a:t>
            </a:r>
            <a:r>
              <a:rPr lang="ru-RU" dirty="0"/>
              <a:t>синхронизирует ветки (что это такое — читайте в доп. материалах). Мы уже затрагивали понятие ветки </a:t>
            </a:r>
            <a:r>
              <a:rPr lang="en-GB" dirty="0">
                <a:solidFill>
                  <a:schemeClr val="accent1"/>
                </a:solidFill>
              </a:rPr>
              <a:t>master</a:t>
            </a:r>
            <a:r>
              <a:rPr lang="en-GB" dirty="0"/>
              <a:t> — </a:t>
            </a:r>
            <a:r>
              <a:rPr lang="ru-RU" dirty="0"/>
              <a:t>главной ветки нашего локального </a:t>
            </a:r>
            <a:r>
              <a:rPr lang="ru-RU" dirty="0" err="1"/>
              <a:t>репозитория</a:t>
            </a:r>
            <a:r>
              <a:rPr lang="ru-RU" dirty="0"/>
              <a:t>. Удалённый </a:t>
            </a:r>
            <a:r>
              <a:rPr lang="ru-RU" dirty="0" err="1"/>
              <a:t>репозиторий</a:t>
            </a:r>
            <a:r>
              <a:rPr lang="ru-RU" dirty="0"/>
              <a:t> ничем не хуже. У него тоже есть свой </a:t>
            </a:r>
            <a:r>
              <a:rPr lang="en-GB" dirty="0">
                <a:solidFill>
                  <a:schemeClr val="accent1"/>
                </a:solidFill>
              </a:rPr>
              <a:t>master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5738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push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549669"/>
          </a:xfrm>
        </p:spPr>
        <p:txBody>
          <a:bodyPr>
            <a:normAutofit/>
          </a:bodyPr>
          <a:lstStyle/>
          <a:p>
            <a:r>
              <a:rPr lang="ru-RU" dirty="0"/>
              <a:t>Именно с ним мы и будем синхронизировать нашу локальную ветку </a:t>
            </a:r>
            <a:r>
              <a:rPr lang="en-GB" dirty="0">
                <a:solidFill>
                  <a:schemeClr val="accent1"/>
                </a:solidFill>
              </a:rPr>
              <a:t>master</a:t>
            </a:r>
            <a:r>
              <a:rPr lang="en-GB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0ECF7-AD7D-2440-830A-E88B66D2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727377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40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push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2726721" cy="4037750"/>
          </a:xfrm>
        </p:spPr>
        <p:txBody>
          <a:bodyPr>
            <a:normAutofit/>
          </a:bodyPr>
          <a:lstStyle/>
          <a:p>
            <a:r>
              <a:rPr lang="ru-RU" dirty="0"/>
              <a:t>Всё, мы, наконец, синхронизировали на код с удалённым </a:t>
            </a:r>
            <a:r>
              <a:rPr lang="ru-RU" dirty="0" err="1"/>
              <a:t>репозиторием</a:t>
            </a:r>
            <a:r>
              <a:rPr lang="ru-RU" dirty="0"/>
              <a:t>. Можно зайти на </a:t>
            </a:r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ru-RU" dirty="0"/>
              <a:t>и посмотреть на наш проект:</a:t>
            </a:r>
            <a:r>
              <a:rPr lang="en-GB" dirty="0"/>
              <a:t> </a:t>
            </a:r>
            <a:endParaRPr lang="ru-RU" dirty="0"/>
          </a:p>
        </p:txBody>
      </p:sp>
      <p:pic>
        <p:nvPicPr>
          <p:cNvPr id="4098" name="Picture 2" descr="Наш первый удалённый репозиторий!">
            <a:extLst>
              <a:ext uri="{FF2B5EF4-FFF2-40B4-BE49-F238E27FC236}">
                <a16:creationId xmlns:a16="http://schemas.microsoft.com/office/drawing/2014/main" id="{85AF5AF1-592D-B441-997F-0BE06664F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88" y="2015731"/>
            <a:ext cx="6470965" cy="364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4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pull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1235469"/>
          </a:xfrm>
        </p:spPr>
        <p:txBody>
          <a:bodyPr>
            <a:normAutofit/>
          </a:bodyPr>
          <a:lstStyle/>
          <a:p>
            <a:r>
              <a:rPr lang="ru-RU" dirty="0"/>
              <a:t>Теперь давайте прямо на сайте </a:t>
            </a:r>
            <a:r>
              <a:rPr lang="en-GB" dirty="0" err="1">
                <a:solidFill>
                  <a:schemeClr val="accent1"/>
                </a:solidFill>
              </a:rPr>
              <a:t>github.com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ru-RU" dirty="0"/>
              <a:t>добавим в нашу программу файл</a:t>
            </a:r>
            <a:r>
              <a:rPr lang="en-US" dirty="0"/>
              <a:t> </a:t>
            </a:r>
            <a:r>
              <a:rPr lang="en-GB" dirty="0" err="1">
                <a:solidFill>
                  <a:schemeClr val="accent1"/>
                </a:solidFill>
              </a:rPr>
              <a:t>README.txt</a:t>
            </a:r>
            <a:r>
              <a:rPr lang="en-GB" dirty="0"/>
              <a:t>. </a:t>
            </a:r>
            <a:r>
              <a:rPr lang="ru-RU" dirty="0"/>
              <a:t>Для этого в интерфейсе </a:t>
            </a:r>
            <a:r>
              <a:rPr lang="en-GB" dirty="0" err="1"/>
              <a:t>github</a:t>
            </a:r>
            <a:r>
              <a:rPr lang="en-GB" dirty="0"/>
              <a:t>-</a:t>
            </a:r>
            <a:r>
              <a:rPr lang="ru-RU" dirty="0"/>
              <a:t>а создайте в корне проекта новый файл и напишите там описание нашей программы.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0C67D-F0F4-E146-A5A2-3129331D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390900"/>
            <a:ext cx="9144000" cy="50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45F4E6-3ABB-674C-9712-7A154D90A27C}"/>
              </a:ext>
            </a:extLst>
          </p:cNvPr>
          <p:cNvSpPr txBox="1">
            <a:spLocks/>
          </p:cNvSpPr>
          <p:nvPr/>
        </p:nvSpPr>
        <p:spPr>
          <a:xfrm>
            <a:off x="1451578" y="4035477"/>
            <a:ext cx="9603275" cy="1235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Чтобы эти изменения попали в удалённый </a:t>
            </a:r>
            <a:r>
              <a:rPr lang="ru-RU" dirty="0" err="1"/>
              <a:t>репозиторий</a:t>
            </a:r>
            <a:r>
              <a:rPr lang="ru-RU" dirty="0"/>
              <a:t>, также необходимо сделать </a:t>
            </a:r>
            <a:r>
              <a:rPr lang="ru-RU" dirty="0" err="1"/>
              <a:t>комит</a:t>
            </a:r>
            <a:r>
              <a:rPr lang="ru-RU" dirty="0"/>
              <a:t>. </a:t>
            </a:r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ru-RU" dirty="0"/>
              <a:t>сделает его за вас, просто укажите сообщение «Добавили </a:t>
            </a:r>
            <a:r>
              <a:rPr lang="en-GB" dirty="0" err="1"/>
              <a:t>README.txt</a:t>
            </a:r>
            <a:r>
              <a:rPr lang="en-GB" dirty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9695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pull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08000"/>
          </a:xfrm>
        </p:spPr>
        <p:txBody>
          <a:bodyPr>
            <a:normAutofit/>
          </a:bodyPr>
          <a:lstStyle/>
          <a:p>
            <a:r>
              <a:rPr lang="ru-RU" dirty="0"/>
              <a:t>Теперь, чтобы получить этот файл в локальном </a:t>
            </a:r>
            <a:r>
              <a:rPr lang="ru-RU" dirty="0" err="1"/>
              <a:t>репозитории</a:t>
            </a:r>
            <a:r>
              <a:rPr lang="ru-RU" dirty="0"/>
              <a:t>, наберите команду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45F4E6-3ABB-674C-9712-7A154D90A27C}"/>
              </a:ext>
            </a:extLst>
          </p:cNvPr>
          <p:cNvSpPr txBox="1">
            <a:spLocks/>
          </p:cNvSpPr>
          <p:nvPr/>
        </p:nvSpPr>
        <p:spPr>
          <a:xfrm>
            <a:off x="1451578" y="3342989"/>
            <a:ext cx="9603275" cy="86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VS Code </a:t>
            </a:r>
            <a:r>
              <a:rPr lang="ru-RU" dirty="0"/>
              <a:t>увидит файл </a:t>
            </a:r>
            <a:r>
              <a:rPr lang="en-GB" dirty="0" err="1"/>
              <a:t>README.txt</a:t>
            </a:r>
            <a:r>
              <a:rPr lang="en-GB" dirty="0"/>
              <a:t> </a:t>
            </a:r>
            <a:r>
              <a:rPr lang="ru-RU" dirty="0"/>
              <a:t>в вашем проекте. Вы также можете убедиться, что </a:t>
            </a:r>
            <a:r>
              <a:rPr lang="ru-RU" dirty="0" err="1"/>
              <a:t>комит</a:t>
            </a:r>
            <a:r>
              <a:rPr lang="ru-RU" dirty="0"/>
              <a:t> на месте с помощью команды </a:t>
            </a:r>
            <a:r>
              <a:rPr lang="en-GB" dirty="0">
                <a:solidFill>
                  <a:schemeClr val="accent1"/>
                </a:solidFill>
              </a:rPr>
              <a:t>git log</a:t>
            </a:r>
            <a:r>
              <a:rPr lang="en-GB" dirty="0"/>
              <a:t>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DCFAB-EF41-F44F-87E4-247C410E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685710"/>
            <a:ext cx="9144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55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pull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Вот с помощью этих двух команд (</a:t>
            </a:r>
            <a:r>
              <a:rPr lang="en-GB" dirty="0">
                <a:solidFill>
                  <a:schemeClr val="accent1"/>
                </a:solidFill>
              </a:rPr>
              <a:t>git pull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git push</a:t>
            </a:r>
            <a:r>
              <a:rPr lang="en-GB" dirty="0"/>
              <a:t>) </a:t>
            </a:r>
            <a:r>
              <a:rPr lang="ru-RU" dirty="0"/>
              <a:t>и происходит обычно процесс работы с вашим удалённым </a:t>
            </a:r>
            <a:r>
              <a:rPr lang="ru-RU" dirty="0" err="1"/>
              <a:t>репозиторием</a:t>
            </a:r>
            <a:r>
              <a:rPr lang="ru-RU" dirty="0"/>
              <a:t>. Вы добавляете какие-то изменения, делаете </a:t>
            </a:r>
            <a:r>
              <a:rPr lang="ru-RU" dirty="0" err="1"/>
              <a:t>комит</a:t>
            </a:r>
            <a:r>
              <a:rPr lang="ru-RU" dirty="0"/>
              <a:t> (</a:t>
            </a:r>
            <a:r>
              <a:rPr lang="en-GB" dirty="0">
                <a:solidFill>
                  <a:schemeClr val="accent1"/>
                </a:solidFill>
              </a:rPr>
              <a:t>git commit</a:t>
            </a:r>
            <a:r>
              <a:rPr lang="en-GB" dirty="0"/>
              <a:t>), </a:t>
            </a:r>
            <a:r>
              <a:rPr lang="ru-RU" dirty="0"/>
              <a:t>потом смотрите, не появилось ли чего нового в удалённом </a:t>
            </a:r>
            <a:r>
              <a:rPr lang="ru-RU" dirty="0" err="1"/>
              <a:t>репозитории</a:t>
            </a:r>
            <a:r>
              <a:rPr lang="ru-RU" dirty="0"/>
              <a:t> (</a:t>
            </a:r>
            <a:r>
              <a:rPr lang="en-GB" dirty="0">
                <a:solidFill>
                  <a:schemeClr val="accent1"/>
                </a:solidFill>
              </a:rPr>
              <a:t>git pull</a:t>
            </a:r>
            <a:r>
              <a:rPr lang="en-GB" dirty="0"/>
              <a:t>), </a:t>
            </a:r>
            <a:r>
              <a:rPr lang="ru-RU" dirty="0"/>
              <a:t>и загружаете ваши </a:t>
            </a:r>
            <a:r>
              <a:rPr lang="ru-RU" dirty="0" err="1"/>
              <a:t>комиты</a:t>
            </a:r>
            <a:r>
              <a:rPr lang="ru-RU" dirty="0"/>
              <a:t> на удалённый сервер (</a:t>
            </a:r>
            <a:r>
              <a:rPr lang="en-GB" dirty="0">
                <a:solidFill>
                  <a:schemeClr val="accent1"/>
                </a:solidFill>
              </a:rPr>
              <a:t>git push</a:t>
            </a:r>
            <a:r>
              <a:rPr lang="en-GB" dirty="0"/>
              <a:t>).</a:t>
            </a:r>
          </a:p>
          <a:p>
            <a:r>
              <a:rPr lang="ru-RU" dirty="0"/>
              <a:t>В процессе обучения на нашем курсе в вашем аккаунте не </a:t>
            </a:r>
            <a:r>
              <a:rPr lang="en-GB" dirty="0" err="1"/>
              <a:t>github</a:t>
            </a:r>
            <a:r>
              <a:rPr lang="en-GB" dirty="0"/>
              <a:t>-</a:t>
            </a:r>
            <a:r>
              <a:rPr lang="ru-RU" dirty="0"/>
              <a:t>е наберётся много прикольных программ: это будет ваше некое портфолио, которые вы потом сможете показать работодателю.</a:t>
            </a:r>
          </a:p>
        </p:txBody>
      </p:sp>
    </p:spTree>
    <p:extLst>
      <p:ext uri="{BB962C8B-B14F-4D97-AF65-F5344CB8AC3E}">
        <p14:creationId xmlns:p14="http://schemas.microsoft.com/office/powerpoint/2010/main" val="4035056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Git pull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Наличие профиля на </a:t>
            </a:r>
            <a:r>
              <a:rPr lang="ru-RU" dirty="0" err="1"/>
              <a:t>гитхабе</a:t>
            </a:r>
            <a:r>
              <a:rPr lang="ru-RU" dirty="0"/>
              <a:t> с </a:t>
            </a:r>
            <a:r>
              <a:rPr lang="ru-RU" dirty="0" err="1"/>
              <a:t>репозиториями</a:t>
            </a:r>
            <a:r>
              <a:rPr lang="ru-RU" dirty="0"/>
              <a:t>, пусть даже очень простых программ, но аккуратно сделанными и красиво оформленными — очень серьезный плюс при приеме на работу программиста.</a:t>
            </a:r>
          </a:p>
          <a:p>
            <a:r>
              <a:rPr lang="ru-RU" dirty="0"/>
              <a:t>Поздравляем! Вы теперь умеете загружать ваши программы на сервис хранения </a:t>
            </a:r>
            <a:r>
              <a:rPr lang="en-GB" b="1" dirty="0" err="1"/>
              <a:t>github.com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012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распределенный </a:t>
            </a:r>
            <a:r>
              <a:rPr lang="ru-RU" b="1" dirty="0" err="1">
                <a:solidFill>
                  <a:schemeClr val="accent1"/>
                </a:solidFill>
              </a:rPr>
              <a:t>репозиторий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r>
              <a:rPr lang="ru-RU" dirty="0"/>
              <a:t>Представьте, что ваша программа приносит прибыль в сотни тысяч долларов, но хранится только на вашем компьютере. И этот компьютер внезапно сломался. Или утонул. Или его украли. Обидно, да?</a:t>
            </a:r>
          </a:p>
          <a:p>
            <a:r>
              <a:rPr lang="ru-RU" dirty="0"/>
              <a:t>Распределённый </a:t>
            </a:r>
            <a:r>
              <a:rPr lang="ru-RU" dirty="0" err="1"/>
              <a:t>репозиторий</a:t>
            </a:r>
            <a:r>
              <a:rPr lang="ru-RU" dirty="0"/>
              <a:t> решает очень много задач: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Надёжность: ваш код всегда хранится на удалённых серверах. Если с вашим компьютером что-то случится, вы просто скачаете код заново.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Удобство: вы можете клонировать ваш код на все ваши компьютеры. На работе, дома. Можете даже смотреть код с планшета или мобильного устройства, если вам это вдруг понадобится.</a:t>
            </a:r>
          </a:p>
        </p:txBody>
      </p:sp>
    </p:spTree>
    <p:extLst>
      <p:ext uri="{BB962C8B-B14F-4D97-AF65-F5344CB8AC3E}">
        <p14:creationId xmlns:p14="http://schemas.microsoft.com/office/powerpoint/2010/main" val="3619595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Карта из колоды в </a:t>
            </a:r>
            <a:r>
              <a:rPr lang="en-US" b="1" dirty="0" err="1">
                <a:solidFill>
                  <a:schemeClr val="accent1"/>
                </a:solidFill>
              </a:rPr>
              <a:t>github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Сделайте свой </a:t>
            </a:r>
            <a:r>
              <a:rPr lang="ru-RU" dirty="0" err="1"/>
              <a:t>репозиторий</a:t>
            </a:r>
            <a:r>
              <a:rPr lang="ru-RU" dirty="0"/>
              <a:t> с программой </a:t>
            </a:r>
            <a:r>
              <a:rPr lang="en-GB" dirty="0" err="1">
                <a:solidFill>
                  <a:schemeClr val="accent1"/>
                </a:solidFill>
              </a:rPr>
              <a:t>pick_a_card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на </a:t>
            </a:r>
            <a:r>
              <a:rPr lang="en-GB" b="1" dirty="0" err="1"/>
              <a:t>github</a:t>
            </a:r>
            <a:r>
              <a:rPr lang="en-GB" dirty="0"/>
              <a:t>.</a:t>
            </a:r>
          </a:p>
          <a:p>
            <a:r>
              <a:rPr lang="ru-RU" dirty="0"/>
              <a:t>Потом добавьте отдельной правкой к этой программе файл </a:t>
            </a:r>
            <a:r>
              <a:rPr lang="en-GB" dirty="0" err="1">
                <a:solidFill>
                  <a:schemeClr val="accent1"/>
                </a:solidFill>
              </a:rPr>
              <a:t>README.md</a:t>
            </a:r>
            <a:r>
              <a:rPr lang="en-GB" dirty="0">
                <a:solidFill>
                  <a:schemeClr val="accent1"/>
                </a:solidFill>
              </a:rPr>
              <a:t> </a:t>
            </a:r>
            <a:r>
              <a:rPr lang="ru-RU" dirty="0"/>
              <a:t>и загрузите это изменения на </a:t>
            </a:r>
            <a:r>
              <a:rPr lang="en-GB" b="1" dirty="0" err="1"/>
              <a:t>github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94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Карта из колоды в </a:t>
            </a:r>
            <a:r>
              <a:rPr lang="en-US" b="1" dirty="0" err="1">
                <a:solidFill>
                  <a:schemeClr val="accent1"/>
                </a:solidFill>
              </a:rPr>
              <a:t>github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>
            <a:normAutofit/>
          </a:bodyPr>
          <a:lstStyle/>
          <a:p>
            <a:r>
              <a:rPr lang="ru-RU" dirty="0"/>
              <a:t>Для создания </a:t>
            </a:r>
            <a:r>
              <a:rPr lang="ru-RU" dirty="0" err="1"/>
              <a:t>репозитория</a:t>
            </a:r>
            <a:r>
              <a:rPr lang="ru-RU" dirty="0"/>
              <a:t> и загрузки его на </a:t>
            </a:r>
            <a:r>
              <a:rPr lang="en-GB" b="1" dirty="0" err="1"/>
              <a:t>github</a:t>
            </a:r>
            <a:r>
              <a:rPr lang="en-GB" dirty="0"/>
              <a:t> </a:t>
            </a:r>
            <a:r>
              <a:rPr lang="ru-RU" dirty="0"/>
              <a:t>повторяйте за нами.</a:t>
            </a:r>
          </a:p>
          <a:p>
            <a:r>
              <a:rPr lang="ru-RU" dirty="0"/>
              <a:t>Чтобы добавить файл </a:t>
            </a:r>
            <a:r>
              <a:rPr lang="en-GB" dirty="0" err="1">
                <a:solidFill>
                  <a:schemeClr val="accent1"/>
                </a:solidFill>
              </a:rPr>
              <a:t>README.md</a:t>
            </a:r>
            <a:r>
              <a:rPr lang="en-GB" dirty="0"/>
              <a:t>, </a:t>
            </a:r>
            <a:r>
              <a:rPr lang="ru-RU" dirty="0"/>
              <a:t>используйте команды </a:t>
            </a:r>
            <a:r>
              <a:rPr lang="en-GB" dirty="0">
                <a:solidFill>
                  <a:schemeClr val="accent1"/>
                </a:solidFill>
              </a:rPr>
              <a:t>git add </a:t>
            </a:r>
            <a:r>
              <a:rPr lang="ru-RU" dirty="0"/>
              <a:t>и </a:t>
            </a:r>
            <a:r>
              <a:rPr lang="en-GB" dirty="0">
                <a:solidFill>
                  <a:schemeClr val="accent1"/>
                </a:solidFill>
              </a:rPr>
              <a:t>git commit</a:t>
            </a:r>
            <a:r>
              <a:rPr lang="en-GB" dirty="0"/>
              <a:t>, </a:t>
            </a:r>
            <a:r>
              <a:rPr lang="ru-RU" dirty="0"/>
              <a:t>а затем обновите удалённый </a:t>
            </a:r>
            <a:r>
              <a:rPr lang="ru-RU" dirty="0" err="1"/>
              <a:t>репозиторий</a:t>
            </a:r>
            <a:r>
              <a:rPr lang="ru-RU" dirty="0"/>
              <a:t> с помощью </a:t>
            </a:r>
            <a:r>
              <a:rPr lang="en-GB" dirty="0">
                <a:solidFill>
                  <a:schemeClr val="accent1"/>
                </a:solidFill>
              </a:rPr>
              <a:t>git push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334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Символы мастей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1413269"/>
          </a:xfrm>
        </p:spPr>
        <p:txBody>
          <a:bodyPr>
            <a:normAutofit/>
          </a:bodyPr>
          <a:lstStyle/>
          <a:p>
            <a:r>
              <a:rPr lang="ru-RU" dirty="0"/>
              <a:t>Улучшите программу </a:t>
            </a:r>
            <a:r>
              <a:rPr lang="en-GB" dirty="0" err="1">
                <a:solidFill>
                  <a:schemeClr val="accent1"/>
                </a:solidFill>
              </a:rPr>
              <a:t>pick_a_card</a:t>
            </a:r>
            <a:r>
              <a:rPr lang="en-GB" dirty="0"/>
              <a:t>, </a:t>
            </a:r>
            <a:r>
              <a:rPr lang="ru-RU" dirty="0"/>
              <a:t>сделав так, чтобы вместо слова «</a:t>
            </a:r>
            <a:r>
              <a:rPr lang="ru-RU" dirty="0" err="1"/>
              <a:t>Бубей</a:t>
            </a:r>
            <a:r>
              <a:rPr lang="ru-RU" dirty="0"/>
              <a:t>» или «</a:t>
            </a:r>
            <a:r>
              <a:rPr lang="en-GB" dirty="0"/>
              <a:t>of Diamonds» </a:t>
            </a:r>
            <a:r>
              <a:rPr lang="ru-RU" dirty="0"/>
              <a:t>выводился </a:t>
            </a:r>
            <a:r>
              <a:rPr lang="en-GB" dirty="0"/>
              <a:t>Unicode </a:t>
            </a:r>
            <a:r>
              <a:rPr lang="ru-RU" dirty="0"/>
              <a:t>символ соответствующей масти: ♦, ♠, ♥ или ♣.</a:t>
            </a:r>
          </a:p>
          <a:p>
            <a:r>
              <a:rPr lang="ru-RU" b="1" dirty="0"/>
              <a:t>Пример результата: 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DF6A0-1734-6A44-946F-63824896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90977"/>
            <a:ext cx="9144000" cy="8128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72A13D-FA18-404B-B1E8-14813AB54B45}"/>
              </a:ext>
            </a:extLst>
          </p:cNvPr>
          <p:cNvSpPr txBox="1">
            <a:spLocks/>
          </p:cNvSpPr>
          <p:nvPr/>
        </p:nvSpPr>
        <p:spPr>
          <a:xfrm>
            <a:off x="1451578" y="4565754"/>
            <a:ext cx="9603275" cy="14132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Закоммитьте</a:t>
            </a:r>
            <a:r>
              <a:rPr lang="ru-RU" dirty="0"/>
              <a:t> изменения в </a:t>
            </a:r>
            <a:r>
              <a:rPr lang="ru-RU" dirty="0" err="1"/>
              <a:t>репозиторий</a:t>
            </a:r>
            <a:r>
              <a:rPr lang="ru-RU" dirty="0"/>
              <a:t> на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1788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Символы мастей</a:t>
            </a:r>
            <a:r>
              <a:rPr lang="en-US" b="1" dirty="0">
                <a:solidFill>
                  <a:schemeClr val="accent1"/>
                </a:solidFill>
              </a:rPr>
              <a:t>. </a:t>
            </a:r>
            <a:r>
              <a:rPr lang="ru-RU" b="1" dirty="0">
                <a:solidFill>
                  <a:schemeClr val="accent1"/>
                </a:solidFill>
              </a:rPr>
              <a:t>подсказка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1413269"/>
          </a:xfrm>
        </p:spPr>
        <p:txBody>
          <a:bodyPr>
            <a:normAutofit/>
          </a:bodyPr>
          <a:lstStyle/>
          <a:p>
            <a:r>
              <a:rPr lang="ru-RU" dirty="0"/>
              <a:t>Как и в предыдущем уроке с кубиками, создайте массив с </a:t>
            </a:r>
            <a:r>
              <a:rPr lang="ru-RU" dirty="0">
                <a:hlinkClick r:id="rId2"/>
              </a:rPr>
              <a:t>символами мастей</a:t>
            </a:r>
            <a:r>
              <a:rPr lang="ru-RU" dirty="0"/>
              <a:t> вместо массива со строками их названий. </a:t>
            </a:r>
          </a:p>
        </p:txBody>
      </p:sp>
    </p:spTree>
    <p:extLst>
      <p:ext uri="{BB962C8B-B14F-4D97-AF65-F5344CB8AC3E}">
        <p14:creationId xmlns:p14="http://schemas.microsoft.com/office/powerpoint/2010/main" val="2352464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Шифрование </a:t>
            </a:r>
            <a:r>
              <a:rPr lang="en-US" b="1" dirty="0">
                <a:solidFill>
                  <a:schemeClr val="accent1"/>
                </a:solidFill>
              </a:rPr>
              <a:t>md5, sha1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3437921" cy="4037750"/>
          </a:xfrm>
        </p:spPr>
        <p:txBody>
          <a:bodyPr>
            <a:normAutofit/>
          </a:bodyPr>
          <a:lstStyle/>
          <a:p>
            <a:r>
              <a:rPr lang="ru-RU" dirty="0"/>
              <a:t>Напишите программу, которая шифрует введённое пользователем слово одним из механизмов </a:t>
            </a:r>
            <a:r>
              <a:rPr lang="en-GB" dirty="0"/>
              <a:t>MD5 </a:t>
            </a:r>
            <a:r>
              <a:rPr lang="ru-RU" dirty="0"/>
              <a:t>или </a:t>
            </a:r>
            <a:r>
              <a:rPr lang="en-GB" dirty="0"/>
              <a:t>SHA1.</a:t>
            </a:r>
          </a:p>
          <a:p>
            <a:r>
              <a:rPr lang="ru-RU" b="1" dirty="0"/>
              <a:t>Например: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DB62B-BC48-394C-B7E4-C3004201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854" y="2015731"/>
            <a:ext cx="5588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35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Шифрование </a:t>
            </a:r>
            <a:r>
              <a:rPr lang="en-US" b="1" dirty="0">
                <a:solidFill>
                  <a:schemeClr val="accent1"/>
                </a:solidFill>
              </a:rPr>
              <a:t>md5, sha1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50"/>
          </a:xfrm>
        </p:spPr>
        <p:txBody>
          <a:bodyPr>
            <a:normAutofit/>
          </a:bodyPr>
          <a:lstStyle/>
          <a:p>
            <a:r>
              <a:rPr lang="ru-RU" dirty="0"/>
              <a:t>Для шифровки введённых пользователем данных, подключите модуль </a:t>
            </a:r>
            <a:r>
              <a:rPr lang="en-GB" dirty="0">
                <a:hlinkClick r:id="rId2"/>
              </a:rPr>
              <a:t>Digest</a:t>
            </a:r>
            <a:r>
              <a:rPr lang="en-GB" dirty="0"/>
              <a:t> </a:t>
            </a:r>
            <a:r>
              <a:rPr lang="ru-RU" dirty="0"/>
              <a:t>и воспользуйтесь функцией </a:t>
            </a:r>
            <a:r>
              <a:rPr lang="en-GB" dirty="0">
                <a:solidFill>
                  <a:schemeClr val="accent1"/>
                </a:solidFill>
              </a:rPr>
              <a:t>Digest::MD5.hexdigest </a:t>
            </a:r>
            <a:r>
              <a:rPr lang="ru-RU" dirty="0"/>
              <a:t>или </a:t>
            </a:r>
            <a:r>
              <a:rPr lang="en-GB" dirty="0"/>
              <a:t>Digest::SHA1.hexdigest.</a:t>
            </a:r>
          </a:p>
          <a:p>
            <a:r>
              <a:rPr lang="ru-RU" dirty="0"/>
              <a:t>В качестве параметра передайте нужную строку.</a:t>
            </a:r>
          </a:p>
          <a:p>
            <a:r>
              <a:rPr lang="ru-RU" dirty="0"/>
              <a:t>Почитайте также для чего нужны подобные методы и где они применяются:</a:t>
            </a:r>
          </a:p>
          <a:p>
            <a:r>
              <a:rPr lang="en-GB" dirty="0">
                <a:hlinkClick r:id="rId3"/>
              </a:rPr>
              <a:t>https://ru.wikipedia.org/wiki/SHA-1</a:t>
            </a:r>
            <a:endParaRPr lang="en-GB" dirty="0"/>
          </a:p>
          <a:p>
            <a:r>
              <a:rPr lang="en-GB" dirty="0">
                <a:hlinkClick r:id="rId4"/>
              </a:rPr>
              <a:t>https://ru.wikipedia.org/wiki/MD5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605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>
                <a:hlinkClick r:id="rId2" tooltip="Настройка Git для GitHub.com"/>
              </a:rPr>
              <a:t>Настройка </a:t>
            </a:r>
            <a:r>
              <a:rPr lang="en-GB" dirty="0">
                <a:hlinkClick r:id="rId2" tooltip="Настройка Git для GitHub.com"/>
              </a:rPr>
              <a:t>Git </a:t>
            </a:r>
            <a:r>
              <a:rPr lang="ru-RU" dirty="0">
                <a:hlinkClick r:id="rId2" tooltip="Настройка Git для GitHub.com"/>
              </a:rPr>
              <a:t>для </a:t>
            </a:r>
            <a:r>
              <a:rPr lang="en-GB" dirty="0">
                <a:hlinkClick r:id="rId2" tooltip="Настройка Git для GitHub.com"/>
              </a:rPr>
              <a:t>GitHub.com</a:t>
            </a:r>
            <a:endParaRPr lang="en-GB" dirty="0"/>
          </a:p>
          <a:p>
            <a:r>
              <a:rPr lang="ru-RU" dirty="0">
                <a:hlinkClick r:id="rId3" tooltip="Как делать разметку в файле README.md"/>
              </a:rPr>
              <a:t>Как делать разметку в файле </a:t>
            </a:r>
            <a:r>
              <a:rPr lang="en-GB" dirty="0">
                <a:hlinkClick r:id="rId3" tooltip="Как делать разметку в файле README.md"/>
              </a:rPr>
              <a:t>README.md</a:t>
            </a:r>
            <a:endParaRPr lang="en-GB" dirty="0"/>
          </a:p>
          <a:p>
            <a:r>
              <a:rPr lang="ru-RU" u="sng" dirty="0">
                <a:hlinkClick r:id="rId4" tooltip="Что такое ветки в git?"/>
              </a:rPr>
              <a:t>Что такое ветки в </a:t>
            </a:r>
            <a:r>
              <a:rPr lang="en-GB" u="sng" dirty="0">
                <a:hlinkClick r:id="rId4" tooltip="Что такое ветки в git?"/>
              </a:rPr>
              <a:t>git?</a:t>
            </a:r>
            <a:endParaRPr lang="en-GB" dirty="0"/>
          </a:p>
          <a:p>
            <a:r>
              <a:rPr lang="ru-RU" dirty="0">
                <a:hlinkClick r:id="rId5" tooltip="Основы ветвления и слияния"/>
              </a:rPr>
              <a:t>Основы ветвления и слияния</a:t>
            </a:r>
            <a:endParaRPr lang="ru-RU" dirty="0"/>
          </a:p>
          <a:p>
            <a:r>
              <a:rPr lang="ru-RU" dirty="0">
                <a:hlinkClick r:id="rId6" tooltip="О распределенной работе с Git"/>
              </a:rPr>
              <a:t>О распределенной работе с </a:t>
            </a:r>
            <a:r>
              <a:rPr lang="en-GB" dirty="0">
                <a:hlinkClick r:id="rId6" tooltip="О распределенной работе с Git"/>
              </a:rPr>
              <a:t>Git</a:t>
            </a:r>
            <a:endParaRPr lang="en-GB" dirty="0"/>
          </a:p>
          <a:p>
            <a:r>
              <a:rPr lang="ru-RU" dirty="0">
                <a:hlinkClick r:id="rId7" tooltip="Создание SSH ключей на Windows (eng)"/>
              </a:rPr>
              <a:t>Создание </a:t>
            </a:r>
            <a:r>
              <a:rPr lang="en-GB" dirty="0">
                <a:hlinkClick r:id="rId7" tooltip="Создание SSH ключей на Windows (eng)"/>
              </a:rPr>
              <a:t>SSH </a:t>
            </a:r>
            <a:r>
              <a:rPr lang="ru-RU" dirty="0">
                <a:hlinkClick r:id="rId7" tooltip="Создание SSH ключей на Windows (eng)"/>
              </a:rPr>
              <a:t>ключей на </a:t>
            </a:r>
            <a:r>
              <a:rPr lang="en-GB" dirty="0">
                <a:hlinkClick r:id="rId7" tooltip="Создание SSH ключей на Windows (eng)"/>
              </a:rPr>
              <a:t>Windows (eng)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101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Справочная информация</a:t>
            </a:r>
            <a:endParaRPr lang="en-RU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6D630-3461-C246-A1FC-FA3B3037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037748"/>
          </a:xfrm>
        </p:spPr>
        <p:txBody>
          <a:bodyPr>
            <a:normAutofit/>
          </a:bodyPr>
          <a:lstStyle/>
          <a:p>
            <a:r>
              <a:rPr lang="ru-RU" dirty="0"/>
              <a:t> </a:t>
            </a:r>
            <a:r>
              <a:rPr lang="ru-RU" dirty="0">
                <a:hlinkClick r:id="rId2" tooltip="Настройка SSH на Windows (eng) — 2"/>
              </a:rPr>
              <a:t>Настройка </a:t>
            </a:r>
            <a:r>
              <a:rPr lang="en-GB" dirty="0">
                <a:hlinkClick r:id="rId2" tooltip="Настройка SSH на Windows (eng) — 2"/>
              </a:rPr>
              <a:t>SSH </a:t>
            </a:r>
            <a:r>
              <a:rPr lang="ru-RU" dirty="0">
                <a:hlinkClick r:id="rId2" tooltip="Настройка SSH на Windows (eng) — 2"/>
              </a:rPr>
              <a:t>на </a:t>
            </a:r>
            <a:r>
              <a:rPr lang="en-GB" dirty="0">
                <a:hlinkClick r:id="rId2" tooltip="Настройка SSH на Windows (eng) — 2"/>
              </a:rPr>
              <a:t>Windows (eng)</a:t>
            </a:r>
            <a:endParaRPr lang="en-GB" dirty="0"/>
          </a:p>
          <a:p>
            <a:r>
              <a:rPr lang="en-GB" dirty="0"/>
              <a:t> </a:t>
            </a:r>
            <a:r>
              <a:rPr lang="ru-RU" dirty="0">
                <a:hlinkClick r:id="rId3" tooltip="Как настроить ключи SSH в Ubuntu 18.04"/>
              </a:rPr>
              <a:t>Как настроить ключи </a:t>
            </a:r>
            <a:r>
              <a:rPr lang="en-GB" dirty="0">
                <a:hlinkClick r:id="rId3" tooltip="Как настроить ключи SSH в Ubuntu 18.04"/>
              </a:rPr>
              <a:t>SSH </a:t>
            </a:r>
            <a:r>
              <a:rPr lang="ru-RU" dirty="0">
                <a:hlinkClick r:id="rId3" tooltip="Как настроить ключи SSH в Ubuntu 18.04"/>
              </a:rPr>
              <a:t>в </a:t>
            </a:r>
            <a:r>
              <a:rPr lang="en-GB" dirty="0">
                <a:hlinkClick r:id="rId3" tooltip="Как настроить ключи SSH в Ubuntu 18.04"/>
              </a:rPr>
              <a:t>Ubuntu 18.04</a:t>
            </a:r>
            <a:endParaRPr lang="en-GB" dirty="0"/>
          </a:p>
          <a:p>
            <a:r>
              <a:rPr lang="en-GB" dirty="0"/>
              <a:t> </a:t>
            </a:r>
            <a:r>
              <a:rPr lang="ru-RU" dirty="0">
                <a:hlinkClick r:id="rId4" tooltip="Быстрый старт в GitHub"/>
              </a:rPr>
              <a:t>Быстрый старт в </a:t>
            </a:r>
            <a:r>
              <a:rPr lang="en-GB" dirty="0">
                <a:hlinkClick r:id="rId4" tooltip="Быстрый старт в GitHub"/>
              </a:rPr>
              <a:t>GitHub</a:t>
            </a:r>
            <a:endParaRPr lang="en-GB" dirty="0"/>
          </a:p>
          <a:p>
            <a:r>
              <a:rPr lang="en-GB" dirty="0"/>
              <a:t> </a:t>
            </a:r>
            <a:r>
              <a:rPr lang="ru-RU" dirty="0">
                <a:hlinkClick r:id="rId5" tooltip="Символы игральных карт в Юникоде"/>
              </a:rPr>
              <a:t>Символы игральных карт в Юникоде</a:t>
            </a:r>
            <a:endParaRPr lang="ru-RU" dirty="0"/>
          </a:p>
          <a:p>
            <a:r>
              <a:rPr lang="ru-RU" dirty="0"/>
              <a:t> </a:t>
            </a:r>
            <a:r>
              <a:rPr lang="ru-RU" dirty="0">
                <a:hlinkClick r:id="rId6" tooltip="Наглядно о ветках и удаленных репозиториях"/>
              </a:rPr>
              <a:t>Наглядно о ветках и удаленных репозиториев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36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BCC4-BF3F-1644-A380-EC873F30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Спасибо за внимание!</a:t>
            </a:r>
            <a:br>
              <a:rPr lang="en-RU" b="1" dirty="0">
                <a:solidFill>
                  <a:schemeClr val="accent1"/>
                </a:solidFill>
              </a:rPr>
            </a:b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E4521-B728-F446-AA6F-01C92838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Система контроля версий </a:t>
            </a:r>
            <a:r>
              <a:rPr lang="en-US" b="1" dirty="0">
                <a:solidFill>
                  <a:schemeClr val="accent1"/>
                </a:solidFill>
              </a:rPr>
              <a:t>Git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4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распределенный </a:t>
            </a:r>
            <a:r>
              <a:rPr lang="ru-RU" b="1" dirty="0" err="1">
                <a:solidFill>
                  <a:schemeClr val="accent1"/>
                </a:solidFill>
              </a:rPr>
              <a:t>репозиторий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Распределённый </a:t>
            </a:r>
            <a:r>
              <a:rPr lang="ru-RU" dirty="0" err="1"/>
              <a:t>репозиторий</a:t>
            </a:r>
            <a:r>
              <a:rPr lang="ru-RU" dirty="0"/>
              <a:t> решает очень много задач: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dirty="0" err="1"/>
              <a:t>Распределённость</a:t>
            </a:r>
            <a:r>
              <a:rPr lang="ru-RU" dirty="0"/>
              <a:t>: если над программой работает целая команда программистов, то каждый из них работает со своей версией кода, а потом они могут легко объединить их.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dirty="0"/>
              <a:t>Версионность: любой, кому вы дадите доступ, сможет скачать нужную ему версию вашей программы, если вдруг по какой-то причине его железо или ОС не совместима с последней.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dirty="0"/>
              <a:t>Открытый код (</a:t>
            </a:r>
            <a:r>
              <a:rPr lang="en-GB" dirty="0" err="1"/>
              <a:t>OpenSourse</a:t>
            </a:r>
            <a:r>
              <a:rPr lang="en-GB" dirty="0"/>
              <a:t>): </a:t>
            </a:r>
            <a:r>
              <a:rPr lang="ru-RU" dirty="0"/>
              <a:t>если вы сделаете ваш проект открытым, другие разработчики смогут смотреть, что вы написали и помогать вам в разработке, если ваша программа окажется для них полезной. Вы также сможете показать исходный код ваших программ потенциальным работодателям.</a:t>
            </a:r>
          </a:p>
        </p:txBody>
      </p:sp>
    </p:spTree>
    <p:extLst>
      <p:ext uri="{BB962C8B-B14F-4D97-AF65-F5344CB8AC3E}">
        <p14:creationId xmlns:p14="http://schemas.microsoft.com/office/powerpoint/2010/main" val="156065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устроен распределенный </a:t>
            </a:r>
            <a:r>
              <a:rPr lang="ru-RU" b="1" dirty="0" err="1">
                <a:solidFill>
                  <a:schemeClr val="accent1"/>
                </a:solidFill>
              </a:rPr>
              <a:t>ремозиторий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r>
              <a:rPr lang="ru-RU" dirty="0"/>
              <a:t>Распределённый </a:t>
            </a:r>
            <a:r>
              <a:rPr lang="ru-RU" dirty="0" err="1"/>
              <a:t>репозиторий</a:t>
            </a:r>
            <a:r>
              <a:rPr lang="ru-RU" dirty="0"/>
              <a:t> — это, фактически, удалённая копия вашей программы, которую вы делаете с помощью </a:t>
            </a:r>
            <a:r>
              <a:rPr lang="en-GB" dirty="0"/>
              <a:t>git (</a:t>
            </a:r>
            <a:r>
              <a:rPr lang="ru-RU" dirty="0"/>
              <a:t>или другой системы контроля версий) на удалённом сервере, доступном через интернет.</a:t>
            </a:r>
          </a:p>
          <a:p>
            <a:r>
              <a:rPr lang="ru-RU" dirty="0"/>
              <a:t>После этого все, кому вы дадите доступ (в </a:t>
            </a:r>
            <a:r>
              <a:rPr lang="ru-RU" dirty="0" err="1"/>
              <a:t>т.ч</a:t>
            </a:r>
            <a:r>
              <a:rPr lang="ru-RU" dirty="0"/>
              <a:t>. и вы сами), смогут скачивать вашу программу, вносить в неё изменения и загружать их на удалённый сервер с помощью всё того же </a:t>
            </a:r>
            <a:r>
              <a:rPr lang="en-GB" dirty="0"/>
              <a:t>git. </a:t>
            </a:r>
            <a:r>
              <a:rPr lang="ru-RU" dirty="0"/>
              <a:t>Ваша программа становится продуктом коллективного творчества автоматически, каждый разработчик (в </a:t>
            </a:r>
            <a:r>
              <a:rPr lang="ru-RU" dirty="0" err="1"/>
              <a:t>т.ч</a:t>
            </a:r>
            <a:r>
              <a:rPr lang="ru-RU" dirty="0"/>
              <a:t>. и вы) абсолютно равноправен. </a:t>
            </a:r>
          </a:p>
        </p:txBody>
      </p:sp>
    </p:spTree>
    <p:extLst>
      <p:ext uri="{BB962C8B-B14F-4D97-AF65-F5344CB8AC3E}">
        <p14:creationId xmlns:p14="http://schemas.microsoft.com/office/powerpoint/2010/main" val="48691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Как устроен распределенный </a:t>
            </a:r>
            <a:r>
              <a:rPr lang="ru-RU" b="1" dirty="0" err="1">
                <a:solidFill>
                  <a:schemeClr val="accent1"/>
                </a:solidFill>
              </a:rPr>
              <a:t>ремозиторий</a:t>
            </a:r>
            <a:endParaRPr lang="en-RU" dirty="0"/>
          </a:p>
        </p:txBody>
      </p:sp>
      <p:pic>
        <p:nvPicPr>
          <p:cNvPr id="1026" name="Picture 2" descr="Схема работы разработчиков с удалённым репозиторием">
            <a:extLst>
              <a:ext uri="{FF2B5EF4-FFF2-40B4-BE49-F238E27FC236}">
                <a16:creationId xmlns:a16="http://schemas.microsoft.com/office/drawing/2014/main" id="{61CEB617-B8AC-B24F-9B77-5016A23822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098" y="1897406"/>
            <a:ext cx="5831804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87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Что такое </a:t>
            </a:r>
            <a:r>
              <a:rPr lang="en-US" b="1" dirty="0" err="1">
                <a:solidFill>
                  <a:schemeClr val="accent1"/>
                </a:solidFill>
              </a:rPr>
              <a:t>github.com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857021" cy="4156468"/>
          </a:xfrm>
        </p:spPr>
        <p:txBody>
          <a:bodyPr>
            <a:normAutofit/>
          </a:bodyPr>
          <a:lstStyle/>
          <a:p>
            <a:r>
              <a:rPr lang="ru-RU" dirty="0"/>
              <a:t>Сайтов, предлагающих создавать с их помощью публичные </a:t>
            </a:r>
            <a:r>
              <a:rPr lang="ru-RU" dirty="0" err="1"/>
              <a:t>репозитории</a:t>
            </a:r>
            <a:r>
              <a:rPr lang="ru-RU" dirty="0"/>
              <a:t> довольно много. Мы сейчас остановимся на самом популярном из них </a:t>
            </a:r>
            <a:r>
              <a:rPr lang="en-GB" dirty="0">
                <a:hlinkClick r:id="rId2"/>
              </a:rPr>
              <a:t>github.com</a:t>
            </a:r>
            <a:r>
              <a:rPr lang="en-GB" dirty="0"/>
              <a:t>.</a:t>
            </a:r>
          </a:p>
          <a:p>
            <a:r>
              <a:rPr lang="ru-RU" dirty="0"/>
              <a:t>Вот так, например, выглядит страница популярного </a:t>
            </a:r>
            <a:r>
              <a:rPr lang="ru-RU" dirty="0" err="1"/>
              <a:t>фреймворка</a:t>
            </a:r>
            <a:r>
              <a:rPr lang="ru-RU" dirty="0"/>
              <a:t> </a:t>
            </a:r>
            <a:r>
              <a:rPr lang="en-GB" dirty="0">
                <a:hlinkClick r:id="rId3"/>
              </a:rPr>
              <a:t>Ruby on Rails</a:t>
            </a:r>
            <a:r>
              <a:rPr lang="en-GB" dirty="0"/>
              <a:t> </a:t>
            </a:r>
            <a:r>
              <a:rPr lang="ru-RU" dirty="0"/>
              <a:t>на сервисе </a:t>
            </a:r>
            <a:r>
              <a:rPr lang="en-GB" dirty="0" err="1"/>
              <a:t>github.com</a:t>
            </a:r>
            <a:r>
              <a:rPr lang="en-GB" dirty="0"/>
              <a:t>: </a:t>
            </a:r>
          </a:p>
        </p:txBody>
      </p:sp>
      <p:pic>
        <p:nvPicPr>
          <p:cNvPr id="2050" name="Picture 2" descr="Исходный код фреймворка rails на github.com">
            <a:extLst>
              <a:ext uri="{FF2B5EF4-FFF2-40B4-BE49-F238E27FC236}">
                <a16:creationId xmlns:a16="http://schemas.microsoft.com/office/drawing/2014/main" id="{0EE05D63-C8D5-1444-BFB3-EF2BBDBC4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20" y="2387600"/>
            <a:ext cx="5488634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6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Создание аккаунта на </a:t>
            </a:r>
            <a:r>
              <a:rPr lang="en-US" b="1" dirty="0" err="1">
                <a:solidFill>
                  <a:schemeClr val="accent1"/>
                </a:solidFill>
              </a:rPr>
              <a:t>github.com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r>
              <a:rPr lang="ru-RU" dirty="0"/>
              <a:t>Для того, чтобы пользоваться сервисом </a:t>
            </a:r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ru-RU" dirty="0"/>
              <a:t>необходимо </a:t>
            </a:r>
            <a:r>
              <a:rPr lang="ru-RU" dirty="0">
                <a:hlinkClick r:id="rId2"/>
              </a:rPr>
              <a:t>создать там аккаунт</a:t>
            </a:r>
            <a:r>
              <a:rPr lang="ru-RU" dirty="0"/>
              <a:t>. Пока выбирайте бесплатный тариф. Нам он вполне подойдёт. Интерфейс </a:t>
            </a:r>
            <a:r>
              <a:rPr lang="en-GB" dirty="0" err="1"/>
              <a:t>github</a:t>
            </a:r>
            <a:r>
              <a:rPr lang="en-GB" dirty="0"/>
              <a:t>-</a:t>
            </a:r>
            <a:r>
              <a:rPr lang="ru-RU" dirty="0"/>
              <a:t>а часто меняется, поэтому мы не приводим тут снимков экрана, чтобы вас не запутать.</a:t>
            </a:r>
          </a:p>
          <a:p>
            <a:r>
              <a:rPr lang="ru-RU" dirty="0"/>
              <a:t>Главное, на что вам нужно обратить внимание — имя вашего пользователя на </a:t>
            </a:r>
            <a:r>
              <a:rPr lang="en-GB" dirty="0" err="1"/>
              <a:t>github</a:t>
            </a:r>
            <a:r>
              <a:rPr lang="en-GB" dirty="0"/>
              <a:t>. </a:t>
            </a:r>
            <a:r>
              <a:rPr lang="ru-RU" dirty="0"/>
              <a:t>Оно часто будет использоваться в этой лекции, так что запомните его хорошенько. </a:t>
            </a:r>
          </a:p>
          <a:p>
            <a:r>
              <a:rPr lang="ru-RU" dirty="0"/>
              <a:t>Для того, чтобы подключить ваш </a:t>
            </a:r>
            <a:r>
              <a:rPr lang="en-GB" dirty="0" err="1"/>
              <a:t>github</a:t>
            </a:r>
            <a:r>
              <a:rPr lang="en-GB" dirty="0"/>
              <a:t>-</a:t>
            </a:r>
            <a:r>
              <a:rPr lang="ru-RU" dirty="0"/>
              <a:t>аккаунт к нашему локальному </a:t>
            </a:r>
            <a:r>
              <a:rPr lang="ru-RU" dirty="0" err="1"/>
              <a:t>репозиторию</a:t>
            </a:r>
            <a:r>
              <a:rPr lang="ru-RU" dirty="0"/>
              <a:t>, необходимо познакомиться с концепцией </a:t>
            </a:r>
            <a:r>
              <a:rPr lang="en-GB" b="1" dirty="0" err="1"/>
              <a:t>ssh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20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2FF7-1FAB-0D44-9BE4-BA9AF382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Создание нового </a:t>
            </a:r>
            <a:r>
              <a:rPr lang="ru-RU" b="1" dirty="0" err="1">
                <a:solidFill>
                  <a:schemeClr val="accent1"/>
                </a:solidFill>
              </a:rPr>
              <a:t>репозитория</a:t>
            </a:r>
            <a:r>
              <a:rPr lang="ru-RU" b="1" dirty="0">
                <a:solidFill>
                  <a:schemeClr val="accent1"/>
                </a:solidFill>
              </a:rPr>
              <a:t> на </a:t>
            </a:r>
            <a:r>
              <a:rPr lang="en-US" b="1" dirty="0" err="1">
                <a:solidFill>
                  <a:schemeClr val="accent1"/>
                </a:solidFill>
              </a:rPr>
              <a:t>github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54590-944D-7944-B432-5A4E4A1C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6468"/>
          </a:xfrm>
        </p:spPr>
        <p:txBody>
          <a:bodyPr>
            <a:normAutofit/>
          </a:bodyPr>
          <a:lstStyle/>
          <a:p>
            <a:r>
              <a:rPr lang="ru-RU" dirty="0"/>
              <a:t>Давайте теперь создадим новый </a:t>
            </a:r>
            <a:r>
              <a:rPr lang="ru-RU" dirty="0" err="1"/>
              <a:t>репозиторий</a:t>
            </a:r>
            <a:r>
              <a:rPr lang="ru-RU" dirty="0"/>
              <a:t> в папке урока </a:t>
            </a:r>
            <a:r>
              <a:rPr lang="en-GB" dirty="0"/>
              <a:t>rubytut2/lesson3 </a:t>
            </a:r>
            <a:r>
              <a:rPr lang="ru-RU" dirty="0"/>
              <a:t>и добавим его в наш </a:t>
            </a:r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ru-RU" dirty="0"/>
              <a:t>аккаунт. Напишем программу, которая выбирает из колоды 52 карт произвольную.</a:t>
            </a:r>
          </a:p>
          <a:p>
            <a:r>
              <a:rPr lang="ru-RU" dirty="0"/>
              <a:t>Начнём с того, что создадим на </a:t>
            </a:r>
            <a:r>
              <a:rPr lang="en-GB" dirty="0" err="1"/>
              <a:t>github</a:t>
            </a:r>
            <a:r>
              <a:rPr lang="en-GB" dirty="0"/>
              <a:t>-</a:t>
            </a:r>
            <a:r>
              <a:rPr lang="ru-RU" dirty="0"/>
              <a:t>е новый </a:t>
            </a:r>
            <a:r>
              <a:rPr lang="ru-RU" dirty="0" err="1"/>
              <a:t>репозиторий</a:t>
            </a:r>
            <a:r>
              <a:rPr lang="ru-RU" dirty="0"/>
              <a:t>. Самое главное для нас, как он будет называться: назовём его </a:t>
            </a:r>
            <a:r>
              <a:rPr lang="en-GB" b="1" dirty="0" err="1"/>
              <a:t>pick_a_card</a:t>
            </a:r>
            <a:r>
              <a:rPr lang="en-GB" dirty="0"/>
              <a:t>.</a:t>
            </a:r>
          </a:p>
          <a:p>
            <a:r>
              <a:rPr lang="ru-RU" dirty="0"/>
              <a:t>Обратите внимание, что на бесплатном тарифе вы можете создавать только публичные </a:t>
            </a:r>
            <a:r>
              <a:rPr lang="ru-RU" dirty="0" err="1"/>
              <a:t>репозитории</a:t>
            </a:r>
            <a:r>
              <a:rPr lang="ru-RU" dirty="0"/>
              <a:t>. Они видны всем и только такие у нас в курсе и будут. Этого нам вполне достаточно, нам пока скрывать нечего. Приватные </a:t>
            </a:r>
            <a:r>
              <a:rPr lang="ru-RU" dirty="0" err="1"/>
              <a:t>репозитории</a:t>
            </a:r>
            <a:r>
              <a:rPr lang="ru-RU" dirty="0"/>
              <a:t> на </a:t>
            </a:r>
            <a:r>
              <a:rPr lang="en-GB" dirty="0" err="1"/>
              <a:t>github</a:t>
            </a:r>
            <a:r>
              <a:rPr lang="en-GB" dirty="0"/>
              <a:t>-</a:t>
            </a:r>
            <a:r>
              <a:rPr lang="ru-RU" dirty="0"/>
              <a:t>е можно создавать только за деньги. Бесплатно приватные </a:t>
            </a:r>
            <a:r>
              <a:rPr lang="ru-RU" dirty="0" err="1"/>
              <a:t>репозитории</a:t>
            </a:r>
            <a:r>
              <a:rPr lang="ru-RU" dirty="0"/>
              <a:t> можно создавать, например, с помощью сервиса </a:t>
            </a:r>
            <a:r>
              <a:rPr lang="en-GB" dirty="0">
                <a:hlinkClick r:id="rId2"/>
              </a:rPr>
              <a:t>bitbucket.org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495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4655</TotalTime>
  <Words>2079</Words>
  <Application>Microsoft Macintosh PowerPoint</Application>
  <PresentationFormat>Widescreen</PresentationFormat>
  <Paragraphs>124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Gill Sans MT</vt:lpstr>
      <vt:lpstr>Gallery</vt:lpstr>
      <vt:lpstr>Лекция 22</vt:lpstr>
      <vt:lpstr>План занятия</vt:lpstr>
      <vt:lpstr>Что такое распределенный репозиторий</vt:lpstr>
      <vt:lpstr>Что такое распределенный репозиторий</vt:lpstr>
      <vt:lpstr>Как устроен распределенный ремозиторий</vt:lpstr>
      <vt:lpstr>Как устроен распределенный ремозиторий</vt:lpstr>
      <vt:lpstr>Что такое github.com?</vt:lpstr>
      <vt:lpstr>Создание аккаунта на github.com</vt:lpstr>
      <vt:lpstr>Создание нового репозитория на github</vt:lpstr>
      <vt:lpstr>Git remote via https</vt:lpstr>
      <vt:lpstr>Git remote via https</vt:lpstr>
      <vt:lpstr>Git remote via https</vt:lpstr>
      <vt:lpstr>Git remote via https</vt:lpstr>
      <vt:lpstr>Git remote via https</vt:lpstr>
      <vt:lpstr>Что такое ssh</vt:lpstr>
      <vt:lpstr>Что такое ssh</vt:lpstr>
      <vt:lpstr>Генерация ssh-ключа</vt:lpstr>
      <vt:lpstr>Генерация ssh-ключа</vt:lpstr>
      <vt:lpstr>Генерация ssh-ключа</vt:lpstr>
      <vt:lpstr>Генерация ssh-ключа</vt:lpstr>
      <vt:lpstr>Генерация ssh-ключа</vt:lpstr>
      <vt:lpstr>Git remote via ssh</vt:lpstr>
      <vt:lpstr>Git push</vt:lpstr>
      <vt:lpstr>Git push</vt:lpstr>
      <vt:lpstr>Git push</vt:lpstr>
      <vt:lpstr>Git pull</vt:lpstr>
      <vt:lpstr>Git pull</vt:lpstr>
      <vt:lpstr>Git pull</vt:lpstr>
      <vt:lpstr>Git pull</vt:lpstr>
      <vt:lpstr>Карта из колоды в github</vt:lpstr>
      <vt:lpstr>Карта из колоды в github. подсказка</vt:lpstr>
      <vt:lpstr>Символы мастей</vt:lpstr>
      <vt:lpstr>Символы мастей. подсказка</vt:lpstr>
      <vt:lpstr>Шифрование md5, sha1</vt:lpstr>
      <vt:lpstr>Шифрование md5, sha1</vt:lpstr>
      <vt:lpstr>Справочная информация</vt:lpstr>
      <vt:lpstr>Справочная информация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</dc:title>
  <dc:creator>Microsoft Office User</dc:creator>
  <cp:lastModifiedBy>Microsoft Office User</cp:lastModifiedBy>
  <cp:revision>274</cp:revision>
  <cp:lastPrinted>2022-01-03T10:35:45Z</cp:lastPrinted>
  <dcterms:created xsi:type="dcterms:W3CDTF">2021-10-04T10:22:19Z</dcterms:created>
  <dcterms:modified xsi:type="dcterms:W3CDTF">2022-02-09T13:56:02Z</dcterms:modified>
</cp:coreProperties>
</file>