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8" r:id="rId3"/>
    <p:sldId id="497" r:id="rId4"/>
    <p:sldId id="498" r:id="rId5"/>
    <p:sldId id="499" r:id="rId6"/>
    <p:sldId id="500" r:id="rId7"/>
    <p:sldId id="501" r:id="rId8"/>
    <p:sldId id="502" r:id="rId9"/>
    <p:sldId id="503" r:id="rId10"/>
    <p:sldId id="504" r:id="rId11"/>
    <p:sldId id="506" r:id="rId12"/>
    <p:sldId id="507" r:id="rId13"/>
    <p:sldId id="508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4" r:id="rId38"/>
    <p:sldId id="535" r:id="rId39"/>
    <p:sldId id="533" r:id="rId40"/>
    <p:sldId id="536" r:id="rId41"/>
    <p:sldId id="537" r:id="rId42"/>
    <p:sldId id="538" r:id="rId43"/>
    <p:sldId id="539" r:id="rId44"/>
    <p:sldId id="540" r:id="rId45"/>
    <p:sldId id="541" r:id="rId46"/>
    <p:sldId id="542" r:id="rId47"/>
    <p:sldId id="496" r:id="rId48"/>
    <p:sldId id="28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4"/>
    <p:restoredTop sz="96405"/>
  </p:normalViewPr>
  <p:slideViewPr>
    <p:cSldViewPr snapToGrid="0" snapToObjects="1">
      <p:cViewPr>
        <p:scale>
          <a:sx n="100" d="100"/>
          <a:sy n="100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1%D0%B8_%28%D1%8F%D0%B7%D1%8B%D0%BA_%D0%BF%D1%80%D0%BE%D0%B3%D1%80%D0%B0%D0%BC%D0%BC%D0%B8%D1%80%D0%BE%D0%B2%D0%B0%D0%BD%D0%B8%D1%8F%2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ssh-ubuntu-18-04-ru" TargetMode="External"/><Relationship Id="rId2" Type="http://schemas.openxmlformats.org/officeDocument/2006/relationships/hyperlink" Target="http://stackoverflow.com/questions/18404272/windows-ssh-agent-run-when-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brahabr.ru/post/106912/" TargetMode="External"/><Relationship Id="rId5" Type="http://schemas.openxmlformats.org/officeDocument/2006/relationships/hyperlink" Target="https://en.wikipedia.org/wiki/Playing_cards_in_Unicode" TargetMode="External"/><Relationship Id="rId4" Type="http://schemas.openxmlformats.org/officeDocument/2006/relationships/hyperlink" Target="https://forum.calculate-linux.org/t/github/9155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E%D0%BF%D0%B5%D1%80%D0%B0%D1%82%D0%B8%D0%B2%D0%BD%D0%B0%D1%8F_%D0%BF%D0%B0%D0%BC%D1%8F%D1%82%D1%8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23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Устройство памяти компьютера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компьютер выделяет память под программы?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4037749"/>
          </a:xfrm>
        </p:spPr>
        <p:txBody>
          <a:bodyPr>
            <a:normAutofit/>
          </a:bodyPr>
          <a:lstStyle/>
          <a:p>
            <a:r>
              <a:rPr lang="ru-RU" dirty="0"/>
              <a:t>В любой момент вы можете нажать </a:t>
            </a:r>
            <a:r>
              <a:rPr lang="en-GB" dirty="0" err="1"/>
              <a:t>Ctrl+Alt+Delete</a:t>
            </a:r>
            <a:r>
              <a:rPr lang="en-GB" dirty="0"/>
              <a:t> (</a:t>
            </a:r>
            <a:r>
              <a:rPr lang="ru-RU" dirty="0"/>
              <a:t>в </a:t>
            </a:r>
            <a:r>
              <a:rPr lang="en-GB" dirty="0"/>
              <a:t>Windows) </a:t>
            </a:r>
            <a:r>
              <a:rPr lang="ru-RU" dirty="0"/>
              <a:t>и запустить «Диспетчер задач» (в </a:t>
            </a:r>
            <a:r>
              <a:rPr lang="en-GB" dirty="0"/>
              <a:t>Mac OS X </a:t>
            </a:r>
            <a:r>
              <a:rPr lang="ru-RU" dirty="0"/>
              <a:t>программа называется «</a:t>
            </a:r>
            <a:r>
              <a:rPr lang="en-GB" dirty="0"/>
              <a:t>Activity Monitor» — </a:t>
            </a:r>
            <a:r>
              <a:rPr lang="ru-RU" dirty="0"/>
              <a:t>Монитор активности), чтобы посмотреть, какие программы занимают в данный момент память вашего компьютера:</a:t>
            </a:r>
          </a:p>
        </p:txBody>
      </p:sp>
      <p:pic>
        <p:nvPicPr>
          <p:cNvPr id="5122" name="Picture 2" descr="Диспетчер задач Windows">
            <a:extLst>
              <a:ext uri="{FF2B5EF4-FFF2-40B4-BE49-F238E27FC236}">
                <a16:creationId xmlns:a16="http://schemas.microsoft.com/office/drawing/2014/main" id="{AE25D63D-58B2-2046-996B-CBD60A49F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86" y="1853754"/>
            <a:ext cx="4180952" cy="434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58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компьютер выделяет память под программы?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Если программ слишком много или они занимают слишком много памяти, то память процессора кончается. Тогда часть данных начинает сохраняться на специальный раздел жёсткого диска компьютера, который называется </a:t>
            </a:r>
            <a:r>
              <a:rPr lang="en-GB" b="1" dirty="0"/>
              <a:t>swap</a:t>
            </a:r>
            <a:r>
              <a:rPr lang="en-GB" dirty="0"/>
              <a:t> (</a:t>
            </a:r>
            <a:r>
              <a:rPr lang="ru-RU" i="1" dirty="0"/>
              <a:t>от английского слова «менять, обменивать»</a:t>
            </a:r>
            <a:r>
              <a:rPr lang="ru-RU" dirty="0"/>
              <a:t>) и восстанавливаться оттуда при необходимости. Этот процесс (чтение/запись с жёсткого диска) очень медленный (в несколько раз медленнее, чем чтение/запись в оперативную память), поэтому говорят, что компьютер «залез в своп» — начал тормозить из-за нехватки оперативной памяти. </a:t>
            </a:r>
          </a:p>
        </p:txBody>
      </p:sp>
    </p:spTree>
    <p:extLst>
      <p:ext uri="{BB962C8B-B14F-4D97-AF65-F5344CB8AC3E}">
        <p14:creationId xmlns:p14="http://schemas.microsoft.com/office/powerpoint/2010/main" val="228775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Чем программа занимает память?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355621" cy="4143768"/>
          </a:xfrm>
        </p:spPr>
        <p:txBody>
          <a:bodyPr>
            <a:normAutofit/>
          </a:bodyPr>
          <a:lstStyle/>
          <a:p>
            <a:r>
              <a:rPr lang="ru-RU" dirty="0"/>
              <a:t>Каждая программа размещает в выделенном под неё участке памяти компьютера свои данные. Главное, чем занимает память ваша программа — объекты, объекты и еще раз объекты. Каждый созданный объект какого-нибудь класса — расход памяти. Каждый открытый файл, каждый дополнительный элемент массива, каждая новая строка, каждое новое число и т.д. — это всё ложиться в память и увеличивает нагрузку на компьютер.</a:t>
            </a:r>
          </a:p>
        </p:txBody>
      </p:sp>
      <p:pic>
        <p:nvPicPr>
          <p:cNvPr id="7170" name="Picture 2" descr="Как-то так наши переменные занимают место в памяти компьютера">
            <a:extLst>
              <a:ext uri="{FF2B5EF4-FFF2-40B4-BE49-F238E27FC236}">
                <a16:creationId xmlns:a16="http://schemas.microsoft.com/office/drawing/2014/main" id="{BDBD6B49-EC57-E241-A6BF-88D0B7E42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" t="4454" r="4410" b="4049"/>
          <a:stretch/>
        </p:blipFill>
        <p:spPr bwMode="auto">
          <a:xfrm>
            <a:off x="6624975" y="2015732"/>
            <a:ext cx="4429879" cy="298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6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Чем программа занимает память?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355621" cy="4143768"/>
          </a:xfrm>
        </p:spPr>
        <p:txBody>
          <a:bodyPr>
            <a:normAutofit/>
          </a:bodyPr>
          <a:lstStyle/>
          <a:p>
            <a:r>
              <a:rPr lang="ru-RU" dirty="0"/>
              <a:t>Простые объекты типа числа или строки занимают меньше памяти, чем экземпляры сложных классов, у которых много полей. Чтобы не плодить объекты в ваших программах без необходимости, создавая программы, вы должны четко понимать, когда создаются ваши объекты, а когда они удаляются.</a:t>
            </a:r>
          </a:p>
        </p:txBody>
      </p:sp>
      <p:pic>
        <p:nvPicPr>
          <p:cNvPr id="7170" name="Picture 2" descr="Как-то так наши переменные занимают место в памяти компьютера">
            <a:extLst>
              <a:ext uri="{FF2B5EF4-FFF2-40B4-BE49-F238E27FC236}">
                <a16:creationId xmlns:a16="http://schemas.microsoft.com/office/drawing/2014/main" id="{BDBD6B49-EC57-E241-A6BF-88D0B7E42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" t="4454" r="4410" b="4049"/>
          <a:stretch/>
        </p:blipFill>
        <p:spPr bwMode="auto">
          <a:xfrm>
            <a:off x="6624975" y="2015732"/>
            <a:ext cx="4429879" cy="298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8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Иллюстрация занимаемой программной памяти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2650521" cy="4037748"/>
          </a:xfrm>
        </p:spPr>
        <p:txBody>
          <a:bodyPr>
            <a:normAutofit/>
          </a:bodyPr>
          <a:lstStyle/>
          <a:p>
            <a:r>
              <a:rPr lang="ru-RU" dirty="0"/>
              <a:t>Давайте для примера напишем простенькую программу. Создайте новый проект                   </a:t>
            </a:r>
            <a:r>
              <a:rPr lang="en-GB" dirty="0" err="1">
                <a:solidFill>
                  <a:schemeClr val="accent1"/>
                </a:solidFill>
              </a:rPr>
              <a:t>winnie_the_pooh</a:t>
            </a:r>
            <a:r>
              <a:rPr lang="en-GB" dirty="0"/>
              <a:t> </a:t>
            </a:r>
            <a:r>
              <a:rPr lang="ru-RU" dirty="0"/>
              <a:t>и создайте в нём файл </a:t>
            </a:r>
            <a:r>
              <a:rPr lang="en-GB" dirty="0" err="1">
                <a:solidFill>
                  <a:schemeClr val="accent1"/>
                </a:solidFill>
              </a:rPr>
              <a:t>pooh.rb</a:t>
            </a:r>
            <a:r>
              <a:rPr lang="en-GB" dirty="0"/>
              <a:t>:</a:t>
            </a:r>
            <a:r>
              <a:rPr lang="ru-RU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6C858-19B1-7C4C-85E0-009C3658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40" y="2015733"/>
            <a:ext cx="6747614" cy="36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85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Иллюстрация занимаемой программной памяти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183921" cy="4037749"/>
          </a:xfrm>
        </p:spPr>
        <p:txBody>
          <a:bodyPr>
            <a:normAutofit/>
          </a:bodyPr>
          <a:lstStyle/>
          <a:p>
            <a:r>
              <a:rPr lang="ru-RU" dirty="0"/>
              <a:t>Запустите программу и пока она ждёт от нас ввода данных, откройте диспетчер задач (</a:t>
            </a:r>
            <a:r>
              <a:rPr lang="en-GB" dirty="0" err="1">
                <a:solidFill>
                  <a:schemeClr val="accent1"/>
                </a:solidFill>
              </a:rPr>
              <a:t>Ctrl+Alt+Delete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 </a:t>
            </a:r>
            <a:r>
              <a:rPr lang="en-GB" dirty="0"/>
              <a:t>Windows </a:t>
            </a:r>
            <a:r>
              <a:rPr lang="ru-RU" dirty="0"/>
              <a:t>или запустите </a:t>
            </a:r>
            <a:r>
              <a:rPr lang="en-GB" dirty="0"/>
              <a:t>Activity Monitor </a:t>
            </a:r>
            <a:r>
              <a:rPr lang="ru-RU" dirty="0"/>
              <a:t>в </a:t>
            </a:r>
            <a:r>
              <a:rPr lang="en-GB" dirty="0"/>
              <a:t>Mac OS X) </a:t>
            </a:r>
            <a:r>
              <a:rPr lang="ru-RU" dirty="0"/>
              <a:t>и посмотрите, сколько памяти занимает наша программа: </a:t>
            </a:r>
          </a:p>
        </p:txBody>
      </p:sp>
      <p:pic>
        <p:nvPicPr>
          <p:cNvPr id="9218" name="Picture 2" descr="Acitity Monitor в Mac OS X">
            <a:extLst>
              <a:ext uri="{FF2B5EF4-FFF2-40B4-BE49-F238E27FC236}">
                <a16:creationId xmlns:a16="http://schemas.microsoft.com/office/drawing/2014/main" id="{153D782F-6F59-1B41-9169-93929A893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" t="5801" r="6740" b="13273"/>
          <a:stretch/>
        </p:blipFill>
        <p:spPr bwMode="auto">
          <a:xfrm>
            <a:off x="4758082" y="1970856"/>
            <a:ext cx="6296772" cy="40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6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Иллюстрация занимаемой программной памяти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183921" cy="4037749"/>
          </a:xfrm>
        </p:spPr>
        <p:txBody>
          <a:bodyPr>
            <a:normAutofit/>
          </a:bodyPr>
          <a:lstStyle/>
          <a:p>
            <a:r>
              <a:rPr lang="ru-RU" dirty="0"/>
              <a:t>Запустите программу и пока она ждёт от нас ввода данных, откройте диспетчер задач (</a:t>
            </a:r>
            <a:r>
              <a:rPr lang="en-GB" dirty="0" err="1">
                <a:solidFill>
                  <a:schemeClr val="accent1"/>
                </a:solidFill>
              </a:rPr>
              <a:t>Ctrl+Alt+Delete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 </a:t>
            </a:r>
            <a:r>
              <a:rPr lang="en-GB" dirty="0"/>
              <a:t>Windows </a:t>
            </a:r>
            <a:r>
              <a:rPr lang="ru-RU" dirty="0"/>
              <a:t>или запустите </a:t>
            </a:r>
            <a:r>
              <a:rPr lang="en-GB" dirty="0"/>
              <a:t>Activity Monitor </a:t>
            </a:r>
            <a:r>
              <a:rPr lang="ru-RU" dirty="0"/>
              <a:t>в </a:t>
            </a:r>
            <a:r>
              <a:rPr lang="en-GB" dirty="0"/>
              <a:t>Mac OS X) </a:t>
            </a:r>
            <a:r>
              <a:rPr lang="ru-RU" dirty="0"/>
              <a:t>и посмотрите, сколько памяти занимает наша программа: </a:t>
            </a:r>
          </a:p>
        </p:txBody>
      </p:sp>
      <p:pic>
        <p:nvPicPr>
          <p:cNvPr id="10242" name="Picture 2" descr="Диспетчер задач в Windows 7">
            <a:extLst>
              <a:ext uri="{FF2B5EF4-FFF2-40B4-BE49-F238E27FC236}">
                <a16:creationId xmlns:a16="http://schemas.microsoft.com/office/drawing/2014/main" id="{013E4A40-2EF4-0246-9A27-1EC07BE5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07" y="2015732"/>
            <a:ext cx="3688856" cy="38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48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Иллюстрация занимаемой программной памяти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183921" cy="4037749"/>
          </a:xfrm>
        </p:spPr>
        <p:txBody>
          <a:bodyPr>
            <a:normAutofit/>
          </a:bodyPr>
          <a:lstStyle/>
          <a:p>
            <a:r>
              <a:rPr lang="ru-RU" dirty="0"/>
              <a:t>Запустите программу и пока она ждёт от нас ввода данных, откройте диспетчер задач (</a:t>
            </a:r>
            <a:r>
              <a:rPr lang="en-GB" dirty="0" err="1">
                <a:solidFill>
                  <a:schemeClr val="accent1"/>
                </a:solidFill>
              </a:rPr>
              <a:t>Ctrl+Alt+Delete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 </a:t>
            </a:r>
            <a:r>
              <a:rPr lang="en-GB" dirty="0"/>
              <a:t>Windows </a:t>
            </a:r>
            <a:r>
              <a:rPr lang="ru-RU" dirty="0"/>
              <a:t>или запустите </a:t>
            </a:r>
            <a:r>
              <a:rPr lang="en-GB" dirty="0"/>
              <a:t>Activity Monitor </a:t>
            </a:r>
            <a:r>
              <a:rPr lang="ru-RU" dirty="0"/>
              <a:t>в </a:t>
            </a:r>
            <a:r>
              <a:rPr lang="en-GB" dirty="0"/>
              <a:t>Mac OS X) </a:t>
            </a:r>
            <a:r>
              <a:rPr lang="ru-RU" dirty="0"/>
              <a:t>и посмотрите, сколько памяти занимает наша программа: </a:t>
            </a:r>
          </a:p>
        </p:txBody>
      </p:sp>
      <p:pic>
        <p:nvPicPr>
          <p:cNvPr id="11266" name="Picture 2" descr="Программа &quot;Медведь&quot; на Windows 8">
            <a:extLst>
              <a:ext uri="{FF2B5EF4-FFF2-40B4-BE49-F238E27FC236}">
                <a16:creationId xmlns:a16="http://schemas.microsoft.com/office/drawing/2014/main" id="{29BAC633-0220-6C4F-8ABD-B78B9D7F5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015732"/>
            <a:ext cx="5708154" cy="40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18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компьютер выделяет память под программы?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Как вы видите, в зависимости от реализации </a:t>
            </a:r>
            <a:r>
              <a:rPr lang="en-GB" dirty="0"/>
              <a:t>Ruby </a:t>
            </a:r>
            <a:r>
              <a:rPr lang="ru-RU" dirty="0"/>
              <a:t>под разные операционные системы цифры немного разнятся, но в целом картина похожая: программа занимает несколько сотен мегабайт памяти (что внушительно, надо признать, обычно программам требуется значительно меньше, даже очень сложным).</a:t>
            </a:r>
          </a:p>
          <a:p>
            <a:r>
              <a:rPr lang="ru-RU" dirty="0"/>
              <a:t>Если бы мы увеличили число горшочков с мёдом, программа стала бы занимать ещё больше памяти. Поиграйтесь сами и посмотрите.</a:t>
            </a:r>
          </a:p>
        </p:txBody>
      </p:sp>
    </p:spTree>
    <p:extLst>
      <p:ext uri="{BB962C8B-B14F-4D97-AF65-F5344CB8AC3E}">
        <p14:creationId xmlns:p14="http://schemas.microsoft.com/office/powerpoint/2010/main" val="378697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Жизненный цикл объекта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756168"/>
          </a:xfrm>
        </p:spPr>
        <p:txBody>
          <a:bodyPr>
            <a:normAutofit/>
          </a:bodyPr>
          <a:lstStyle/>
          <a:p>
            <a:r>
              <a:rPr lang="ru-RU" dirty="0"/>
              <a:t>Когда конкретно объекты создаются и начинают занимать место в памяти, и когда они умирают?</a:t>
            </a:r>
          </a:p>
          <a:p>
            <a:r>
              <a:rPr lang="ru-RU" dirty="0"/>
              <a:t>Когда мы вызываем у класса конструктор </a:t>
            </a:r>
            <a:r>
              <a:rPr lang="en-GB" dirty="0"/>
              <a:t>new </a:t>
            </a:r>
            <a:r>
              <a:rPr lang="ru-RU" dirty="0"/>
              <a:t>и записываем результат в какую-то переменную, объект создаётся.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378FA-4A6B-264B-A367-0202F78E1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933880"/>
            <a:ext cx="9144000" cy="495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9432F4-B3EA-3D4A-8DF5-708AF5B995BE}"/>
              </a:ext>
            </a:extLst>
          </p:cNvPr>
          <p:cNvSpPr txBox="1">
            <a:spLocks/>
          </p:cNvSpPr>
          <p:nvPr/>
        </p:nvSpPr>
        <p:spPr>
          <a:xfrm>
            <a:off x="1451579" y="4591159"/>
            <a:ext cx="9603275" cy="49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Теперь у нас есть переменная </a:t>
            </a:r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dirty="0"/>
              <a:t> </a:t>
            </a:r>
            <a:r>
              <a:rPr lang="ru-RU" dirty="0"/>
              <a:t>и объект класса </a:t>
            </a:r>
            <a:r>
              <a:rPr lang="en-GB" dirty="0" err="1">
                <a:solidFill>
                  <a:schemeClr val="accent1"/>
                </a:solidFill>
              </a:rPr>
              <a:t>MyClass</a:t>
            </a:r>
            <a:r>
              <a:rPr lang="en-GB" dirty="0"/>
              <a:t>, </a:t>
            </a:r>
            <a:r>
              <a:rPr lang="ru-RU" dirty="0"/>
              <a:t>на который она указывает. </a:t>
            </a:r>
          </a:p>
        </p:txBody>
      </p:sp>
    </p:spTree>
    <p:extLst>
      <p:ext uri="{BB962C8B-B14F-4D97-AF65-F5344CB8AC3E}">
        <p14:creationId xmlns:p14="http://schemas.microsoft.com/office/powerpoint/2010/main" val="110904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Память — важнейший ресурс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Жизненный цикл объектов и переменных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«Область видимости» переменных</a:t>
            </a:r>
          </a:p>
          <a:p>
            <a:r>
              <a:rPr lang="ru-RU" dirty="0"/>
              <a:t>На этом крайне важном уроке мы дадим приблизительное представление о том, как объекты хранятся в памяти компьютера. Вы узнаете о выделении памяти под программу, об уборщике мусора, о том, что такое область видимости переменных и каков жизненный цикл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415215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Жизненный цикл объекта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95300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на один объект может указывать несколько переменных: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9432F4-B3EA-3D4A-8DF5-708AF5B995BE}"/>
              </a:ext>
            </a:extLst>
          </p:cNvPr>
          <p:cNvSpPr txBox="1">
            <a:spLocks/>
          </p:cNvSpPr>
          <p:nvPr/>
        </p:nvSpPr>
        <p:spPr>
          <a:xfrm>
            <a:off x="1451578" y="3337207"/>
            <a:ext cx="9603275" cy="1667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Теперь у нас есть ещё и переменная </a:t>
            </a:r>
            <a:r>
              <a:rPr lang="en-GB" dirty="0">
                <a:solidFill>
                  <a:schemeClr val="accent1"/>
                </a:solidFill>
              </a:rPr>
              <a:t>b</a:t>
            </a:r>
            <a:r>
              <a:rPr lang="en-GB" dirty="0"/>
              <a:t>, </a:t>
            </a:r>
            <a:r>
              <a:rPr lang="ru-RU" dirty="0"/>
              <a:t>которая также указывает на всё тот же объект класса </a:t>
            </a:r>
            <a:r>
              <a:rPr lang="en-GB" dirty="0" err="1">
                <a:solidFill>
                  <a:schemeClr val="accent1"/>
                </a:solidFill>
              </a:rPr>
              <a:t>MyClass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1162F-9B8C-4E42-ACD9-F8153E36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676470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08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Жизненный цикл объекта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578368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ссылка на объект может быть не просто переменной, а, например, объект может стать элементом массива или быть записанным в качестве поля объекта другого класса. И, наконец, объект может оказаться без ссылок на него вовсе: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06579-46A5-7E4E-95C4-2C72FD050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756080"/>
            <a:ext cx="9144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97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Жизненный цикл объекта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Теперь обе переменные </a:t>
            </a:r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b</a:t>
            </a:r>
            <a:r>
              <a:rPr lang="en-GB" dirty="0"/>
              <a:t> </a:t>
            </a:r>
            <a:r>
              <a:rPr lang="ru-RU" dirty="0"/>
              <a:t>указывают на </a:t>
            </a:r>
            <a:r>
              <a:rPr lang="en-GB" dirty="0">
                <a:solidFill>
                  <a:schemeClr val="accent1"/>
                </a:solidFill>
              </a:rPr>
              <a:t>nil</a:t>
            </a:r>
            <a:r>
              <a:rPr lang="en-GB" dirty="0"/>
              <a:t> (</a:t>
            </a:r>
            <a:r>
              <a:rPr lang="ru-RU" dirty="0"/>
              <a:t>можно считать, ни на что не указывают), а объект класса </a:t>
            </a:r>
            <a:r>
              <a:rPr lang="en-GB" dirty="0" err="1">
                <a:solidFill>
                  <a:schemeClr val="accent1"/>
                </a:solidFill>
              </a:rPr>
              <a:t>MyClass</a:t>
            </a:r>
            <a:r>
              <a:rPr lang="en-GB" dirty="0"/>
              <a:t> </a:t>
            </a:r>
            <a:r>
              <a:rPr lang="ru-RU" dirty="0"/>
              <a:t>в памяти всё равно остался. Если подумать, то выяснится, что он для нас потерян. Мы никак не сможем к нему обратиться, т.к. на него нет ни одного доступного нам указателя (переменной).</a:t>
            </a:r>
          </a:p>
          <a:p>
            <a:r>
              <a:rPr lang="ru-RU" dirty="0"/>
              <a:t>В компилируемых языка типа </a:t>
            </a:r>
            <a:r>
              <a:rPr lang="en-GB" dirty="0">
                <a:hlinkClick r:id="rId2"/>
              </a:rPr>
              <a:t>C</a:t>
            </a:r>
            <a:r>
              <a:rPr lang="en-GB" dirty="0"/>
              <a:t> </a:t>
            </a:r>
            <a:r>
              <a:rPr lang="ru-RU" dirty="0"/>
              <a:t>программист должен сам следить за тем, чтобы таких мусорных объектов в памяти не оставалось. Если вы программист на </a:t>
            </a:r>
            <a:r>
              <a:rPr lang="en-GB" dirty="0"/>
              <a:t>C, </a:t>
            </a:r>
            <a:r>
              <a:rPr lang="ru-RU" dirty="0"/>
              <a:t>нельзя просто так перекидывать ярлычки.</a:t>
            </a:r>
          </a:p>
          <a:p>
            <a:r>
              <a:rPr lang="ru-RU" dirty="0"/>
              <a:t>Руби же (а также </a:t>
            </a:r>
            <a:r>
              <a:rPr lang="en-GB" dirty="0"/>
              <a:t>Java </a:t>
            </a:r>
            <a:r>
              <a:rPr lang="ru-RU" dirty="0"/>
              <a:t>или </a:t>
            </a:r>
            <a:r>
              <a:rPr lang="en-GB" dirty="0"/>
              <a:t>python) </a:t>
            </a:r>
            <a:r>
              <a:rPr lang="ru-RU" dirty="0"/>
              <a:t>обладают встроенным «сборщиком мусора»: это избавляет вас от необходимости постоянно думать о мусорных объектах: вы просто </a:t>
            </a:r>
            <a:r>
              <a:rPr lang="ru-RU" dirty="0" err="1"/>
              <a:t>зануляете</a:t>
            </a:r>
            <a:r>
              <a:rPr lang="ru-RU" dirty="0"/>
              <a:t> переменные и объекты рано или поздно сами будут очищены из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7058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Жизненный цикл объекта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3704621" cy="4037748"/>
          </a:xfrm>
        </p:spPr>
        <p:txBody>
          <a:bodyPr>
            <a:normAutofit/>
          </a:bodyPr>
          <a:lstStyle/>
          <a:p>
            <a:r>
              <a:rPr lang="ru-RU" dirty="0"/>
              <a:t>Итого жизненный цикл объекта (вкратце) таков: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Объект создан с какими-то ссылками на него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 процессе работы программы ссылки на него исчезли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Объект удаляется из памяти сборщиком мусора</a:t>
            </a:r>
          </a:p>
        </p:txBody>
      </p:sp>
      <p:pic>
        <p:nvPicPr>
          <p:cNvPr id="12290" name="Picture 2" descr="Жизненный цикл объекта">
            <a:extLst>
              <a:ext uri="{FF2B5EF4-FFF2-40B4-BE49-F238E27FC236}">
                <a16:creationId xmlns:a16="http://schemas.microsoft.com/office/drawing/2014/main" id="{AA1C35DB-E076-014A-A75B-E40549D08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70" y="2015733"/>
            <a:ext cx="5772583" cy="298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48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Жизненный цикл объекта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879867"/>
          </a:xfrm>
        </p:spPr>
        <p:txBody>
          <a:bodyPr>
            <a:normAutofit/>
          </a:bodyPr>
          <a:lstStyle/>
          <a:p>
            <a:r>
              <a:rPr lang="ru-RU" dirty="0"/>
              <a:t>Чтобы освободить память в нашей программе с горшочками, достаточно в любой момент написать: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04D63-156E-CF44-8FA1-56EC3539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57579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63919-7234-2E4C-A32F-41788E2D8E84}"/>
              </a:ext>
            </a:extLst>
          </p:cNvPr>
          <p:cNvSpPr txBox="1">
            <a:spLocks/>
          </p:cNvSpPr>
          <p:nvPr/>
        </p:nvSpPr>
        <p:spPr>
          <a:xfrm>
            <a:off x="1451578" y="3727559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 дождаться, пока сборщик мусора удалит ненужные горшочки. </a:t>
            </a:r>
          </a:p>
        </p:txBody>
      </p:sp>
    </p:spTree>
    <p:extLst>
      <p:ext uri="{BB962C8B-B14F-4D97-AF65-F5344CB8AC3E}">
        <p14:creationId xmlns:p14="http://schemas.microsoft.com/office/powerpoint/2010/main" val="782729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Область видимости переменной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9603275" cy="508000"/>
          </a:xfrm>
        </p:spPr>
        <p:txBody>
          <a:bodyPr>
            <a:normAutofit/>
          </a:bodyPr>
          <a:lstStyle/>
          <a:p>
            <a:r>
              <a:rPr lang="ru-RU" dirty="0"/>
              <a:t>Переменная — это указатель на область памяти, где находится какой-то объект.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63919-7234-2E4C-A32F-41788E2D8E84}"/>
              </a:ext>
            </a:extLst>
          </p:cNvPr>
          <p:cNvSpPr txBox="1">
            <a:spLocks/>
          </p:cNvSpPr>
          <p:nvPr/>
        </p:nvSpPr>
        <p:spPr>
          <a:xfrm>
            <a:off x="1451578" y="3197724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Она возникает как только объявлена и даже может изначально ни на что не указывать: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0E580-B192-E747-BB87-D2EC97C7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613079"/>
            <a:ext cx="91440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EF542-B8E6-BB4F-A657-AD9197CD2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3795069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04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Область видимости переменной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7"/>
          </a:xfrm>
        </p:spPr>
        <p:txBody>
          <a:bodyPr>
            <a:normAutofit/>
          </a:bodyPr>
          <a:lstStyle/>
          <a:p>
            <a:r>
              <a:rPr lang="ru-RU" dirty="0"/>
              <a:t>Жизненный цикл переменной сильно зависит от её </a:t>
            </a:r>
            <a:r>
              <a:rPr lang="ru-RU" b="1" dirty="0"/>
              <a:t>области видимости</a:t>
            </a:r>
            <a:r>
              <a:rPr lang="ru-RU" dirty="0"/>
              <a:t> (</a:t>
            </a:r>
            <a:r>
              <a:rPr lang="ru-RU" i="1" dirty="0"/>
              <a:t>по англ. </a:t>
            </a:r>
            <a:r>
              <a:rPr lang="en-GB" b="1" i="1" dirty="0"/>
              <a:t>scope</a:t>
            </a:r>
            <a:r>
              <a:rPr lang="en-GB" dirty="0"/>
              <a:t>). </a:t>
            </a:r>
            <a:r>
              <a:rPr lang="ru-RU" dirty="0"/>
              <a:t>Грубо говоря, область видимости переменной можно отнести к одному из двух типов «локальная» или «глобальная». Переменные с локальной областью видимости называются «локальными», переменные с глобальной областью видимости называются «глобальными».</a:t>
            </a:r>
          </a:p>
        </p:txBody>
      </p:sp>
    </p:spTree>
    <p:extLst>
      <p:ext uri="{BB962C8B-B14F-4D97-AF65-F5344CB8AC3E}">
        <p14:creationId xmlns:p14="http://schemas.microsoft.com/office/powerpoint/2010/main" val="3532649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Глобальная область видимости (глобальные переменные)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7"/>
          </a:xfrm>
        </p:spPr>
        <p:txBody>
          <a:bodyPr>
            <a:normAutofit/>
          </a:bodyPr>
          <a:lstStyle/>
          <a:p>
            <a:r>
              <a:rPr lang="ru-RU" dirty="0"/>
              <a:t>Глобальные переменные видны в любой части вашей программы. Однажды объявив такую переменную в любом месте вашей программы, вы можете пользоваться ей где угодно ниже по течению. Это кажется удобным и именно поэтому это самое страшное зло, какое только бывает в программировании. Старайтесь избегать использования глобальных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1925186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Глобальная область видимости (глобальные переменные)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124467"/>
          </a:xfrm>
        </p:spPr>
        <p:txBody>
          <a:bodyPr>
            <a:normAutofit/>
          </a:bodyPr>
          <a:lstStyle/>
          <a:p>
            <a:r>
              <a:rPr lang="ru-RU" dirty="0"/>
              <a:t>Во всех написанных нами до этого программах мы, на самом деле, не пользовались глобальными переменными. В современных объектно-ориентированных языках они нужны лишь для узких задач и в </a:t>
            </a:r>
            <a:r>
              <a:rPr lang="en-GB" dirty="0"/>
              <a:t>Ruby </a:t>
            </a:r>
            <a:r>
              <a:rPr lang="ru-RU" dirty="0"/>
              <a:t>в них хранят, например, служебную информацию о запущенной программе.</a:t>
            </a:r>
          </a:p>
          <a:p>
            <a:r>
              <a:rPr lang="ru-RU" dirty="0"/>
              <a:t>Просто чтоб вы знали, как создать глобальную переменную напишем: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30F96-7F81-1F45-BF5B-AF4E0D4C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302179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0BA529-6496-2843-8F67-FE49D6CABB2B}"/>
              </a:ext>
            </a:extLst>
          </p:cNvPr>
          <p:cNvSpPr txBox="1">
            <a:spLocks/>
          </p:cNvSpPr>
          <p:nvPr/>
        </p:nvSpPr>
        <p:spPr>
          <a:xfrm>
            <a:off x="1451578" y="4972158"/>
            <a:ext cx="9603275" cy="884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Но повторимся, избегайте использования глобальных переменных, т.к. вы можете легко запутаться в них. </a:t>
            </a:r>
          </a:p>
        </p:txBody>
      </p:sp>
    </p:spTree>
    <p:extLst>
      <p:ext uri="{BB962C8B-B14F-4D97-AF65-F5344CB8AC3E}">
        <p14:creationId xmlns:p14="http://schemas.microsoft.com/office/powerpoint/2010/main" val="679869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Глобальная область видимости (глобальные переменные)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35467"/>
          </a:xfrm>
        </p:spPr>
        <p:txBody>
          <a:bodyPr>
            <a:normAutofit/>
          </a:bodyPr>
          <a:lstStyle/>
          <a:p>
            <a:r>
              <a:rPr lang="ru-RU" dirty="0"/>
              <a:t>Каждый метод создаёт внутри себя уникальную область видимости. Любая переменная, объявленная между </a:t>
            </a:r>
            <a:r>
              <a:rPr lang="en-GB" dirty="0">
                <a:solidFill>
                  <a:schemeClr val="accent1"/>
                </a:solidFill>
              </a:rPr>
              <a:t>def method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end</a:t>
            </a:r>
            <a:r>
              <a:rPr lang="en-GB" dirty="0"/>
              <a:t> </a:t>
            </a:r>
            <a:r>
              <a:rPr lang="ru-RU" dirty="0"/>
              <a:t>будет видна только внутри этого метода </a:t>
            </a:r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dirty="0"/>
              <a:t>. </a:t>
            </a:r>
            <a:r>
              <a:rPr lang="ru-RU" dirty="0"/>
              <a:t>Именно поэтому такие переменные называются локальными.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B85BF-918E-EF4E-94EA-0B318C3C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89300"/>
            <a:ext cx="7844821" cy="27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Зачем программисту знать, как устроена память?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Память — важнейший ресурс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Жизненный цикл объектов и переменных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«Область видимости» переменных</a:t>
            </a:r>
          </a:p>
          <a:p>
            <a:r>
              <a:rPr lang="ru-RU" dirty="0"/>
              <a:t>На этом крайне важном уроке мы дадим приблизительное представление о том, как объекты хранятся в памяти компьютера. Вы узнаете о выделении памяти под программу, об уборщике мусора, о том, что такое область видимости переменных и каков жизненный цикл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1142387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Глобальная область видимости (глобальные переменные)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Вне метода (после и уж тем более до) использовать такую переменную не получится. И это здорово, потому что заставляет разработчика следить, где какую переменную он создаёт и где он её использует. У вас может быть тысяча локальных переменных </a:t>
            </a:r>
            <a:r>
              <a:rPr lang="en-GB" dirty="0" err="1">
                <a:solidFill>
                  <a:schemeClr val="accent1"/>
                </a:solidFill>
              </a:rPr>
              <a:t>i</a:t>
            </a:r>
            <a:r>
              <a:rPr lang="en-GB" dirty="0"/>
              <a:t> </a:t>
            </a:r>
            <a:r>
              <a:rPr lang="ru-RU" dirty="0"/>
              <a:t>в каждом методе, который вы напишете, и все они будут отлично ладить друг с другом. Если вам нужно передать переменную из одного метода в другой: передавайте её, используя параметры метода. </a:t>
            </a:r>
          </a:p>
        </p:txBody>
      </p:sp>
    </p:spTree>
    <p:extLst>
      <p:ext uri="{BB962C8B-B14F-4D97-AF65-F5344CB8AC3E}">
        <p14:creationId xmlns:p14="http://schemas.microsoft.com/office/powerpoint/2010/main" val="723685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«Классовая» область видимости (область видимости полей класса)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60867"/>
          </a:xfrm>
        </p:spPr>
        <p:txBody>
          <a:bodyPr>
            <a:normAutofit/>
          </a:bodyPr>
          <a:lstStyle/>
          <a:p>
            <a:r>
              <a:rPr lang="ru-RU" dirty="0"/>
              <a:t>Мы выделили эту область видимости лишь условно: можно сказать, что область видимости поля класса (любой переменной, которую мы используем в методах класса с собачкой) — все методы этого же класса.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43638-006E-D242-AEE3-EB23ABB4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195981"/>
            <a:ext cx="9144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20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«Классовая» область видимости (область видимости полей класса)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60867"/>
          </a:xfrm>
        </p:spPr>
        <p:txBody>
          <a:bodyPr>
            <a:normAutofit/>
          </a:bodyPr>
          <a:lstStyle/>
          <a:p>
            <a:r>
              <a:rPr lang="ru-RU" dirty="0"/>
              <a:t>Напомним, что поля класса называются «</a:t>
            </a:r>
            <a:r>
              <a:rPr lang="en-GB" dirty="0">
                <a:solidFill>
                  <a:schemeClr val="accent1"/>
                </a:solidFill>
              </a:rPr>
              <a:t>instance variables</a:t>
            </a:r>
            <a:r>
              <a:rPr lang="en-GB" dirty="0"/>
              <a:t>» </a:t>
            </a:r>
            <a:r>
              <a:rPr lang="ru-RU" dirty="0"/>
              <a:t>и ими также можно и нужно пользоваться для того, чтобы ваши переменные были там, где им положено. Там, где вы их планируете использовать. </a:t>
            </a:r>
          </a:p>
        </p:txBody>
      </p:sp>
    </p:spTree>
    <p:extLst>
      <p:ext uri="{BB962C8B-B14F-4D97-AF65-F5344CB8AC3E}">
        <p14:creationId xmlns:p14="http://schemas.microsoft.com/office/powerpoint/2010/main" val="209676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Жизненный цикл переменной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972067"/>
          </a:xfrm>
        </p:spPr>
        <p:txBody>
          <a:bodyPr>
            <a:normAutofit/>
          </a:bodyPr>
          <a:lstStyle/>
          <a:p>
            <a:r>
              <a:rPr lang="ru-RU" dirty="0"/>
              <a:t>Теперь, когда мы знаем, что такое область видимости, можно разобраться, когда умирают переменные. Это происходит, когда поток выполнения программы выходит из метода — все локальные переменные, задействованные в этом методе стираются. И объекты, на которые они указывали, будут собраны сборщиком мусора.</a:t>
            </a:r>
          </a:p>
        </p:txBody>
      </p:sp>
      <p:pic>
        <p:nvPicPr>
          <p:cNvPr id="13314" name="Picture 2" descr="Жизненный цикл переменной">
            <a:extLst>
              <a:ext uri="{FF2B5EF4-FFF2-40B4-BE49-F238E27FC236}">
                <a16:creationId xmlns:a16="http://schemas.microsoft.com/office/drawing/2014/main" id="{AD3124FF-9F5B-BE4D-9E60-78B53F422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8025" r="4286" b="9259"/>
          <a:stretch/>
        </p:blipFill>
        <p:spPr bwMode="auto">
          <a:xfrm>
            <a:off x="4343400" y="3621869"/>
            <a:ext cx="6711454" cy="243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03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Жизненный цикл переменной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Если же на объекты сохраняются ссылки, например, когда метод передаёт ссылку на такой объект с помощью конструкции </a:t>
            </a:r>
            <a:r>
              <a:rPr lang="en-GB" dirty="0">
                <a:solidFill>
                  <a:schemeClr val="accent1"/>
                </a:solidFill>
              </a:rPr>
              <a:t>return</a:t>
            </a:r>
            <a:r>
              <a:rPr lang="en-GB" dirty="0"/>
              <a:t> — </a:t>
            </a:r>
            <a:r>
              <a:rPr lang="ru-RU" dirty="0"/>
              <a:t>они остаются, т.к. они ещё доступны программисту. Сборщик мусора тогда их не трогает.</a:t>
            </a:r>
          </a:p>
          <a:p>
            <a:r>
              <a:rPr lang="ru-RU" dirty="0"/>
              <a:t>Пока существует класс, существуют и объекты, на которые указывают его поля, хотя иногда они бывают недоступны программисту напрямую.</a:t>
            </a:r>
          </a:p>
        </p:txBody>
      </p:sp>
    </p:spTree>
    <p:extLst>
      <p:ext uri="{BB962C8B-B14F-4D97-AF65-F5344CB8AC3E}">
        <p14:creationId xmlns:p14="http://schemas.microsoft.com/office/powerpoint/2010/main" val="132471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Область видимости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r>
              <a:rPr lang="ru-RU" b="1" dirty="0">
                <a:solidFill>
                  <a:schemeClr val="accent1"/>
                </a:solidFill>
              </a:rPr>
              <a:t> в методе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Давайте посмотрим как удаляется объект, когда переменная вышла из области видимости. Выделим в нашей программе </a:t>
            </a:r>
            <a:r>
              <a:rPr lang="en-GB" dirty="0" err="1">
                <a:solidFill>
                  <a:schemeClr val="accent1"/>
                </a:solidFill>
              </a:rPr>
              <a:t>pooh.rb</a:t>
            </a:r>
            <a:r>
              <a:rPr lang="en-GB" dirty="0"/>
              <a:t> </a:t>
            </a:r>
            <a:r>
              <a:rPr lang="ru-RU" dirty="0"/>
              <a:t>подсчёт горшочков в отдельный метод </a:t>
            </a:r>
            <a:r>
              <a:rPr lang="en-GB" dirty="0" err="1">
                <a:solidFill>
                  <a:schemeClr val="accent1"/>
                </a:solidFill>
              </a:rPr>
              <a:t>count_honeypots</a:t>
            </a:r>
            <a:r>
              <a:rPr lang="en-GB" dirty="0"/>
              <a:t>:</a:t>
            </a:r>
          </a:p>
          <a:p>
            <a:r>
              <a:rPr lang="ru-RU" dirty="0"/>
              <a:t>Переменная </a:t>
            </a:r>
            <a:r>
              <a:rPr lang="en-GB" dirty="0">
                <a:solidFill>
                  <a:schemeClr val="accent1"/>
                </a:solidFill>
              </a:rPr>
              <a:t>honeypots</a:t>
            </a:r>
            <a:r>
              <a:rPr lang="en-GB" dirty="0"/>
              <a:t>, </a:t>
            </a:r>
            <a:r>
              <a:rPr lang="ru-RU" dirty="0"/>
              <a:t>указывающая на массив горшочков, после выполнения метода нигде не используется. Поэтому когда мы запустим сборщик мусора. Все горшочки будут убраны и мы сможем посмотреть, сколько освободилось памяти. Медведь проснётся на утро выспавшийся и с чистой головой.</a:t>
            </a:r>
          </a:p>
        </p:txBody>
      </p:sp>
    </p:spTree>
    <p:extLst>
      <p:ext uri="{BB962C8B-B14F-4D97-AF65-F5344CB8AC3E}">
        <p14:creationId xmlns:p14="http://schemas.microsoft.com/office/powerpoint/2010/main" val="532001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Область видимости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r>
              <a:rPr lang="ru-RU" b="1" dirty="0">
                <a:solidFill>
                  <a:schemeClr val="accent1"/>
                </a:solidFill>
              </a:rPr>
              <a:t> в методе</a:t>
            </a:r>
            <a:endParaRPr lang="en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9FC946-31C4-BA46-A3D5-EE11A2CF8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5325"/>
            <a:ext cx="8304735" cy="4088156"/>
          </a:xfrm>
        </p:spPr>
      </p:pic>
    </p:spTree>
    <p:extLst>
      <p:ext uri="{BB962C8B-B14F-4D97-AF65-F5344CB8AC3E}">
        <p14:creationId xmlns:p14="http://schemas.microsoft.com/office/powerpoint/2010/main" val="368961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Область видимости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r>
              <a:rPr lang="ru-RU" b="1" dirty="0">
                <a:solidFill>
                  <a:schemeClr val="accent1"/>
                </a:solidFill>
              </a:rPr>
              <a:t> в методе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9B86B7-494B-FA46-A859-56E1237CE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980753"/>
            <a:ext cx="6381155" cy="4072727"/>
          </a:xfrm>
        </p:spPr>
      </p:pic>
    </p:spTree>
    <p:extLst>
      <p:ext uri="{BB962C8B-B14F-4D97-AF65-F5344CB8AC3E}">
        <p14:creationId xmlns:p14="http://schemas.microsoft.com/office/powerpoint/2010/main" val="601004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Область видимости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r>
              <a:rPr lang="ru-RU" b="1" dirty="0">
                <a:solidFill>
                  <a:schemeClr val="accent1"/>
                </a:solidFill>
              </a:rPr>
              <a:t> в методе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043867-5E49-AD42-9155-D99D23520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0725"/>
            <a:ext cx="7785328" cy="4062756"/>
          </a:xfrm>
        </p:spPr>
      </p:pic>
    </p:spTree>
    <p:extLst>
      <p:ext uri="{BB962C8B-B14F-4D97-AF65-F5344CB8AC3E}">
        <p14:creationId xmlns:p14="http://schemas.microsoft.com/office/powerpoint/2010/main" val="501336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Область видимости </a:t>
            </a:r>
            <a:r>
              <a:rPr lang="en-US" b="1" dirty="0">
                <a:solidFill>
                  <a:schemeClr val="accent1"/>
                </a:solidFill>
              </a:rPr>
              <a:t>ruby</a:t>
            </a:r>
            <a:r>
              <a:rPr lang="ru-RU" b="1" dirty="0">
                <a:solidFill>
                  <a:schemeClr val="accent1"/>
                </a:solidFill>
              </a:rPr>
              <a:t> в методе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Тщательно структурируйте ваши программы: для улучшения производительности делите их на классы и методы, а для удобства чтения — делите ваши программы на разные файлы. По максимуму используйте в методах локальные переменные и никогда не используйте глобальные (в первые лет пять вашей программистской деятельности они вам, скорее всего ни разу не понадобятся). Вместо глобальных переменных, помните о параметрах вызова метода и возвращаемых значениях (эти объекты передаются в метод по ссылке).</a:t>
            </a:r>
          </a:p>
          <a:p>
            <a:r>
              <a:rPr lang="ru-RU" dirty="0"/>
              <a:t>В этом уроке мы узнали про жизненные циклы объектов и переменных, познакомились с понятиями областей видимости. И посмотрели, как программы занимают память компьютера.</a:t>
            </a:r>
          </a:p>
        </p:txBody>
      </p:sp>
    </p:spTree>
    <p:extLst>
      <p:ext uri="{BB962C8B-B14F-4D97-AF65-F5344CB8AC3E}">
        <p14:creationId xmlns:p14="http://schemas.microsoft.com/office/powerpoint/2010/main" val="382501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Зачем программисту знать, как устроена память?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514121" cy="4037749"/>
          </a:xfrm>
        </p:spPr>
        <p:txBody>
          <a:bodyPr>
            <a:normAutofit/>
          </a:bodyPr>
          <a:lstStyle/>
          <a:p>
            <a:r>
              <a:rPr lang="ru-RU" dirty="0"/>
              <a:t>Вспомним нашу метафору с дорогой. Программа — дорога, которую мы построили для обработчика-машинки </a:t>
            </a:r>
            <a:r>
              <a:rPr lang="en-GB" dirty="0"/>
              <a:t>Ruby.</a:t>
            </a:r>
            <a:r>
              <a:rPr lang="ru-RU" dirty="0"/>
              <a:t> </a:t>
            </a:r>
            <a:endParaRPr lang="en-GB" dirty="0"/>
          </a:p>
        </p:txBody>
      </p:sp>
      <p:pic>
        <p:nvPicPr>
          <p:cNvPr id="1026" name="Picture 2" descr="Иллюстрация метафоры с дорогой">
            <a:extLst>
              <a:ext uri="{FF2B5EF4-FFF2-40B4-BE49-F238E27FC236}">
                <a16:creationId xmlns:a16="http://schemas.microsoft.com/office/drawing/2014/main" id="{C8A70943-525D-AD4E-90CA-FCFB184EA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015732"/>
            <a:ext cx="5377954" cy="404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48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Считаем байты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857767"/>
          </a:xfrm>
        </p:spPr>
        <p:txBody>
          <a:bodyPr>
            <a:normAutofit/>
          </a:bodyPr>
          <a:lstStyle/>
          <a:p>
            <a:r>
              <a:rPr lang="ru-RU" dirty="0"/>
              <a:t>Напишите программу, которая показывает, сколько байт занимает в памяти компьютера целое число 42 и строка "Вася".</a:t>
            </a:r>
          </a:p>
          <a:p>
            <a:r>
              <a:rPr lang="ru-RU" i="1" dirty="0"/>
              <a:t>Придётся </a:t>
            </a:r>
            <a:r>
              <a:rPr lang="ru-RU" i="1" dirty="0" err="1"/>
              <a:t>погуглить</a:t>
            </a:r>
            <a:r>
              <a:rPr lang="ru-RU" i="1" dirty="0"/>
              <a:t> :)</a:t>
            </a:r>
            <a:endParaRPr lang="ru-RU" dirty="0"/>
          </a:p>
          <a:p>
            <a:r>
              <a:rPr lang="ru-RU" b="1" dirty="0"/>
              <a:t>Пример результата: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ED2B5-7B3F-FB4E-A44F-C216F34D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035479"/>
            <a:ext cx="9144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1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Считаем байты.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857767"/>
          </a:xfrm>
        </p:spPr>
        <p:txBody>
          <a:bodyPr>
            <a:normAutofit/>
          </a:bodyPr>
          <a:lstStyle/>
          <a:p>
            <a:r>
              <a:rPr lang="ru-RU" dirty="0"/>
              <a:t>Для оценки количества байт в числах пользуйтесь методом </a:t>
            </a:r>
            <a:r>
              <a:rPr lang="en-GB" dirty="0">
                <a:solidFill>
                  <a:schemeClr val="accent1"/>
                </a:solidFill>
              </a:rPr>
              <a:t>size</a:t>
            </a:r>
            <a:r>
              <a:rPr lang="en-GB" dirty="0"/>
              <a:t>, </a:t>
            </a:r>
            <a:r>
              <a:rPr lang="ru-RU" dirty="0"/>
              <a:t>для оценки числа байт в строках — методом </a:t>
            </a:r>
            <a:r>
              <a:rPr lang="en-GB" dirty="0" err="1">
                <a:solidFill>
                  <a:schemeClr val="accent1"/>
                </a:solidFill>
              </a:rPr>
              <a:t>bytesize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70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Понять, объявлена ли переменная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895867"/>
          </a:xfrm>
        </p:spPr>
        <p:txBody>
          <a:bodyPr>
            <a:normAutofit/>
          </a:bodyPr>
          <a:lstStyle/>
          <a:p>
            <a:r>
              <a:rPr lang="ru-RU" dirty="0"/>
              <a:t>Найдите в интернете способ выяснить объявлена ли переменная, и напишите программу, которая пишет, объявлены ли переменные </a:t>
            </a:r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b</a:t>
            </a:r>
            <a:r>
              <a:rPr lang="en-GB" dirty="0"/>
              <a:t>.</a:t>
            </a:r>
          </a:p>
          <a:p>
            <a:r>
              <a:rPr lang="ru-RU" dirty="0"/>
              <a:t>Затем объявите переменную </a:t>
            </a:r>
            <a:r>
              <a:rPr lang="en-GB" dirty="0">
                <a:solidFill>
                  <a:schemeClr val="accent1"/>
                </a:solidFill>
              </a:rPr>
              <a:t>a</a:t>
            </a:r>
            <a:r>
              <a:rPr lang="en-GB" dirty="0"/>
              <a:t> </a:t>
            </a:r>
            <a:r>
              <a:rPr lang="ru-RU" dirty="0"/>
              <a:t>и запустите программу.</a:t>
            </a:r>
          </a:p>
          <a:p>
            <a:r>
              <a:rPr lang="ru-RU" b="1" dirty="0"/>
              <a:t>Получится примерно так: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29050-3645-4F45-A97F-D3B64AE3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073579"/>
            <a:ext cx="9144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63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Понять, объявлена ли переменная.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587767"/>
          </a:xfrm>
        </p:spPr>
        <p:txBody>
          <a:bodyPr>
            <a:normAutofit/>
          </a:bodyPr>
          <a:lstStyle/>
          <a:p>
            <a:r>
              <a:rPr lang="ru-RU" dirty="0"/>
              <a:t>Выяснить, определена ли переменная можно методом </a:t>
            </a:r>
            <a:r>
              <a:rPr lang="en-GB" dirty="0">
                <a:solidFill>
                  <a:schemeClr val="accent1"/>
                </a:solidFill>
              </a:rPr>
              <a:t>defined?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9BC86-6750-A04F-9722-E26FDD3B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65479"/>
            <a:ext cx="9144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94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Где что объявлено?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3945921" cy="4037748"/>
          </a:xfrm>
        </p:spPr>
        <p:txBody>
          <a:bodyPr>
            <a:normAutofit/>
          </a:bodyPr>
          <a:lstStyle/>
          <a:p>
            <a:r>
              <a:rPr lang="ru-RU" dirty="0"/>
              <a:t>Объявить три переменных: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Глобальную переменную </a:t>
            </a:r>
            <a:r>
              <a:rPr lang="ru-RU" dirty="0">
                <a:solidFill>
                  <a:schemeClr val="accent1"/>
                </a:solidFill>
              </a:rPr>
              <a:t>$</a:t>
            </a:r>
            <a:r>
              <a:rPr lang="en-GB" dirty="0">
                <a:solidFill>
                  <a:schemeClr val="accent1"/>
                </a:solidFill>
              </a:rPr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Локальную переменную </a:t>
            </a:r>
            <a:r>
              <a:rPr lang="en-GB" dirty="0">
                <a:solidFill>
                  <a:schemeClr val="accent1"/>
                </a:solidFill>
              </a:rPr>
              <a:t>b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Переменную </a:t>
            </a:r>
            <a:r>
              <a:rPr lang="en-GB" dirty="0">
                <a:solidFill>
                  <a:schemeClr val="accent1"/>
                </a:solidFill>
              </a:rPr>
              <a:t>c</a:t>
            </a:r>
            <a:r>
              <a:rPr lang="en-GB" dirty="0"/>
              <a:t> </a:t>
            </a:r>
            <a:r>
              <a:rPr lang="ru-RU" dirty="0"/>
              <a:t>внутри метода </a:t>
            </a:r>
            <a:r>
              <a:rPr lang="en-GB" dirty="0">
                <a:solidFill>
                  <a:schemeClr val="accent1"/>
                </a:solidFill>
              </a:rPr>
              <a:t>method</a:t>
            </a:r>
          </a:p>
          <a:p>
            <a:r>
              <a:rPr lang="ru-RU" dirty="0"/>
              <a:t>Проверить объявлена ли каждая из них: внутри метода </a:t>
            </a:r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dirty="0"/>
              <a:t> </a:t>
            </a:r>
            <a:r>
              <a:rPr lang="ru-RU" dirty="0"/>
              <a:t>и в основном тексте программы.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E46EC-4644-0D45-B49D-34D471E329CD}"/>
              </a:ext>
            </a:extLst>
          </p:cNvPr>
          <p:cNvSpPr/>
          <p:nvPr/>
        </p:nvSpPr>
        <p:spPr>
          <a:xfrm>
            <a:off x="7290130" y="2139434"/>
            <a:ext cx="218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результата: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E75A8-30E5-0D4C-A7C8-50846204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54" y="2629346"/>
            <a:ext cx="4572000" cy="2286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D91B39-6DC0-BD4B-A813-D8882E20E4BC}"/>
              </a:ext>
            </a:extLst>
          </p:cNvPr>
          <p:cNvSpPr txBox="1">
            <a:spLocks/>
          </p:cNvSpPr>
          <p:nvPr/>
        </p:nvSpPr>
        <p:spPr>
          <a:xfrm>
            <a:off x="6482854" y="5035926"/>
            <a:ext cx="457200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Выяснить, определена ли переменная можно методом </a:t>
            </a:r>
            <a:r>
              <a:rPr lang="en-GB" dirty="0">
                <a:solidFill>
                  <a:schemeClr val="accent1"/>
                </a:solidFill>
              </a:rPr>
              <a:t>defined?</a:t>
            </a:r>
          </a:p>
        </p:txBody>
      </p:sp>
    </p:spTree>
    <p:extLst>
      <p:ext uri="{BB962C8B-B14F-4D97-AF65-F5344CB8AC3E}">
        <p14:creationId xmlns:p14="http://schemas.microsoft.com/office/powerpoint/2010/main" val="3515688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Область видимости в классах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Поймем еще раз «классовую» область видимости.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Объявите переменную </a:t>
            </a:r>
            <a:r>
              <a:rPr lang="en-GB" dirty="0">
                <a:solidFill>
                  <a:schemeClr val="accent1"/>
                </a:solidFill>
              </a:rPr>
              <a:t>variable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После чего объявите класс </a:t>
            </a:r>
            <a:r>
              <a:rPr lang="en-GB" dirty="0" err="1">
                <a:solidFill>
                  <a:schemeClr val="accent1"/>
                </a:solidFill>
              </a:rPr>
              <a:t>MyClass</a:t>
            </a:r>
            <a:r>
              <a:rPr lang="en-GB" dirty="0"/>
              <a:t> </a:t>
            </a:r>
            <a:r>
              <a:rPr lang="ru-RU" dirty="0"/>
              <a:t>и напишите у него конструктор, который создаёт переменную экземпляра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>
                <a:solidFill>
                  <a:schemeClr val="accent1"/>
                </a:solidFill>
              </a:rPr>
              <a:t>variable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Напишите у класса метод </a:t>
            </a:r>
            <a:r>
              <a:rPr lang="en-GB" dirty="0" err="1">
                <a:solidFill>
                  <a:schemeClr val="accent1"/>
                </a:solidFill>
              </a:rPr>
              <a:t>check_variables</a:t>
            </a:r>
            <a:r>
              <a:rPr lang="en-GB" dirty="0"/>
              <a:t>, </a:t>
            </a:r>
            <a:r>
              <a:rPr lang="ru-RU" dirty="0"/>
              <a:t>который проверяет объявлены ли переменные </a:t>
            </a:r>
            <a:r>
              <a:rPr lang="en-GB" dirty="0">
                <a:solidFill>
                  <a:schemeClr val="accent1"/>
                </a:solidFill>
              </a:rPr>
              <a:t>variable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ru-RU" dirty="0">
                <a:solidFill>
                  <a:schemeClr val="accent1"/>
                </a:solidFill>
              </a:rPr>
              <a:t>@</a:t>
            </a:r>
            <a:r>
              <a:rPr lang="en-GB" dirty="0">
                <a:solidFill>
                  <a:schemeClr val="accent1"/>
                </a:solidFill>
              </a:rPr>
              <a:t>variable</a:t>
            </a:r>
          </a:p>
          <a:p>
            <a:r>
              <a:rPr lang="ru-RU" dirty="0"/>
              <a:t>В основной программе создайте экземпляр класса </a:t>
            </a:r>
            <a:r>
              <a:rPr lang="en-GB" dirty="0" err="1">
                <a:solidFill>
                  <a:schemeClr val="accent1"/>
                </a:solidFill>
              </a:rPr>
              <a:t>MyClass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 вызовите у него метод </a:t>
            </a:r>
            <a:r>
              <a:rPr lang="en-GB" dirty="0" err="1">
                <a:solidFill>
                  <a:schemeClr val="accent1"/>
                </a:solidFill>
              </a:rPr>
              <a:t>check_variables</a:t>
            </a:r>
            <a:r>
              <a:rPr lang="en-GB" dirty="0"/>
              <a:t>, </a:t>
            </a:r>
            <a:r>
              <a:rPr lang="ru-RU" dirty="0"/>
              <a:t>а потом проверьте </a:t>
            </a:r>
            <a:r>
              <a:rPr lang="ru-RU" dirty="0" err="1"/>
              <a:t>объявленность</a:t>
            </a:r>
            <a:r>
              <a:rPr lang="ru-RU" dirty="0"/>
              <a:t> тех же переменных в основном тексте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439072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Область видимости в классах.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В этой задачке для простоты класс можно объявить прямо в тексте программы, не создавая дополнительных файлов.</a:t>
            </a:r>
          </a:p>
          <a:p>
            <a:r>
              <a:rPr lang="ru-RU" dirty="0"/>
              <a:t>И после этого в тексте программы пользоваться им. </a:t>
            </a:r>
          </a:p>
        </p:txBody>
      </p:sp>
    </p:spTree>
    <p:extLst>
      <p:ext uri="{BB962C8B-B14F-4D97-AF65-F5344CB8AC3E}">
        <p14:creationId xmlns:p14="http://schemas.microsoft.com/office/powerpoint/2010/main" val="2163764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 </a:t>
            </a:r>
            <a:r>
              <a:rPr lang="ru-RU" dirty="0">
                <a:hlinkClick r:id="rId2" tooltip="Настройка SSH на Windows (eng) — 2"/>
              </a:rPr>
              <a:t>Настройка </a:t>
            </a:r>
            <a:r>
              <a:rPr lang="en-GB" dirty="0">
                <a:hlinkClick r:id="rId2" tooltip="Настройка SSH на Windows (eng) — 2"/>
              </a:rPr>
              <a:t>SSH </a:t>
            </a:r>
            <a:r>
              <a:rPr lang="ru-RU" dirty="0">
                <a:hlinkClick r:id="rId2" tooltip="Настройка SSH на Windows (eng) — 2"/>
              </a:rPr>
              <a:t>на </a:t>
            </a:r>
            <a:r>
              <a:rPr lang="en-GB" dirty="0">
                <a:hlinkClick r:id="rId2" tooltip="Настройка SSH на Windows (eng) — 2"/>
              </a:rPr>
              <a:t>Windows (eng)</a:t>
            </a:r>
            <a:endParaRPr lang="en-GB" dirty="0"/>
          </a:p>
          <a:p>
            <a:r>
              <a:rPr lang="en-GB" dirty="0"/>
              <a:t> </a:t>
            </a:r>
            <a:r>
              <a:rPr lang="ru-RU" dirty="0">
                <a:hlinkClick r:id="rId3" tooltip="Как настроить ключи SSH в Ubuntu 18.04"/>
              </a:rPr>
              <a:t>Как настроить ключи </a:t>
            </a:r>
            <a:r>
              <a:rPr lang="en-GB" dirty="0">
                <a:hlinkClick r:id="rId3" tooltip="Как настроить ключи SSH в Ubuntu 18.04"/>
              </a:rPr>
              <a:t>SSH </a:t>
            </a:r>
            <a:r>
              <a:rPr lang="ru-RU" dirty="0">
                <a:hlinkClick r:id="rId3" tooltip="Как настроить ключи SSH в Ubuntu 18.04"/>
              </a:rPr>
              <a:t>в </a:t>
            </a:r>
            <a:r>
              <a:rPr lang="en-GB" dirty="0">
                <a:hlinkClick r:id="rId3" tooltip="Как настроить ключи SSH в Ubuntu 18.04"/>
              </a:rPr>
              <a:t>Ubuntu 18.04</a:t>
            </a:r>
            <a:endParaRPr lang="en-GB" dirty="0"/>
          </a:p>
          <a:p>
            <a:r>
              <a:rPr lang="en-GB" dirty="0"/>
              <a:t> </a:t>
            </a:r>
            <a:r>
              <a:rPr lang="ru-RU" dirty="0">
                <a:hlinkClick r:id="rId4" tooltip="Быстрый старт в GitHub"/>
              </a:rPr>
              <a:t>Быстрый старт в </a:t>
            </a:r>
            <a:r>
              <a:rPr lang="en-GB" dirty="0">
                <a:hlinkClick r:id="rId4" tooltip="Быстрый старт в GitHub"/>
              </a:rPr>
              <a:t>GitHub</a:t>
            </a:r>
            <a:endParaRPr lang="en-GB" dirty="0"/>
          </a:p>
          <a:p>
            <a:r>
              <a:rPr lang="en-GB" dirty="0"/>
              <a:t> </a:t>
            </a:r>
            <a:r>
              <a:rPr lang="ru-RU" dirty="0">
                <a:hlinkClick r:id="rId5" tooltip="Символы игральных карт в Юникоде"/>
              </a:rPr>
              <a:t>Символы игральных карт в Юникоде</a:t>
            </a:r>
            <a:endParaRPr lang="ru-RU" dirty="0"/>
          </a:p>
          <a:p>
            <a:r>
              <a:rPr lang="ru-RU" dirty="0"/>
              <a:t> </a:t>
            </a:r>
            <a:r>
              <a:rPr lang="ru-RU" dirty="0">
                <a:hlinkClick r:id="rId6" tooltip="Наглядно о ветках и удаленных репозиториях"/>
              </a:rPr>
              <a:t>Наглядно о ветках и удаленных репозиториев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36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23. Устройство памяти компьютера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Зачем программисту знать, как устроена память?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514121" cy="4037749"/>
          </a:xfrm>
        </p:spPr>
        <p:txBody>
          <a:bodyPr>
            <a:normAutofit/>
          </a:bodyPr>
          <a:lstStyle/>
          <a:p>
            <a:r>
              <a:rPr lang="ru-RU" dirty="0"/>
              <a:t>До этого момента мы сосредотачивались только на результате: «Доехать до места назначения», нас не волновало, сколько топлива мы потратим, сколько покрышек сотрём и как износится наш двигатель. </a:t>
            </a:r>
            <a:endParaRPr lang="en-GB" dirty="0"/>
          </a:p>
        </p:txBody>
      </p:sp>
      <p:pic>
        <p:nvPicPr>
          <p:cNvPr id="1026" name="Picture 2" descr="Иллюстрация метафоры с дорогой">
            <a:extLst>
              <a:ext uri="{FF2B5EF4-FFF2-40B4-BE49-F238E27FC236}">
                <a16:creationId xmlns:a16="http://schemas.microsoft.com/office/drawing/2014/main" id="{C8A70943-525D-AD4E-90CA-FCFB184EA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015732"/>
            <a:ext cx="5377954" cy="404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82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Зачем программисту знать, как устроена память?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895121" cy="4037749"/>
          </a:xfrm>
        </p:spPr>
        <p:txBody>
          <a:bodyPr>
            <a:normAutofit/>
          </a:bodyPr>
          <a:lstStyle/>
          <a:p>
            <a:r>
              <a:rPr lang="ru-RU" dirty="0"/>
              <a:t>Но ресурсы вашего компьютера не бесконечны. Одна и та же программа может относиться к ним экономно или расходовать их направо и налево. Обе программы выполнят свою задачу в конце концов, но ощущение от использования каждой из этих программ будет разным.</a:t>
            </a:r>
          </a:p>
        </p:txBody>
      </p:sp>
      <p:pic>
        <p:nvPicPr>
          <p:cNvPr id="1026" name="Picture 2" descr="Иллюстрация метафоры с дорогой">
            <a:extLst>
              <a:ext uri="{FF2B5EF4-FFF2-40B4-BE49-F238E27FC236}">
                <a16:creationId xmlns:a16="http://schemas.microsoft.com/office/drawing/2014/main" id="{C8A70943-525D-AD4E-90CA-FCFB184EA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015732"/>
            <a:ext cx="5377954" cy="404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3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Зачем программисту знать, как устроена память?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895121" cy="4037749"/>
          </a:xfrm>
        </p:spPr>
        <p:txBody>
          <a:bodyPr>
            <a:normAutofit/>
          </a:bodyPr>
          <a:lstStyle/>
          <a:p>
            <a:r>
              <a:rPr lang="ru-RU" dirty="0"/>
              <a:t>Оптимальное использование памяти и процессора, в конце концов, влияет на качество вашей программы, на её скорость, а значит и на удовольствие её пользователей. Если ваша программа работает медленно, её в конце концов выкинут и будут пользоваться другими. </a:t>
            </a:r>
          </a:p>
        </p:txBody>
      </p:sp>
      <p:pic>
        <p:nvPicPr>
          <p:cNvPr id="1026" name="Picture 2" descr="Иллюстрация метафоры с дорогой">
            <a:extLst>
              <a:ext uri="{FF2B5EF4-FFF2-40B4-BE49-F238E27FC236}">
                <a16:creationId xmlns:a16="http://schemas.microsoft.com/office/drawing/2014/main" id="{C8A70943-525D-AD4E-90CA-FCFB184EA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015732"/>
            <a:ext cx="5377954" cy="404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2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компьютер выделяет память под программы?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r>
              <a:rPr lang="ru-RU" dirty="0"/>
              <a:t>Вы, наверное, не раз слышали что-то типа «У Сани восемь </a:t>
            </a:r>
            <a:r>
              <a:rPr lang="ru-RU" dirty="0" err="1"/>
              <a:t>гигов</a:t>
            </a:r>
            <a:r>
              <a:rPr lang="ru-RU" dirty="0"/>
              <a:t> </a:t>
            </a:r>
            <a:r>
              <a:rPr lang="ru-RU" dirty="0" err="1"/>
              <a:t>оперативы</a:t>
            </a:r>
            <a:r>
              <a:rPr lang="ru-RU" dirty="0"/>
              <a:t>, а у Лёши всего два». Вот эта вот «</a:t>
            </a:r>
            <a:r>
              <a:rPr lang="ru-RU" dirty="0" err="1"/>
              <a:t>оператива</a:t>
            </a:r>
            <a:r>
              <a:rPr lang="ru-RU" dirty="0"/>
              <a:t>» или </a:t>
            </a:r>
            <a:r>
              <a:rPr lang="ru-RU" dirty="0">
                <a:hlinkClick r:id="rId2"/>
              </a:rPr>
              <a:t>оперативная память</a:t>
            </a:r>
            <a:r>
              <a:rPr lang="ru-RU" dirty="0"/>
              <a:t> — устройство внутри вашего компьютера, которое выполняет функцию оперативного хранения данных во время работы вашего компьютера. Объём оперативной памяти может быть разным у разных компьютеров и от него зависит, сколько информации компьютер может «держать в уме». </a:t>
            </a:r>
          </a:p>
        </p:txBody>
      </p:sp>
    </p:spTree>
    <p:extLst>
      <p:ext uri="{BB962C8B-B14F-4D97-AF65-F5344CB8AC3E}">
        <p14:creationId xmlns:p14="http://schemas.microsoft.com/office/powerpoint/2010/main" val="202933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компьютер выделяет память под программы?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Распределением памяти между запущенными программами занимается операционная система (ОС): каждой запущенной программе ОС выделяет память и следит, чтобы две программы не использовали одновременно один и тот же участок памяти. Программы сами сообщают ОС, сколько памяти им нужно. И если они не слишком жадные, ОС выполняет их требования и выделяет столько памяти, сколько нужно.</a:t>
            </a:r>
          </a:p>
        </p:txBody>
      </p:sp>
    </p:spTree>
    <p:extLst>
      <p:ext uri="{BB962C8B-B14F-4D97-AF65-F5344CB8AC3E}">
        <p14:creationId xmlns:p14="http://schemas.microsoft.com/office/powerpoint/2010/main" val="25365126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4769</TotalTime>
  <Words>2391</Words>
  <Application>Microsoft Macintosh PowerPoint</Application>
  <PresentationFormat>Widescreen</PresentationFormat>
  <Paragraphs>134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Gill Sans MT</vt:lpstr>
      <vt:lpstr>Gallery</vt:lpstr>
      <vt:lpstr>Лекция 23</vt:lpstr>
      <vt:lpstr>План занятия</vt:lpstr>
      <vt:lpstr>Зачем программисту знать, как устроена память?</vt:lpstr>
      <vt:lpstr>Зачем программисту знать, как устроена память?</vt:lpstr>
      <vt:lpstr>Зачем программисту знать, как устроена память?</vt:lpstr>
      <vt:lpstr>Зачем программисту знать, как устроена память?</vt:lpstr>
      <vt:lpstr>Зачем программисту знать, как устроена память?</vt:lpstr>
      <vt:lpstr>Как компьютер выделяет память под программы?</vt:lpstr>
      <vt:lpstr>Как компьютер выделяет память под программы?</vt:lpstr>
      <vt:lpstr>Как компьютер выделяет память под программы?</vt:lpstr>
      <vt:lpstr>Как компьютер выделяет память под программы?</vt:lpstr>
      <vt:lpstr>Чем программа занимает память?</vt:lpstr>
      <vt:lpstr>Чем программа занимает память?</vt:lpstr>
      <vt:lpstr>Иллюстрация занимаемой программной памяти</vt:lpstr>
      <vt:lpstr>Иллюстрация занимаемой программной памяти</vt:lpstr>
      <vt:lpstr>Иллюстрация занимаемой программной памяти</vt:lpstr>
      <vt:lpstr>Иллюстрация занимаемой программной памяти</vt:lpstr>
      <vt:lpstr>Как компьютер выделяет память под программы?</vt:lpstr>
      <vt:lpstr>Жизненный цикл объекта</vt:lpstr>
      <vt:lpstr>Жизненный цикл объекта</vt:lpstr>
      <vt:lpstr>Жизненный цикл объекта</vt:lpstr>
      <vt:lpstr>Жизненный цикл объекта</vt:lpstr>
      <vt:lpstr>Жизненный цикл объекта</vt:lpstr>
      <vt:lpstr>Жизненный цикл объекта</vt:lpstr>
      <vt:lpstr>Область видимости переменной</vt:lpstr>
      <vt:lpstr>Область видимости переменной</vt:lpstr>
      <vt:lpstr>Глобальная область видимости (глобальные переменные)</vt:lpstr>
      <vt:lpstr>Глобальная область видимости (глобальные переменные)</vt:lpstr>
      <vt:lpstr>Глобальная область видимости (глобальные переменные)</vt:lpstr>
      <vt:lpstr>Глобальная область видимости (глобальные переменные)</vt:lpstr>
      <vt:lpstr>«Классовая» область видимости (область видимости полей класса)</vt:lpstr>
      <vt:lpstr>«Классовая» область видимости (область видимости полей класса)</vt:lpstr>
      <vt:lpstr>Жизненный цикл переменной</vt:lpstr>
      <vt:lpstr>Жизненный цикл переменной</vt:lpstr>
      <vt:lpstr>Область видимости ruby в методе</vt:lpstr>
      <vt:lpstr>Область видимости ruby в методе</vt:lpstr>
      <vt:lpstr>Область видимости ruby в методе</vt:lpstr>
      <vt:lpstr>Область видимости ruby в методе</vt:lpstr>
      <vt:lpstr>Область видимости ruby в методе</vt:lpstr>
      <vt:lpstr>Считаем байты</vt:lpstr>
      <vt:lpstr>Считаем байты. подсказка</vt:lpstr>
      <vt:lpstr>Понять, объявлена ли переменная</vt:lpstr>
      <vt:lpstr>Понять, объявлена ли переменная. подсказка</vt:lpstr>
      <vt:lpstr>Где что объявлено?</vt:lpstr>
      <vt:lpstr>Область видимости в классах</vt:lpstr>
      <vt:lpstr>Область видимости в классах. подсказка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284</cp:revision>
  <cp:lastPrinted>2022-01-03T10:35:45Z</cp:lastPrinted>
  <dcterms:created xsi:type="dcterms:W3CDTF">2021-10-04T10:22:19Z</dcterms:created>
  <dcterms:modified xsi:type="dcterms:W3CDTF">2022-02-14T15:25:55Z</dcterms:modified>
</cp:coreProperties>
</file>