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496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3"/>
    <p:restoredTop sz="96405"/>
  </p:normalViewPr>
  <p:slideViewPr>
    <p:cSldViewPr snapToGrid="0" snapToObjects="1">
      <p:cViewPr>
        <p:scale>
          <a:sx n="100" d="100"/>
          <a:sy n="10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-doc.org/core-2.4.0/Enumerable.html#method-i-each_with_ind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5%D0%B5%D1%88-%D1%82%D0%B0%D0%B1%D0%BB%D0%B8%D1%86%D0%B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doc.org/core-2.4.0/Hash.html#method-i-merg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2" Type="http://schemas.openxmlformats.org/officeDocument/2006/relationships/hyperlink" Target="http://ruby-doc.org/core-2.2.0/Symb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shbridges.me/blocks-in-ruby" TargetMode="External"/><Relationship Id="rId5" Type="http://schemas.openxmlformats.org/officeDocument/2006/relationships/hyperlink" Target="https://ru.wikibooks.org/wiki/Ruby/%D0%A1%D0%BF%D1%80%D0%B0%D0%B2%D0%BE%D1%87%D0%BD%D0%B8%D0%BA/Hash" TargetMode="External"/><Relationship Id="rId4" Type="http://schemas.openxmlformats.org/officeDocument/2006/relationships/hyperlink" Target="http://ruby-doc.org/core-2.2.2/Hash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uby-lang.org/en/2.2.0/Has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Ассоциативные массивы, символы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ассоциативного массива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679969"/>
          </a:xfrm>
        </p:spPr>
        <p:txBody>
          <a:bodyPr>
            <a:normAutofit/>
          </a:bodyPr>
          <a:lstStyle/>
          <a:p>
            <a:r>
              <a:rPr lang="ru-RU" dirty="0"/>
              <a:t>Давайте откроем нашу программу про героев и злодеев (мы писали её в качестве задачи ранее) и перепишем её с использованием ассоциативных массивов.</a:t>
            </a:r>
          </a:p>
          <a:p>
            <a:r>
              <a:rPr lang="ru-RU" dirty="0"/>
              <a:t>Программа выводит на экран антагониста того героя, которого укажет пользователь: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E3DF1-01E5-C544-BD1A-3DB3F4F8D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44"/>
          <a:stretch/>
        </p:blipFill>
        <p:spPr>
          <a:xfrm>
            <a:off x="1451579" y="3701884"/>
            <a:ext cx="6600221" cy="23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ассоциативного массива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829069"/>
          </a:xfrm>
        </p:spPr>
        <p:txBody>
          <a:bodyPr>
            <a:normAutofit/>
          </a:bodyPr>
          <a:lstStyle/>
          <a:p>
            <a:r>
              <a:rPr lang="ru-RU" dirty="0"/>
              <a:t>Программа выводит на экран антагониста того героя, которого укажет пользователь: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3281F-C5F7-7D4B-8899-7333F4F89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07"/>
          <a:stretch/>
        </p:blipFill>
        <p:spPr>
          <a:xfrm>
            <a:off x="1451579" y="2857500"/>
            <a:ext cx="7743221" cy="32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ассоциативного массива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829069"/>
          </a:xfrm>
        </p:spPr>
        <p:txBody>
          <a:bodyPr>
            <a:normAutofit/>
          </a:bodyPr>
          <a:lstStyle/>
          <a:p>
            <a:r>
              <a:rPr lang="ru-RU" dirty="0"/>
              <a:t>А теперь перепишем эту программу с использованием ассоциативных массивов вместо инструкции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84E00-D1EC-3843-A35B-303034A94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82"/>
          <a:stretch/>
        </p:blipFill>
        <p:spPr>
          <a:xfrm>
            <a:off x="1451579" y="2857500"/>
            <a:ext cx="8784621" cy="31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ассоциативного массива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829069"/>
          </a:xfrm>
        </p:spPr>
        <p:txBody>
          <a:bodyPr>
            <a:normAutofit/>
          </a:bodyPr>
          <a:lstStyle/>
          <a:p>
            <a:r>
              <a:rPr lang="ru-RU" dirty="0"/>
              <a:t>А теперь перепишем эту программу с использованием ассоциативных массивов вместо инструкции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E3418-DF90-EB49-A417-194BEE10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26"/>
          <a:stretch/>
        </p:blipFill>
        <p:spPr>
          <a:xfrm>
            <a:off x="1451579" y="3032177"/>
            <a:ext cx="9105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ассоциативного массива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730769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насколько понятнее и проще стал код нашей программы. Все пары герой-антигерой находятся в одном месте и их удобно просматривать, редактировать и добавлять новые.</a:t>
            </a:r>
          </a:p>
        </p:txBody>
      </p:sp>
    </p:spTree>
    <p:extLst>
      <p:ext uri="{BB962C8B-B14F-4D97-AF65-F5344CB8AC3E}">
        <p14:creationId xmlns:p14="http://schemas.microsoft.com/office/powerpoint/2010/main" val="54113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можно хранить в </a:t>
            </a:r>
            <a:r>
              <a:rPr lang="ru-RU" b="1" dirty="0" err="1">
                <a:solidFill>
                  <a:schemeClr val="accent1"/>
                </a:solidFill>
              </a:rPr>
              <a:t>хэшах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260869"/>
          </a:xfrm>
        </p:spPr>
        <p:txBody>
          <a:bodyPr>
            <a:normAutofit/>
          </a:bodyPr>
          <a:lstStyle/>
          <a:p>
            <a:r>
              <a:rPr lang="ru-RU" dirty="0"/>
              <a:t>Как и в массиве, в ассоциативном массиве в качестве значений могут лежать любые объекты. Ключом также могут быть любые объекты, но мы рекомендуем пока пользоваться только строками (или метками, о которых расскажем позже).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62A15-3D11-004F-A2B0-4ABC25B9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87777"/>
            <a:ext cx="9156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6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можно хранить в </a:t>
            </a:r>
            <a:r>
              <a:rPr lang="ru-RU" b="1" dirty="0" err="1">
                <a:solidFill>
                  <a:schemeClr val="accent1"/>
                </a:solidFill>
              </a:rPr>
              <a:t>хэшах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511569"/>
          </a:xfrm>
        </p:spPr>
        <p:txBody>
          <a:bodyPr>
            <a:normAutofit/>
          </a:bodyPr>
          <a:lstStyle/>
          <a:p>
            <a:r>
              <a:rPr lang="ru-RU" dirty="0" err="1"/>
              <a:t>Хэши</a:t>
            </a:r>
            <a:r>
              <a:rPr lang="ru-RU" dirty="0"/>
              <a:t> также, как и массивы, бывают вложенными: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ABD0D-5978-6F45-A890-483611E5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14677"/>
            <a:ext cx="9118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можно хранить в </a:t>
            </a:r>
            <a:r>
              <a:rPr lang="ru-RU" b="1" dirty="0" err="1">
                <a:solidFill>
                  <a:schemeClr val="accent1"/>
                </a:solidFill>
              </a:rPr>
              <a:t>хэшах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4025050"/>
          </a:xfrm>
        </p:spPr>
        <p:txBody>
          <a:bodyPr>
            <a:normAutofit/>
          </a:bodyPr>
          <a:lstStyle/>
          <a:p>
            <a:r>
              <a:rPr lang="ru-RU" dirty="0"/>
              <a:t>Будьте аккуратны, в отличие от массивов, где элементы всегда следуют друг за другом по порядку, в ассоциативных массивах порядок не фиксирован и зависит от реализации. В </a:t>
            </a:r>
            <a:r>
              <a:rPr lang="en-GB" dirty="0"/>
              <a:t>Ruby, </a:t>
            </a:r>
            <a:r>
              <a:rPr lang="ru-RU" dirty="0"/>
              <a:t>начиная с версии 1.9, ключи идут в том порядке, в котором они были добавлены в массив. Но я на вашем месте не стал бы на это полагаться.</a:t>
            </a:r>
          </a:p>
        </p:txBody>
      </p:sp>
    </p:spTree>
    <p:extLst>
      <p:ext uri="{BB962C8B-B14F-4D97-AF65-F5344CB8AC3E}">
        <p14:creationId xmlns:p14="http://schemas.microsoft.com/office/powerpoint/2010/main" val="58678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Таблица </a:t>
            </a:r>
            <a:r>
              <a:rPr lang="ru-RU" b="1" dirty="0" err="1">
                <a:solidFill>
                  <a:schemeClr val="accent1"/>
                </a:solidFill>
              </a:rPr>
              <a:t>менделеева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400569"/>
          </a:xfrm>
        </p:spPr>
        <p:txBody>
          <a:bodyPr>
            <a:normAutofit/>
          </a:bodyPr>
          <a:lstStyle/>
          <a:p>
            <a:r>
              <a:rPr lang="ru-RU" dirty="0"/>
              <a:t>Давайте напишем программу-шпаргалку, которая показывает информацию о выбранном пользователем химическом элементе таблицы Менделеева.</a:t>
            </a:r>
          </a:p>
          <a:p>
            <a:r>
              <a:rPr lang="ru-RU" dirty="0"/>
              <a:t>Создайте</a:t>
            </a:r>
            <a:r>
              <a:rPr lang="en-GB" dirty="0"/>
              <a:t> </a:t>
            </a:r>
            <a:r>
              <a:rPr lang="ru-RU" dirty="0"/>
              <a:t>новый проект </a:t>
            </a:r>
            <a:r>
              <a:rPr lang="en-GB" dirty="0" err="1">
                <a:solidFill>
                  <a:schemeClr val="accent1"/>
                </a:solidFill>
              </a:rPr>
              <a:t>mendeleev</a:t>
            </a:r>
            <a:r>
              <a:rPr lang="en-GB" dirty="0"/>
              <a:t> </a:t>
            </a:r>
            <a:r>
              <a:rPr lang="ru-RU" dirty="0"/>
              <a:t>и напишите в нём программу </a:t>
            </a:r>
            <a:r>
              <a:rPr lang="en-GB" dirty="0" err="1">
                <a:solidFill>
                  <a:schemeClr val="accent1"/>
                </a:solidFill>
              </a:rPr>
              <a:t>mendeleev.rb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75839-1B61-E149-B9E1-9C97C6BB9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59"/>
          <a:stretch/>
        </p:blipFill>
        <p:spPr>
          <a:xfrm>
            <a:off x="1451579" y="3429000"/>
            <a:ext cx="5876321" cy="26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Таблица </a:t>
            </a:r>
            <a:r>
              <a:rPr lang="ru-RU" b="1" dirty="0" err="1">
                <a:solidFill>
                  <a:schemeClr val="accent1"/>
                </a:solidFill>
              </a:rPr>
              <a:t>менделеева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524269"/>
          </a:xfrm>
        </p:spPr>
        <p:txBody>
          <a:bodyPr>
            <a:normAutofit/>
          </a:bodyPr>
          <a:lstStyle/>
          <a:p>
            <a:r>
              <a:rPr lang="ru-RU" dirty="0"/>
              <a:t>Создайте</a:t>
            </a:r>
            <a:r>
              <a:rPr lang="en-GB" dirty="0"/>
              <a:t> </a:t>
            </a:r>
            <a:r>
              <a:rPr lang="ru-RU" dirty="0"/>
              <a:t>новый проект </a:t>
            </a:r>
            <a:r>
              <a:rPr lang="en-GB" dirty="0" err="1">
                <a:solidFill>
                  <a:schemeClr val="accent1"/>
                </a:solidFill>
              </a:rPr>
              <a:t>mendeleev</a:t>
            </a:r>
            <a:r>
              <a:rPr lang="en-GB" dirty="0"/>
              <a:t> </a:t>
            </a:r>
            <a:r>
              <a:rPr lang="ru-RU" dirty="0"/>
              <a:t>и напишите в нём программу </a:t>
            </a:r>
            <a:r>
              <a:rPr lang="en-GB" dirty="0" err="1">
                <a:solidFill>
                  <a:schemeClr val="accent1"/>
                </a:solidFill>
              </a:rPr>
              <a:t>mendeleev.rb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A9380-E4C7-6142-8584-059CAF656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451579" y="2552699"/>
            <a:ext cx="6308338" cy="3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Ассоциативные массивы или «</a:t>
            </a:r>
            <a:r>
              <a:rPr lang="ru-RU" dirty="0" err="1"/>
              <a:t>хэши</a:t>
            </a:r>
            <a:r>
              <a:rPr lang="ru-RU" dirty="0"/>
              <a:t>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 пользоваться </a:t>
            </a:r>
            <a:r>
              <a:rPr lang="ru-RU" dirty="0" err="1"/>
              <a:t>хэшами</a:t>
            </a:r>
            <a:r>
              <a:rPr lang="ru-RU" dirty="0"/>
              <a:t> в </a:t>
            </a:r>
            <a:r>
              <a:rPr lang="en-GB" dirty="0"/>
              <a:t>Ruby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Символы в </a:t>
            </a:r>
            <a:r>
              <a:rPr lang="en-GB" dirty="0"/>
              <a:t>Ruby (</a:t>
            </a:r>
            <a:r>
              <a:rPr lang="ru-RU" dirty="0"/>
              <a:t>или метки)</a:t>
            </a:r>
          </a:p>
          <a:p>
            <a:r>
              <a:rPr lang="ru-RU" dirty="0"/>
              <a:t>В этом уроке мы поговорим вам о двух важных понятиях в программировании вообще и в </a:t>
            </a:r>
            <a:r>
              <a:rPr lang="en-GB" dirty="0"/>
              <a:t>Ruby </a:t>
            </a:r>
            <a:r>
              <a:rPr lang="ru-RU" dirty="0"/>
              <a:t>в частности: ассоциативные массивы (их ещё часто называют «</a:t>
            </a:r>
            <a:r>
              <a:rPr lang="ru-RU" dirty="0" err="1"/>
              <a:t>хэшами</a:t>
            </a:r>
            <a:r>
              <a:rPr lang="ru-RU" dirty="0"/>
              <a:t>») и метки (или символы, «</a:t>
            </a:r>
            <a:r>
              <a:rPr lang="en-GB" dirty="0"/>
              <a:t>symbols»).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Таблица </a:t>
            </a:r>
            <a:r>
              <a:rPr lang="ru-RU" b="1" dirty="0" err="1">
                <a:solidFill>
                  <a:schemeClr val="accent1"/>
                </a:solidFill>
              </a:rPr>
              <a:t>менделеева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524269"/>
          </a:xfrm>
        </p:spPr>
        <p:txBody>
          <a:bodyPr>
            <a:normAutofit/>
          </a:bodyPr>
          <a:lstStyle/>
          <a:p>
            <a:r>
              <a:rPr lang="ru-RU" dirty="0"/>
              <a:t>Создайте</a:t>
            </a:r>
            <a:r>
              <a:rPr lang="en-GB" dirty="0"/>
              <a:t> </a:t>
            </a:r>
            <a:r>
              <a:rPr lang="ru-RU" dirty="0"/>
              <a:t>новый проект </a:t>
            </a:r>
            <a:r>
              <a:rPr lang="en-GB" dirty="0" err="1">
                <a:solidFill>
                  <a:schemeClr val="accent1"/>
                </a:solidFill>
              </a:rPr>
              <a:t>mendeleev</a:t>
            </a:r>
            <a:r>
              <a:rPr lang="en-GB" dirty="0"/>
              <a:t> </a:t>
            </a:r>
            <a:r>
              <a:rPr lang="ru-RU" dirty="0"/>
              <a:t>и напишите в нём программу </a:t>
            </a:r>
            <a:r>
              <a:rPr lang="en-GB" dirty="0" err="1">
                <a:solidFill>
                  <a:schemeClr val="accent1"/>
                </a:solidFill>
              </a:rPr>
              <a:t>mendeleev.rb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A9380-E4C7-6142-8584-059CAF656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451579" y="2552699"/>
            <a:ext cx="6308338" cy="350078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DBBA76-9DC9-B64E-9D40-5C5726660D44}"/>
              </a:ext>
            </a:extLst>
          </p:cNvPr>
          <p:cNvSpPr txBox="1">
            <a:spLocks/>
          </p:cNvSpPr>
          <p:nvPr/>
        </p:nvSpPr>
        <p:spPr>
          <a:xfrm>
            <a:off x="7772400" y="4448859"/>
            <a:ext cx="3282454" cy="160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вы понимаете, насколько удобны </a:t>
            </a:r>
            <a:r>
              <a:rPr lang="ru-RU" dirty="0" err="1"/>
              <a:t>хэши</a:t>
            </a:r>
            <a:r>
              <a:rPr lang="ru-RU" dirty="0"/>
              <a:t> в руби и почему ими все пользуются. </a:t>
            </a:r>
          </a:p>
        </p:txBody>
      </p:sp>
    </p:spTree>
    <p:extLst>
      <p:ext uri="{BB962C8B-B14F-4D97-AF65-F5344CB8AC3E}">
        <p14:creationId xmlns:p14="http://schemas.microsoft.com/office/powerpoint/2010/main" val="108145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4025050"/>
          </a:xfrm>
        </p:spPr>
        <p:txBody>
          <a:bodyPr>
            <a:normAutofit/>
          </a:bodyPr>
          <a:lstStyle/>
          <a:p>
            <a:r>
              <a:rPr lang="ru-RU" dirty="0"/>
              <a:t>Метка (</a:t>
            </a:r>
            <a:r>
              <a:rPr lang="ru-RU" i="1" dirty="0"/>
              <a:t>по англ. </a:t>
            </a:r>
            <a:r>
              <a:rPr lang="en-GB" b="1" i="1" dirty="0"/>
              <a:t>symbol</a:t>
            </a:r>
            <a:r>
              <a:rPr lang="en-GB" dirty="0"/>
              <a:t>) — </a:t>
            </a:r>
            <a:r>
              <a:rPr lang="ru-RU" dirty="0"/>
              <a:t>это особый тип данных. Это что-то вроде переменной, которая не указывает ни на какой объект, а лишь гордо носит своё собственное имя, которое само по себе и играет роль объекта-индикатора.</a:t>
            </a:r>
          </a:p>
          <a:p>
            <a:r>
              <a:rPr lang="ru-RU" b="1" dirty="0"/>
              <a:t>ВНИМАНИЕ</a:t>
            </a:r>
            <a:r>
              <a:rPr lang="ru-RU" dirty="0"/>
              <a:t>! Правильное название меток в Руби — </a:t>
            </a:r>
            <a:r>
              <a:rPr lang="ru-RU" b="1" dirty="0"/>
              <a:t>Символы.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96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222769"/>
          </a:xfrm>
        </p:spPr>
        <p:txBody>
          <a:bodyPr>
            <a:normAutofit/>
          </a:bodyPr>
          <a:lstStyle/>
          <a:p>
            <a:r>
              <a:rPr lang="ru-RU" dirty="0"/>
              <a:t>Чтобы не вдаваться в глубокие подробности, скажем лишь, что метки часто используется в </a:t>
            </a:r>
            <a:r>
              <a:rPr lang="ru-RU" dirty="0" err="1"/>
              <a:t>хешах</a:t>
            </a:r>
            <a:r>
              <a:rPr lang="ru-RU" dirty="0"/>
              <a:t>, когда набор ключей заранее известен. Создавать ассоциативные массивы с метками в качестве ключей можно двумя способами.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16371-21B1-7E48-A68A-D65DDC44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00478"/>
            <a:ext cx="91567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EE561-99D5-DB40-BF7F-0DF4D539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641956"/>
            <a:ext cx="914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2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879869"/>
          </a:xfrm>
        </p:spPr>
        <p:txBody>
          <a:bodyPr>
            <a:normAutofit/>
          </a:bodyPr>
          <a:lstStyle/>
          <a:p>
            <a:r>
              <a:rPr lang="ru-RU" dirty="0"/>
              <a:t>Первый вариант более современный. Символы это очень мощный инструмент и без него современный </a:t>
            </a:r>
            <a:r>
              <a:rPr lang="ru-RU" dirty="0" err="1"/>
              <a:t>рубист</a:t>
            </a:r>
            <a:r>
              <a:rPr lang="ru-RU" dirty="0"/>
              <a:t> не представляет себе жизни.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16371-21B1-7E48-A68A-D65DDC44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82977"/>
            <a:ext cx="9156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4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854469"/>
          </a:xfrm>
        </p:spPr>
        <p:txBody>
          <a:bodyPr>
            <a:normAutofit/>
          </a:bodyPr>
          <a:lstStyle/>
          <a:p>
            <a:r>
              <a:rPr lang="ru-RU" dirty="0"/>
              <a:t>Например, мы использовали их в ассоциативном массиве, когда передавали параметры в метод </a:t>
            </a:r>
            <a:r>
              <a:rPr lang="en-GB" dirty="0" err="1">
                <a:solidFill>
                  <a:schemeClr val="accent1"/>
                </a:solidFill>
              </a:rPr>
              <a:t>Pony.mail</a:t>
            </a:r>
            <a:r>
              <a:rPr lang="en-GB" dirty="0"/>
              <a:t> </a:t>
            </a:r>
            <a:r>
              <a:rPr lang="ru-RU" dirty="0"/>
              <a:t>в программе для отправки почты из уроков про </a:t>
            </a:r>
            <a:r>
              <a:rPr lang="ru-RU" dirty="0" err="1"/>
              <a:t>гемы</a:t>
            </a:r>
            <a:r>
              <a:rPr lang="ru-RU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557B2-F82B-9244-9965-061BD4960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82900"/>
            <a:ext cx="6168421" cy="32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4025050"/>
          </a:xfrm>
        </p:spPr>
        <p:txBody>
          <a:bodyPr>
            <a:normAutofit/>
          </a:bodyPr>
          <a:lstStyle/>
          <a:p>
            <a:r>
              <a:rPr lang="ru-RU" dirty="0"/>
              <a:t>Программа ожидает заранее определенный набор параметров и поэтому, чтобы это подчеркнуть, лучше в таких случаях использовать именно символы (метки) в качестве ключей </a:t>
            </a:r>
            <a:r>
              <a:rPr lang="ru-RU" dirty="0" err="1"/>
              <a:t>хэша</a:t>
            </a:r>
            <a:r>
              <a:rPr lang="ru-RU" dirty="0"/>
              <a:t> для параметров.</a:t>
            </a:r>
          </a:p>
          <a:p>
            <a:r>
              <a:rPr lang="ru-RU" dirty="0"/>
              <a:t>В этой лекции мы узнали о важном типе данных «Ассоциативный массив», который реализован в </a:t>
            </a:r>
            <a:r>
              <a:rPr lang="en-GB" dirty="0"/>
              <a:t>Ruby </a:t>
            </a:r>
            <a:r>
              <a:rPr lang="ru-RU" dirty="0"/>
              <a:t>с помощью </a:t>
            </a:r>
            <a:r>
              <a:rPr lang="ru-RU" dirty="0" err="1"/>
              <a:t>хэшей</a:t>
            </a:r>
            <a:r>
              <a:rPr lang="ru-RU" dirty="0"/>
              <a:t>, а далее займёмся классами: узнаем, что такое наследование и как это помогает строить более сложные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09399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Билет пассажира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489469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выводит билет пассажира поезда.</a:t>
            </a:r>
          </a:p>
          <a:p>
            <a:r>
              <a:rPr lang="ru-RU" dirty="0"/>
              <a:t>Используйте своё воображение и ассоциативные массивы.</a:t>
            </a:r>
          </a:p>
          <a:p>
            <a:r>
              <a:rPr lang="ru-RU" dirty="0"/>
              <a:t>Должно получиться как-то так: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3AC05-D739-E142-9538-0BC58711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92577"/>
            <a:ext cx="9144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Билет пассажира.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4025050"/>
          </a:xfrm>
        </p:spPr>
        <p:txBody>
          <a:bodyPr>
            <a:normAutofit/>
          </a:bodyPr>
          <a:lstStyle/>
          <a:p>
            <a:r>
              <a:rPr lang="ru-RU" dirty="0"/>
              <a:t>Создайте массив с фамилией, именем и отчеством пассажира, его паспортом, номером билета и пунктами отправки и назначения.</a:t>
            </a:r>
          </a:p>
          <a:p>
            <a:r>
              <a:rPr lang="ru-RU" dirty="0"/>
              <a:t>Запишите это всё аккуратно в ассоциативный массив, а потом выведите в консоль в нужном порядке, используя команду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11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Много билетов пассажиров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4644421" cy="4025050"/>
          </a:xfrm>
        </p:spPr>
        <p:txBody>
          <a:bodyPr>
            <a:normAutofit/>
          </a:bodyPr>
          <a:lstStyle/>
          <a:p>
            <a:r>
              <a:rPr lang="ru-RU" dirty="0"/>
              <a:t>А теперь составьте массив </a:t>
            </a:r>
            <a:r>
              <a:rPr lang="ru-RU" dirty="0" err="1"/>
              <a:t>хэшей</a:t>
            </a:r>
            <a:r>
              <a:rPr lang="ru-RU" dirty="0"/>
              <a:t> с несколькими пассажирами в вагоне.</a:t>
            </a:r>
          </a:p>
          <a:p>
            <a:r>
              <a:rPr lang="ru-RU" dirty="0"/>
              <a:t>Индекс </a:t>
            </a:r>
            <a:r>
              <a:rPr lang="ru-RU" dirty="0" err="1"/>
              <a:t>хэша</a:t>
            </a:r>
            <a:r>
              <a:rPr lang="ru-RU" dirty="0"/>
              <a:t> в массиве — место пассажира в вагоне.</a:t>
            </a:r>
          </a:p>
          <a:p>
            <a:r>
              <a:rPr lang="ru-RU" dirty="0"/>
              <a:t>Затем выведите все билеты на экран.</a:t>
            </a:r>
          </a:p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D8DB6-4AE1-7442-9870-B1BF3EF53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13"/>
          <a:stretch/>
        </p:blipFill>
        <p:spPr>
          <a:xfrm>
            <a:off x="6798279" y="2024018"/>
            <a:ext cx="3399821" cy="39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33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Много билетов пассажиров.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4025050"/>
          </a:xfrm>
        </p:spPr>
        <p:txBody>
          <a:bodyPr>
            <a:normAutofit/>
          </a:bodyPr>
          <a:lstStyle/>
          <a:p>
            <a:r>
              <a:rPr lang="ru-RU" dirty="0"/>
              <a:t>Вы уже видели, что массив в руби может хранить любые элементы.</a:t>
            </a:r>
          </a:p>
          <a:p>
            <a:r>
              <a:rPr lang="ru-RU" dirty="0"/>
              <a:t>Запишите ассоциативные массив через запятую в общий массив также, как мы записывали другие элементы (строки, числа).</a:t>
            </a:r>
          </a:p>
          <a:p>
            <a:r>
              <a:rPr lang="ru-RU" dirty="0"/>
              <a:t>А затем запустите цикл по всем элементам этого общего массива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each_with_index</a:t>
            </a:r>
            <a:r>
              <a:rPr lang="en-GB" dirty="0"/>
              <a:t>.</a:t>
            </a:r>
          </a:p>
          <a:p>
            <a:r>
              <a:rPr lang="en-GB" dirty="0">
                <a:hlinkClick r:id="rId2"/>
              </a:rPr>
              <a:t>https://ruby-doc.org/core-2.4.0/Enumerable.html#method-i-each_with_index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8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Ассоциативный массив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2906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Ассоциативный массив</a:t>
            </a:r>
            <a:r>
              <a:rPr lang="ru-RU" dirty="0"/>
              <a:t> — это тип данных, которые представляет собой набор пар «ключ» — «значение». Вот простой пример: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45019-733A-D147-93B7-1072AC4E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942833"/>
            <a:ext cx="9144000" cy="1117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F77F5-61D7-A448-A830-76E3F400E23F}"/>
              </a:ext>
            </a:extLst>
          </p:cNvPr>
          <p:cNvSpPr txBox="1">
            <a:spLocks/>
          </p:cNvSpPr>
          <p:nvPr/>
        </p:nvSpPr>
        <p:spPr>
          <a:xfrm>
            <a:off x="1451579" y="4158466"/>
            <a:ext cx="9603275" cy="921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руби для работы с ассоциативными массивами используют интерфейс </a:t>
            </a:r>
            <a:r>
              <a:rPr lang="ru-RU" dirty="0">
                <a:hlinkClick r:id="rId4"/>
              </a:rPr>
              <a:t>хеш-таблицы</a:t>
            </a:r>
            <a:r>
              <a:rPr lang="ru-RU" dirty="0"/>
              <a:t>, поэтому мы будем часто называть ассоциативные массивы </a:t>
            </a:r>
            <a:r>
              <a:rPr lang="ru-RU" dirty="0" err="1"/>
              <a:t>хэшами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38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</a:t>
            </a:r>
            <a:r>
              <a:rPr lang="ru-RU" b="1" dirty="0" err="1">
                <a:solidFill>
                  <a:schemeClr val="accent1"/>
                </a:solidFill>
              </a:rPr>
              <a:t>хэшей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4025050"/>
          </a:xfrm>
        </p:spPr>
        <p:txBody>
          <a:bodyPr>
            <a:normAutofit/>
          </a:bodyPr>
          <a:lstStyle/>
          <a:p>
            <a:r>
              <a:rPr lang="ru-RU" dirty="0"/>
              <a:t>Вы приехали к бабушке на дачу и пошли за покупками.</a:t>
            </a:r>
          </a:p>
          <a:p>
            <a:r>
              <a:rPr lang="ru-RU" dirty="0"/>
              <a:t>Написали два </a:t>
            </a:r>
            <a:r>
              <a:rPr lang="ru-RU" dirty="0" err="1"/>
              <a:t>хэша</a:t>
            </a:r>
            <a:r>
              <a:rPr lang="ru-RU" dirty="0"/>
              <a:t> (товар: количество): один для покупок в продуктовом, другой — в хозяйственном. А вышло так, что всё равно в районном сельпо всё продаётся вместе.</a:t>
            </a:r>
          </a:p>
          <a:p>
            <a:r>
              <a:rPr lang="ru-RU" dirty="0"/>
              <a:t>Напишите программку, которая объединяет ваши списки в один и выводит его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127270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</a:t>
            </a:r>
            <a:r>
              <a:rPr lang="ru-RU" b="1" dirty="0" err="1">
                <a:solidFill>
                  <a:schemeClr val="accent1"/>
                </a:solidFill>
              </a:rPr>
              <a:t>хэшей</a:t>
            </a:r>
            <a:r>
              <a:rPr lang="ru-RU" b="1" dirty="0">
                <a:solidFill>
                  <a:schemeClr val="accent1"/>
                </a:solidFill>
              </a:rPr>
              <a:t>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31"/>
            <a:ext cx="9603275" cy="1400569"/>
          </a:xfrm>
        </p:spPr>
        <p:txBody>
          <a:bodyPr>
            <a:normAutofit/>
          </a:bodyPr>
          <a:lstStyle/>
          <a:p>
            <a:r>
              <a:rPr lang="ru-RU" dirty="0"/>
              <a:t>Создайте два АМ, где ключи — наименования продукта, а значения — количество, которое нужно купить, как у нас на видео.</a:t>
            </a:r>
          </a:p>
          <a:p>
            <a:r>
              <a:rPr lang="ru-RU" dirty="0"/>
              <a:t>Склеить два массива можно методом </a:t>
            </a:r>
            <a:r>
              <a:rPr lang="en-GB" dirty="0">
                <a:solidFill>
                  <a:schemeClr val="accent1"/>
                </a:solidFill>
              </a:rPr>
              <a:t>merge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33592-AB84-294C-9FA2-6F5128DF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03677"/>
            <a:ext cx="91440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AB5A62-2B79-0B4A-A3F0-2EA8E7BA5371}"/>
              </a:ext>
            </a:extLst>
          </p:cNvPr>
          <p:cNvSpPr txBox="1">
            <a:spLocks/>
          </p:cNvSpPr>
          <p:nvPr/>
        </p:nvSpPr>
        <p:spPr>
          <a:xfrm>
            <a:off x="1451578" y="4273655"/>
            <a:ext cx="9603275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hlinkClick r:id="rId3"/>
              </a:rPr>
              <a:t>https://ruby-doc.org/core-2.4.0/Hash.html#method-i-merge</a:t>
            </a:r>
            <a:r>
              <a:rPr lang="ru-RU" u="sng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995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>
                <a:hlinkClick r:id="rId2" tooltip="Документация на Символы"/>
              </a:rPr>
              <a:t>Документация на Символы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3" tooltip="Что такое ассоциативный массив"/>
              </a:rPr>
              <a:t>Что такое ассоциативный массив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4" tooltip="Документация на класс Hash"/>
              </a:rPr>
              <a:t>Документация на класс </a:t>
            </a:r>
            <a:r>
              <a:rPr lang="en-GB" dirty="0">
                <a:hlinkClick r:id="rId4" tooltip="Документация на класс Hash"/>
              </a:rPr>
              <a:t>Hash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5" tooltip="Туториал по работе с хэшами в Ruby"/>
              </a:rPr>
              <a:t>Туториал по работе с хэшами в </a:t>
            </a:r>
            <a:r>
              <a:rPr lang="en-GB" dirty="0">
                <a:hlinkClick r:id="rId5" tooltip="Туториал по работе с хэшами в Ruby"/>
              </a:rPr>
              <a:t>Ruby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6" tooltip="Хорошее объяснение блоков в руби"/>
              </a:rPr>
              <a:t>Хорошее объяснение блоков в руби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36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24. Ассоциативные массивы, символы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Ассоциативный массив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75068"/>
          </a:xfrm>
        </p:spPr>
        <p:txBody>
          <a:bodyPr>
            <a:normAutofit/>
          </a:bodyPr>
          <a:lstStyle/>
          <a:p>
            <a:r>
              <a:rPr lang="ru-RU" dirty="0"/>
              <a:t>В руби </a:t>
            </a:r>
            <a:r>
              <a:rPr lang="ru-RU" dirty="0" err="1"/>
              <a:t>хэш</a:t>
            </a:r>
            <a:r>
              <a:rPr lang="ru-RU" dirty="0"/>
              <a:t> с массивом из примера выглядел бы так: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A7B89-4ACD-3E48-AF28-8928F3BE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52778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нужны ассоциативные массивы?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Мы уже знакомы с обычными массивами. Можно сказать, что в обычных массивах «ключом» каждого элемента является его номер. То есть, чтобы вытащить нужный элемент из массива, достаточно знать его номер. Это не всегда удобно, ведь номер элемента в массиве ничего не говорит о назначении этого элемента.</a:t>
            </a:r>
          </a:p>
          <a:p>
            <a:r>
              <a:rPr lang="ru-RU" dirty="0"/>
              <a:t>Ассоциативные массивы наглядны, ими удобнее пользоваться, когда данные в массиве разнородны, каждый элемент, таким образом, приобретает свой смысл. Из кода становится понятно, для чего какие данные в составе массива используются. Также с помощью ассоциативных массивом очень удобно передавать в метод несколько значений, не заботясь об их порядке. Но об этом позже.</a:t>
            </a:r>
          </a:p>
        </p:txBody>
      </p:sp>
    </p:spTree>
    <p:extLst>
      <p:ext uri="{BB962C8B-B14F-4D97-AF65-F5344CB8AC3E}">
        <p14:creationId xmlns:p14="http://schemas.microsoft.com/office/powerpoint/2010/main" val="284253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Самые простые операции с </a:t>
            </a:r>
            <a:r>
              <a:rPr lang="ru-RU" b="1" dirty="0" err="1">
                <a:solidFill>
                  <a:schemeClr val="accent1"/>
                </a:solidFill>
              </a:rPr>
              <a:t>хэшами</a:t>
            </a:r>
            <a:r>
              <a:rPr lang="ru-RU" b="1" dirty="0">
                <a:solidFill>
                  <a:schemeClr val="accent1"/>
                </a:solidFill>
              </a:rPr>
              <a:t>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413269"/>
          </a:xfrm>
        </p:spPr>
        <p:txBody>
          <a:bodyPr>
            <a:normAutofit/>
          </a:bodyPr>
          <a:lstStyle/>
          <a:p>
            <a:r>
              <a:rPr lang="ru-RU" dirty="0"/>
              <a:t>Чтобы начать пользоваться </a:t>
            </a:r>
            <a:r>
              <a:rPr lang="ru-RU" dirty="0" err="1"/>
              <a:t>хэшами</a:t>
            </a:r>
            <a:r>
              <a:rPr lang="ru-RU" dirty="0"/>
              <a:t>, давайте немного узнаем о том, как с ними работать в </a:t>
            </a:r>
            <a:r>
              <a:rPr lang="en-GB" dirty="0"/>
              <a:t>ruby:</a:t>
            </a:r>
          </a:p>
          <a:p>
            <a:r>
              <a:rPr lang="ru-RU" dirty="0"/>
              <a:t>Создать ассоциативный массив: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25960-2631-C841-8E38-531C5474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90977"/>
            <a:ext cx="9144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Самые простые операции с </a:t>
            </a:r>
            <a:r>
              <a:rPr lang="ru-RU" b="1" dirty="0" err="1">
                <a:solidFill>
                  <a:schemeClr val="accent1"/>
                </a:solidFill>
              </a:rPr>
              <a:t>хэшами</a:t>
            </a:r>
            <a:r>
              <a:rPr lang="ru-RU" b="1" dirty="0">
                <a:solidFill>
                  <a:schemeClr val="accent1"/>
                </a:solidFill>
              </a:rPr>
              <a:t>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413269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как в качестве ключей, так и в качестве значений мы используем строки.</a:t>
            </a:r>
          </a:p>
          <a:p>
            <a:r>
              <a:rPr lang="ru-RU" dirty="0"/>
              <a:t>Получить элемент по ключу </a:t>
            </a:r>
            <a:r>
              <a:rPr lang="en-GB" dirty="0">
                <a:solidFill>
                  <a:schemeClr val="accent1"/>
                </a:solidFill>
              </a:rPr>
              <a:t>key1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68FA6-4181-054F-A125-4883A3FA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90977"/>
            <a:ext cx="91440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F69F2-06DD-994D-B5C0-FCB1E1B3F83C}"/>
              </a:ext>
            </a:extLst>
          </p:cNvPr>
          <p:cNvSpPr txBox="1">
            <a:spLocks/>
          </p:cNvSpPr>
          <p:nvPr/>
        </p:nvSpPr>
        <p:spPr>
          <a:xfrm>
            <a:off x="1451578" y="4248255"/>
            <a:ext cx="9603275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Добавить в </a:t>
            </a:r>
            <a:r>
              <a:rPr lang="ru-RU" dirty="0" err="1"/>
              <a:t>хэш</a:t>
            </a:r>
            <a:r>
              <a:rPr lang="ru-RU" dirty="0"/>
              <a:t> элемент с ключом </a:t>
            </a:r>
            <a:r>
              <a:rPr lang="en-GB" dirty="0">
                <a:solidFill>
                  <a:schemeClr val="accent1"/>
                </a:solidFill>
              </a:rPr>
              <a:t>key3</a:t>
            </a:r>
            <a:r>
              <a:rPr lang="en-GB" dirty="0"/>
              <a:t> </a:t>
            </a:r>
            <a:r>
              <a:rPr lang="ru-RU" dirty="0"/>
              <a:t>и значением </a:t>
            </a:r>
            <a:r>
              <a:rPr lang="en-GB" dirty="0">
                <a:solidFill>
                  <a:schemeClr val="accent1"/>
                </a:solidFill>
              </a:rPr>
              <a:t>value3</a:t>
            </a:r>
            <a:r>
              <a:rPr lang="en-GB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FC11F-1DF5-8C43-9989-E0F80EDEB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905532"/>
            <a:ext cx="9156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Самые простые операции с </a:t>
            </a:r>
            <a:r>
              <a:rPr lang="ru-RU" b="1" dirty="0" err="1">
                <a:solidFill>
                  <a:schemeClr val="accent1"/>
                </a:solidFill>
              </a:rPr>
              <a:t>хэшами</a:t>
            </a:r>
            <a:r>
              <a:rPr lang="ru-RU" b="1" dirty="0">
                <a:solidFill>
                  <a:schemeClr val="accent1"/>
                </a:solidFill>
              </a:rPr>
              <a:t>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95300"/>
          </a:xfrm>
        </p:spPr>
        <p:txBody>
          <a:bodyPr>
            <a:normAutofit/>
          </a:bodyPr>
          <a:lstStyle/>
          <a:p>
            <a:r>
              <a:rPr lang="ru-RU" dirty="0"/>
              <a:t>Проверить, есть ли в </a:t>
            </a:r>
            <a:r>
              <a:rPr lang="ru-RU" dirty="0" err="1"/>
              <a:t>хэше</a:t>
            </a:r>
            <a:r>
              <a:rPr lang="ru-RU" dirty="0"/>
              <a:t> элемент с ключом </a:t>
            </a:r>
            <a:r>
              <a:rPr lang="en-GB" dirty="0">
                <a:solidFill>
                  <a:schemeClr val="accent1"/>
                </a:solidFill>
              </a:rPr>
              <a:t>key1</a:t>
            </a:r>
            <a:r>
              <a:rPr lang="en-GB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F69F2-06DD-994D-B5C0-FCB1E1B3F83C}"/>
              </a:ext>
            </a:extLst>
          </p:cNvPr>
          <p:cNvSpPr txBox="1">
            <a:spLocks/>
          </p:cNvSpPr>
          <p:nvPr/>
        </p:nvSpPr>
        <p:spPr>
          <a:xfrm>
            <a:off x="1451578" y="3342987"/>
            <a:ext cx="9603275" cy="50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Удалить из </a:t>
            </a:r>
            <a:r>
              <a:rPr lang="ru-RU" dirty="0" err="1"/>
              <a:t>хэша</a:t>
            </a:r>
            <a:r>
              <a:rPr lang="ru-RU" dirty="0"/>
              <a:t> элемент с ключом </a:t>
            </a:r>
            <a:r>
              <a:rPr lang="en-GB" dirty="0">
                <a:solidFill>
                  <a:schemeClr val="accent1"/>
                </a:solidFill>
              </a:rPr>
              <a:t>key1</a:t>
            </a:r>
            <a:r>
              <a:rPr lang="ru-RU" dirty="0"/>
              <a:t>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C422F-56B8-154C-AD7C-C119232C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73010"/>
            <a:ext cx="91440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3B3C4-52E5-BC4C-B36D-5F0C395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012965"/>
            <a:ext cx="9144000" cy="50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C6E1B-BC07-9245-9062-8F46ADCD8473}"/>
              </a:ext>
            </a:extLst>
          </p:cNvPr>
          <p:cNvSpPr txBox="1">
            <a:spLocks/>
          </p:cNvSpPr>
          <p:nvPr/>
        </p:nvSpPr>
        <p:spPr>
          <a:xfrm>
            <a:off x="1451578" y="4682942"/>
            <a:ext cx="9603275" cy="50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Получить массив (обычный) всех ключей </a:t>
            </a:r>
            <a:r>
              <a:rPr lang="ru-RU" dirty="0" err="1"/>
              <a:t>хэша</a:t>
            </a:r>
            <a:r>
              <a:rPr lang="ru-RU" dirty="0"/>
              <a:t>: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91E66A-500F-5743-B1A7-390DD3D4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8" y="5352919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Самые простые операции с </a:t>
            </a:r>
            <a:r>
              <a:rPr lang="ru-RU" b="1" dirty="0" err="1">
                <a:solidFill>
                  <a:schemeClr val="accent1"/>
                </a:solidFill>
              </a:rPr>
              <a:t>хэшами</a:t>
            </a:r>
            <a:r>
              <a:rPr lang="ru-RU" b="1" dirty="0">
                <a:solidFill>
                  <a:schemeClr val="accent1"/>
                </a:solidFill>
              </a:rPr>
              <a:t>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Вот вкратце самые часто используемые методы при работе с </a:t>
            </a:r>
            <a:r>
              <a:rPr lang="ru-RU" dirty="0" err="1"/>
              <a:t>хэшами</a:t>
            </a:r>
            <a:r>
              <a:rPr lang="ru-RU" dirty="0"/>
              <a:t>. Подробнее всегда можно прочитать в </a:t>
            </a:r>
            <a:r>
              <a:rPr lang="ru-RU" dirty="0">
                <a:hlinkClick r:id="rId2"/>
              </a:rPr>
              <a:t>документации</a:t>
            </a:r>
            <a:r>
              <a:rPr lang="ru-RU" dirty="0"/>
              <a:t> </a:t>
            </a:r>
            <a:r>
              <a:rPr lang="en-GB" dirty="0"/>
              <a:t>Ruby </a:t>
            </a:r>
            <a:r>
              <a:rPr lang="ru-RU" dirty="0"/>
              <a:t>к классу </a:t>
            </a:r>
            <a:r>
              <a:rPr lang="en-GB" dirty="0"/>
              <a:t>Hash.</a:t>
            </a:r>
          </a:p>
        </p:txBody>
      </p:sp>
    </p:spTree>
    <p:extLst>
      <p:ext uri="{BB962C8B-B14F-4D97-AF65-F5344CB8AC3E}">
        <p14:creationId xmlns:p14="http://schemas.microsoft.com/office/powerpoint/2010/main" val="12837922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6145</TotalTime>
  <Words>1259</Words>
  <Application>Microsoft Macintosh PowerPoint</Application>
  <PresentationFormat>Widescreen</PresentationFormat>
  <Paragraphs>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Gallery</vt:lpstr>
      <vt:lpstr>Лекция 24</vt:lpstr>
      <vt:lpstr>План занятия</vt:lpstr>
      <vt:lpstr>Ассоциативный массив</vt:lpstr>
      <vt:lpstr>Ассоциативный массив</vt:lpstr>
      <vt:lpstr>Зачем нужны ассоциативные массивы?</vt:lpstr>
      <vt:lpstr>Самые простые операции с хэшами в Ruby</vt:lpstr>
      <vt:lpstr>Самые простые операции с хэшами в Ruby</vt:lpstr>
      <vt:lpstr>Самые простые операции с хэшами в Ruby</vt:lpstr>
      <vt:lpstr>Самые простые операции с хэшами в Ruby</vt:lpstr>
      <vt:lpstr>Использование ассоциативного массива в Ruby</vt:lpstr>
      <vt:lpstr>Использование ассоциативного массива в Ruby</vt:lpstr>
      <vt:lpstr>Использование ассоциативного массива в Ruby</vt:lpstr>
      <vt:lpstr>Использование ассоциативного массива в Ruby</vt:lpstr>
      <vt:lpstr>Использование ассоциативного массива в Ruby</vt:lpstr>
      <vt:lpstr>Что можно хранить в хэшах</vt:lpstr>
      <vt:lpstr>Что можно хранить в хэшах</vt:lpstr>
      <vt:lpstr>Что можно хранить в хэшах</vt:lpstr>
      <vt:lpstr>Таблица менделеева</vt:lpstr>
      <vt:lpstr>Таблица менделеева</vt:lpstr>
      <vt:lpstr>Таблица менделеева</vt:lpstr>
      <vt:lpstr>Символы в Ruby</vt:lpstr>
      <vt:lpstr>Символы в Ruby</vt:lpstr>
      <vt:lpstr>Символы в Ruby</vt:lpstr>
      <vt:lpstr>Символы в Ruby</vt:lpstr>
      <vt:lpstr>Символы в Ruby</vt:lpstr>
      <vt:lpstr>Билет пассажира</vt:lpstr>
      <vt:lpstr>Билет пассажира. подсказка</vt:lpstr>
      <vt:lpstr>Много билетов пассажиров</vt:lpstr>
      <vt:lpstr>Много билетов пассажиров. подсказка</vt:lpstr>
      <vt:lpstr>Объединение хэшей</vt:lpstr>
      <vt:lpstr>Объединение хэшей.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309</cp:revision>
  <cp:lastPrinted>2022-01-03T10:35:45Z</cp:lastPrinted>
  <dcterms:created xsi:type="dcterms:W3CDTF">2021-10-04T10:22:19Z</dcterms:created>
  <dcterms:modified xsi:type="dcterms:W3CDTF">2022-02-24T13:23:43Z</dcterms:modified>
</cp:coreProperties>
</file>