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68" r:id="rId3"/>
    <p:sldId id="498" r:id="rId4"/>
    <p:sldId id="497" r:id="rId5"/>
    <p:sldId id="499" r:id="rId6"/>
    <p:sldId id="500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496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1"/>
    <p:restoredTop sz="96405"/>
  </p:normalViewPr>
  <p:slideViewPr>
    <p:cSldViewPr snapToGrid="0" snapToObjects="1">
      <p:cViewPr>
        <p:scale>
          <a:sx n="100" d="100"/>
          <a:sy n="100" d="100"/>
        </p:scale>
        <p:origin x="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nashbridges.me/introducing-ruby-oop" TargetMode="External"/><Relationship Id="rId2" Type="http://schemas.openxmlformats.org/officeDocument/2006/relationships/hyperlink" Target="https://cloud.mail.ru/public/JtQ5/917oHQiJ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D%D0%B0%D1%81%D0%BB%D0%B5%D0%B4%D0%BE%D0%B2%D0%B0%D0%BD%D0%B8%D0%B5_%28%D0%BF%D1%80%D0%BE%D0%B3%D1%80%D0%B0%D0%BC%D0%BC%D0%B8%D1%80%D0%BE%D0%B2%D0%B0%D0%BD%D0%B8%D0%B5%29" TargetMode="External"/><Relationship Id="rId5" Type="http://schemas.openxmlformats.org/officeDocument/2006/relationships/hyperlink" Target="http://7vn.ru/blog/2011/11/18/object-model/" TargetMode="External"/><Relationship Id="rId4" Type="http://schemas.openxmlformats.org/officeDocument/2006/relationships/hyperlink" Target="https://ru.wikipedia.org/wiki/SOLID_(%D0%BE%D0%B1%D1%8A%D0%B5%D0%BA%D1%82%D0%BD%D0%BE-%D0%BE%D1%80%D0%B8%D0%B5%D0%BD%D1%82%D0%B8%D1%80%D0%BE%D0%B2%D0%B0%D0%BD%D0%BD%D0%BE%D0%B5_%D0%BF%D1%80%D0%BE%D0%B3%D1%80%D0%B0%D0%BC%D0%BC%D0%B8%D1%80%D0%BE%D0%B2%D0%B0%D0%BD%D0%B8%D0%B5)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25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Классы, наследование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Проектируем новый дневник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Чтобы закрепить в голове понятие наследования и уяснить, зачем оно вообще нужно, давайте напишем программу-дневник, в который можно писать три разных типа записей: заметки, задачки и ссылки.</a:t>
            </a:r>
          </a:p>
          <a:p>
            <a:r>
              <a:rPr lang="ru-RU" dirty="0"/>
              <a:t>Итак, у нас будет три типа </a:t>
            </a:r>
            <a:r>
              <a:rPr lang="ru-RU" b="1" dirty="0"/>
              <a:t>записи</a:t>
            </a:r>
            <a:r>
              <a:rPr lang="ru-RU" dirty="0"/>
              <a:t>: </a:t>
            </a:r>
            <a:r>
              <a:rPr lang="ru-RU" b="1" dirty="0"/>
              <a:t>заметка</a:t>
            </a:r>
            <a:r>
              <a:rPr lang="ru-RU" dirty="0"/>
              <a:t>, </a:t>
            </a:r>
            <a:r>
              <a:rPr lang="ru-RU" b="1" dirty="0"/>
              <a:t>ссылка</a:t>
            </a:r>
            <a:r>
              <a:rPr lang="ru-RU" dirty="0"/>
              <a:t> и </a:t>
            </a:r>
            <a:r>
              <a:rPr lang="ru-RU" b="1" dirty="0"/>
              <a:t>задача</a:t>
            </a:r>
            <a:r>
              <a:rPr lang="ru-RU" dirty="0"/>
              <a:t>.</a:t>
            </a:r>
          </a:p>
          <a:p>
            <a:r>
              <a:rPr lang="ru-RU" dirty="0"/>
              <a:t>Давайте для начала разберёмся со свойствами.</a:t>
            </a:r>
          </a:p>
        </p:txBody>
      </p:sp>
    </p:spTree>
    <p:extLst>
      <p:ext uri="{BB962C8B-B14F-4D97-AF65-F5344CB8AC3E}">
        <p14:creationId xmlns:p14="http://schemas.microsoft.com/office/powerpoint/2010/main" val="294374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Проектируем новый дневник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73467"/>
          </a:xfrm>
        </p:spPr>
        <p:txBody>
          <a:bodyPr>
            <a:normAutofit/>
          </a:bodyPr>
          <a:lstStyle/>
          <a:p>
            <a:r>
              <a:rPr lang="ru-RU" dirty="0"/>
              <a:t>Для заметки нам понадобятся такие поля: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A6824-395C-6445-951B-20985006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28900"/>
            <a:ext cx="9144000" cy="800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98C0B0-073F-164C-93FA-01B3E48EDC4C}"/>
              </a:ext>
            </a:extLst>
          </p:cNvPr>
          <p:cNvSpPr txBox="1">
            <a:spLocks/>
          </p:cNvSpPr>
          <p:nvPr/>
        </p:nvSpPr>
        <p:spPr>
          <a:xfrm>
            <a:off x="1451579" y="3568700"/>
            <a:ext cx="9603275" cy="473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ссылки нам понадобятся такие поля: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E2F51E-650F-6B47-8A51-03ABD61B7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181867"/>
            <a:ext cx="9144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1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Проектируем новый дневник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73467"/>
          </a:xfrm>
        </p:spPr>
        <p:txBody>
          <a:bodyPr>
            <a:normAutofit/>
          </a:bodyPr>
          <a:lstStyle/>
          <a:p>
            <a:r>
              <a:rPr lang="ru-RU" dirty="0"/>
              <a:t>А для </a:t>
            </a:r>
            <a:r>
              <a:rPr lang="ru-RU" dirty="0" err="1"/>
              <a:t>тудушки</a:t>
            </a:r>
            <a:r>
              <a:rPr lang="ru-RU" dirty="0"/>
              <a:t> — такие: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98C0B0-073F-164C-93FA-01B3E48EDC4C}"/>
              </a:ext>
            </a:extLst>
          </p:cNvPr>
          <p:cNvSpPr txBox="1">
            <a:spLocks/>
          </p:cNvSpPr>
          <p:nvPr/>
        </p:nvSpPr>
        <p:spPr>
          <a:xfrm>
            <a:off x="1451578" y="3895334"/>
            <a:ext cx="9603275" cy="2158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 вы видите, у всех записей есть общее поле 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 err="1">
                <a:solidFill>
                  <a:schemeClr val="accent1"/>
                </a:solidFill>
              </a:rPr>
              <a:t>created_at</a:t>
            </a:r>
            <a:r>
              <a:rPr lang="en-GB" dirty="0"/>
              <a:t>, </a:t>
            </a:r>
            <a:r>
              <a:rPr lang="ru-RU" dirty="0"/>
              <a:t>также если присмотреться, у всех классов есть поле с текстом 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>
                <a:solidFill>
                  <a:schemeClr val="accent1"/>
                </a:solidFill>
              </a:rPr>
              <a:t>text</a:t>
            </a:r>
            <a:r>
              <a:rPr lang="en-GB" dirty="0"/>
              <a:t>, </a:t>
            </a:r>
            <a:r>
              <a:rPr lang="ru-RU" dirty="0"/>
              <a:t>только у ссылки оно называется 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>
                <a:solidFill>
                  <a:schemeClr val="accent1"/>
                </a:solidFill>
              </a:rPr>
              <a:t>description</a:t>
            </a:r>
            <a:r>
              <a:rPr lang="en-GB" dirty="0"/>
              <a:t>. </a:t>
            </a:r>
            <a:r>
              <a:rPr lang="ru-RU" dirty="0"/>
              <a:t>Большой беды не будет, если мы его переименуем.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6E160-1AEF-0640-8771-BC7DE5FA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28900"/>
            <a:ext cx="9144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1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Проектируем новый дневник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3945921" cy="4037748"/>
          </a:xfrm>
        </p:spPr>
        <p:txBody>
          <a:bodyPr>
            <a:normAutofit/>
          </a:bodyPr>
          <a:lstStyle/>
          <a:p>
            <a:r>
              <a:rPr lang="ru-RU" dirty="0"/>
              <a:t>Поля 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 err="1">
                <a:solidFill>
                  <a:schemeClr val="accent1"/>
                </a:solidFill>
              </a:rPr>
              <a:t>created_at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 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>
                <a:solidFill>
                  <a:schemeClr val="accent1"/>
                </a:solidFill>
              </a:rPr>
              <a:t>text </a:t>
            </a:r>
            <a:r>
              <a:rPr lang="ru-RU" dirty="0"/>
              <a:t>мы вынесем в родительский класс </a:t>
            </a:r>
            <a:r>
              <a:rPr lang="en-GB" dirty="0">
                <a:solidFill>
                  <a:schemeClr val="accent1"/>
                </a:solidFill>
              </a:rPr>
              <a:t>Post</a:t>
            </a:r>
            <a:r>
              <a:rPr lang="en-GB" dirty="0"/>
              <a:t>. </a:t>
            </a:r>
            <a:r>
              <a:rPr lang="ru-RU" dirty="0"/>
              <a:t>Дочерний класс </a:t>
            </a:r>
            <a:r>
              <a:rPr lang="en-GB" dirty="0">
                <a:solidFill>
                  <a:schemeClr val="accent1"/>
                </a:solidFill>
              </a:rPr>
              <a:t>Memo</a:t>
            </a:r>
            <a:r>
              <a:rPr lang="en-GB" dirty="0"/>
              <a:t> </a:t>
            </a:r>
            <a:r>
              <a:rPr lang="ru-RU" dirty="0"/>
              <a:t>не будет иметь дополнительных полей, дочерний класс </a:t>
            </a:r>
            <a:r>
              <a:rPr lang="en-GB" dirty="0">
                <a:solidFill>
                  <a:schemeClr val="accent1"/>
                </a:solidFill>
              </a:rPr>
              <a:t>Task</a:t>
            </a:r>
            <a:r>
              <a:rPr lang="en-GB" dirty="0"/>
              <a:t> </a:t>
            </a:r>
            <a:r>
              <a:rPr lang="ru-RU" dirty="0"/>
              <a:t>будет иметь дополнительное поле 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 err="1">
                <a:solidFill>
                  <a:schemeClr val="accent1"/>
                </a:solidFill>
              </a:rPr>
              <a:t>due_date</a:t>
            </a:r>
            <a:r>
              <a:rPr lang="en-GB" dirty="0"/>
              <a:t>, </a:t>
            </a:r>
            <a:r>
              <a:rPr lang="ru-RU" dirty="0"/>
              <a:t>а дочерний класс </a:t>
            </a:r>
            <a:r>
              <a:rPr lang="en-GB" dirty="0">
                <a:solidFill>
                  <a:schemeClr val="accent1"/>
                </a:solidFill>
              </a:rPr>
              <a:t>Link</a:t>
            </a:r>
            <a:r>
              <a:rPr lang="en-GB" dirty="0"/>
              <a:t> </a:t>
            </a:r>
            <a:r>
              <a:rPr lang="ru-RU" dirty="0"/>
              <a:t>будет иметь дополнительное поле 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 err="1">
                <a:solidFill>
                  <a:schemeClr val="accent1"/>
                </a:solidFill>
              </a:rPr>
              <a:t>url</a:t>
            </a:r>
            <a:r>
              <a:rPr lang="en-GB" dirty="0"/>
              <a:t>.</a:t>
            </a:r>
            <a:endParaRPr lang="ru-RU" dirty="0"/>
          </a:p>
        </p:txBody>
      </p:sp>
      <p:pic>
        <p:nvPicPr>
          <p:cNvPr id="3074" name="Picture 2" descr="Классы для блокнота">
            <a:extLst>
              <a:ext uri="{FF2B5EF4-FFF2-40B4-BE49-F238E27FC236}">
                <a16:creationId xmlns:a16="http://schemas.microsoft.com/office/drawing/2014/main" id="{6C1348E9-448C-2341-8044-441CA2EDC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066" y="2330794"/>
            <a:ext cx="5411788" cy="31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24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Проектируем новый дневник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3298221" cy="4037748"/>
          </a:xfrm>
        </p:spPr>
        <p:txBody>
          <a:bodyPr>
            <a:normAutofit/>
          </a:bodyPr>
          <a:lstStyle/>
          <a:p>
            <a:r>
              <a:rPr lang="ru-RU" dirty="0"/>
              <a:t>Итак, выделим общие поля в родительский класс </a:t>
            </a:r>
            <a:r>
              <a:rPr lang="en-GB" dirty="0">
                <a:solidFill>
                  <a:schemeClr val="accent1"/>
                </a:solidFill>
              </a:rPr>
              <a:t>Post</a:t>
            </a:r>
            <a:r>
              <a:rPr lang="en-GB" dirty="0"/>
              <a:t>. </a:t>
            </a:r>
            <a:r>
              <a:rPr lang="ru-RU" dirty="0"/>
              <a:t>Для этого в Вашей папке создайте папку </a:t>
            </a:r>
            <a:r>
              <a:rPr lang="en-GB" dirty="0">
                <a:solidFill>
                  <a:schemeClr val="accent1"/>
                </a:solidFill>
              </a:rPr>
              <a:t>notepad</a:t>
            </a:r>
            <a:r>
              <a:rPr lang="en-GB" dirty="0"/>
              <a:t> </a:t>
            </a:r>
            <a:r>
              <a:rPr lang="ru-RU" dirty="0"/>
              <a:t>и в ней создайте файл </a:t>
            </a:r>
            <a:r>
              <a:rPr lang="en-GB" dirty="0" err="1">
                <a:solidFill>
                  <a:schemeClr val="accent1"/>
                </a:solidFill>
              </a:rPr>
              <a:t>post.rb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с описанием класса </a:t>
            </a:r>
            <a:r>
              <a:rPr lang="en-GB" dirty="0">
                <a:solidFill>
                  <a:schemeClr val="accent1"/>
                </a:solidFill>
              </a:rPr>
              <a:t>Post</a:t>
            </a:r>
            <a:r>
              <a:rPr lang="en-GB" dirty="0"/>
              <a:t>. </a:t>
            </a:r>
            <a:r>
              <a:rPr lang="ru-RU" dirty="0"/>
              <a:t>Мы опишем в этом классе общую логику работы с записями: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E4DDC-4737-CC45-8EAA-E173B41B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0" y="2045998"/>
            <a:ext cx="6704400" cy="37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1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Проектируем новый дневник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3298221" cy="4037748"/>
          </a:xfrm>
        </p:spPr>
        <p:txBody>
          <a:bodyPr>
            <a:normAutofit/>
          </a:bodyPr>
          <a:lstStyle/>
          <a:p>
            <a:r>
              <a:rPr lang="ru-RU" dirty="0"/>
              <a:t>Итак, выделим общие поля в родительский класс </a:t>
            </a:r>
            <a:r>
              <a:rPr lang="en-GB" dirty="0">
                <a:solidFill>
                  <a:schemeClr val="accent1"/>
                </a:solidFill>
              </a:rPr>
              <a:t>Post</a:t>
            </a:r>
            <a:r>
              <a:rPr lang="en-GB" dirty="0"/>
              <a:t>. </a:t>
            </a:r>
            <a:r>
              <a:rPr lang="ru-RU" dirty="0"/>
              <a:t>Для этого в Вашей папке создайте папку </a:t>
            </a:r>
            <a:r>
              <a:rPr lang="en-GB" dirty="0">
                <a:solidFill>
                  <a:schemeClr val="accent1"/>
                </a:solidFill>
              </a:rPr>
              <a:t>notepad</a:t>
            </a:r>
            <a:r>
              <a:rPr lang="en-GB" dirty="0"/>
              <a:t> </a:t>
            </a:r>
            <a:r>
              <a:rPr lang="ru-RU" dirty="0"/>
              <a:t>и в ней создайте файл </a:t>
            </a:r>
            <a:r>
              <a:rPr lang="en-GB" dirty="0" err="1">
                <a:solidFill>
                  <a:schemeClr val="accent1"/>
                </a:solidFill>
              </a:rPr>
              <a:t>post.rb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с описанием класса </a:t>
            </a:r>
            <a:r>
              <a:rPr lang="en-GB" dirty="0">
                <a:solidFill>
                  <a:schemeClr val="accent1"/>
                </a:solidFill>
              </a:rPr>
              <a:t>Post</a:t>
            </a:r>
            <a:r>
              <a:rPr lang="en-GB" dirty="0"/>
              <a:t>. </a:t>
            </a:r>
            <a:r>
              <a:rPr lang="ru-RU" dirty="0"/>
              <a:t>Мы опишем в этом классе общую логику работы с записями: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80303-F29B-EB4D-A1CE-E184D0E6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114" y="2015733"/>
            <a:ext cx="5972740" cy="37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4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Дочерний класс </a:t>
            </a:r>
            <a:r>
              <a:rPr lang="en-US" b="1" dirty="0">
                <a:solidFill>
                  <a:schemeClr val="accent1"/>
                </a:solidFill>
              </a:rPr>
              <a:t>memo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87767"/>
          </a:xfrm>
        </p:spPr>
        <p:txBody>
          <a:bodyPr>
            <a:normAutofit/>
          </a:bodyPr>
          <a:lstStyle/>
          <a:p>
            <a:r>
              <a:rPr lang="ru-RU" dirty="0"/>
              <a:t>Напишем класс </a:t>
            </a:r>
            <a:r>
              <a:rPr lang="en-GB" dirty="0">
                <a:solidFill>
                  <a:schemeClr val="accent1"/>
                </a:solidFill>
              </a:rPr>
              <a:t>Memo</a:t>
            </a:r>
            <a:r>
              <a:rPr lang="en-GB" dirty="0"/>
              <a:t>, </a:t>
            </a:r>
            <a:r>
              <a:rPr lang="ru-RU" dirty="0"/>
              <a:t>который унаследует основной функционал от класса </a:t>
            </a:r>
            <a:r>
              <a:rPr lang="en-GB" dirty="0">
                <a:solidFill>
                  <a:schemeClr val="accent1"/>
                </a:solidFill>
              </a:rPr>
              <a:t>Post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969A0-533F-D946-96C0-B20D8DA8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54301"/>
            <a:ext cx="9398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7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Дочерний класс </a:t>
            </a:r>
            <a:r>
              <a:rPr lang="en-US" b="1" dirty="0">
                <a:solidFill>
                  <a:schemeClr val="accent1"/>
                </a:solidFill>
              </a:rPr>
              <a:t>link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87767"/>
          </a:xfrm>
        </p:spPr>
        <p:txBody>
          <a:bodyPr>
            <a:normAutofit/>
          </a:bodyPr>
          <a:lstStyle/>
          <a:p>
            <a:r>
              <a:rPr lang="ru-RU" dirty="0"/>
              <a:t>Класс ссылки тоже будет наследоваться от класса </a:t>
            </a:r>
            <a:r>
              <a:rPr lang="en-GB" dirty="0">
                <a:solidFill>
                  <a:schemeClr val="accent1"/>
                </a:solidFill>
              </a:rPr>
              <a:t>Post</a:t>
            </a:r>
            <a:r>
              <a:rPr lang="en-GB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3E27E-29CD-CB4E-BA22-01E66D1BF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035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78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Дочерний класс </a:t>
            </a:r>
            <a:r>
              <a:rPr lang="en-US" b="1" dirty="0">
                <a:solidFill>
                  <a:schemeClr val="accent1"/>
                </a:solidFill>
              </a:rPr>
              <a:t>link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87767"/>
          </a:xfrm>
        </p:spPr>
        <p:txBody>
          <a:bodyPr>
            <a:normAutofit/>
          </a:bodyPr>
          <a:lstStyle/>
          <a:p>
            <a:r>
              <a:rPr lang="ru-RU" dirty="0"/>
              <a:t>Класс ссылки тоже будет наследоваться от класса </a:t>
            </a:r>
            <a:r>
              <a:rPr lang="en-GB" dirty="0">
                <a:solidFill>
                  <a:schemeClr val="accent1"/>
                </a:solidFill>
              </a:rPr>
              <a:t>Post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(продолжение листинга)</a:t>
            </a:r>
            <a:r>
              <a:rPr lang="en-GB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4A545-2C0B-3143-80D7-20AB4B79B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03500"/>
            <a:ext cx="91440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71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Дочерний класс </a:t>
            </a:r>
            <a:r>
              <a:rPr lang="en-US" b="1" dirty="0">
                <a:solidFill>
                  <a:schemeClr val="accent1"/>
                </a:solidFill>
              </a:rPr>
              <a:t>task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87767"/>
          </a:xfrm>
        </p:spPr>
        <p:txBody>
          <a:bodyPr>
            <a:normAutofit/>
          </a:bodyPr>
          <a:lstStyle/>
          <a:p>
            <a:r>
              <a:rPr lang="ru-RU" dirty="0"/>
              <a:t>Наконец, опишем в файле </a:t>
            </a:r>
            <a:r>
              <a:rPr lang="en-GB" dirty="0" err="1">
                <a:solidFill>
                  <a:schemeClr val="accent1"/>
                </a:solidFill>
              </a:rPr>
              <a:t>task.rb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класс </a:t>
            </a:r>
            <a:r>
              <a:rPr lang="en-GB" dirty="0">
                <a:solidFill>
                  <a:schemeClr val="accent1"/>
                </a:solidFill>
              </a:rPr>
              <a:t>Task</a:t>
            </a:r>
            <a:r>
              <a:rPr lang="en-GB" dirty="0"/>
              <a:t>, </a:t>
            </a:r>
            <a:r>
              <a:rPr lang="ru-RU" dirty="0"/>
              <a:t>который наследует себя от класса </a:t>
            </a:r>
            <a:r>
              <a:rPr lang="en-GB" dirty="0">
                <a:solidFill>
                  <a:schemeClr val="accent1"/>
                </a:solidFill>
              </a:rPr>
              <a:t>Post</a:t>
            </a:r>
            <a:r>
              <a:rPr lang="en-GB" dirty="0"/>
              <a:t>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24841-F13C-DC45-85EE-65FC92A25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0"/>
          <a:stretch/>
        </p:blipFill>
        <p:spPr>
          <a:xfrm>
            <a:off x="1451579" y="2590800"/>
            <a:ext cx="9144000" cy="35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Наследование классов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Готовим классы для нового блокнота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r>
              <a:rPr lang="ru-RU" dirty="0"/>
              <a:t>В этом уроке мы рассмотрим непростую тему наследования классов. Мы научимся писать классы-детей, наследующие поведение от классов-родителей. А также, спроектируем программу «Блокнот», в которой помимо обычных заметок будут также задачки и ссылки.</a:t>
            </a:r>
          </a:p>
        </p:txBody>
      </p:sp>
    </p:spTree>
    <p:extLst>
      <p:ext uri="{BB962C8B-B14F-4D97-AF65-F5344CB8AC3E}">
        <p14:creationId xmlns:p14="http://schemas.microsoft.com/office/powerpoint/2010/main" val="415215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Дочерний класс </a:t>
            </a:r>
            <a:r>
              <a:rPr lang="en-US" b="1" dirty="0">
                <a:solidFill>
                  <a:schemeClr val="accent1"/>
                </a:solidFill>
              </a:rPr>
              <a:t>task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87767"/>
          </a:xfrm>
        </p:spPr>
        <p:txBody>
          <a:bodyPr>
            <a:normAutofit/>
          </a:bodyPr>
          <a:lstStyle/>
          <a:p>
            <a:r>
              <a:rPr lang="ru-RU" dirty="0"/>
              <a:t>Наконец, опишем в файле </a:t>
            </a:r>
            <a:r>
              <a:rPr lang="en-GB" dirty="0" err="1">
                <a:solidFill>
                  <a:schemeClr val="accent1"/>
                </a:solidFill>
              </a:rPr>
              <a:t>task.rb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класс </a:t>
            </a:r>
            <a:r>
              <a:rPr lang="en-GB" dirty="0">
                <a:solidFill>
                  <a:schemeClr val="accent1"/>
                </a:solidFill>
              </a:rPr>
              <a:t>Task</a:t>
            </a:r>
            <a:r>
              <a:rPr lang="en-GB" dirty="0"/>
              <a:t>, </a:t>
            </a:r>
            <a:r>
              <a:rPr lang="ru-RU" dirty="0"/>
              <a:t>который наследует себя от класса </a:t>
            </a:r>
            <a:r>
              <a:rPr lang="en-GB" dirty="0">
                <a:solidFill>
                  <a:schemeClr val="accent1"/>
                </a:solidFill>
              </a:rPr>
              <a:t>Post</a:t>
            </a:r>
            <a:r>
              <a:rPr lang="en-GB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43258-E17C-3A40-BCD5-5AC4CD8A0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03500"/>
            <a:ext cx="9144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9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Дочерний класс </a:t>
            </a:r>
            <a:r>
              <a:rPr lang="en-US" b="1" dirty="0">
                <a:solidFill>
                  <a:schemeClr val="accent1"/>
                </a:solidFill>
              </a:rPr>
              <a:t>task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В этом уроке мы познакомились с идеей наследования классов. Но нам не хватает некоторых понятий для того, чтобы дописать наш блокнот...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223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Послушные дети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2708666"/>
          </a:xfrm>
        </p:spPr>
        <p:txBody>
          <a:bodyPr>
            <a:normAutofit/>
          </a:bodyPr>
          <a:lstStyle/>
          <a:p>
            <a:r>
              <a:rPr lang="ru-RU" dirty="0"/>
              <a:t>Создайте класс Родителя и унаследуйте от него класс Ребёнка.</a:t>
            </a:r>
          </a:p>
          <a:p>
            <a:r>
              <a:rPr lang="ru-RU" dirty="0"/>
              <a:t>Сделайте так, чтобы родителю при создании можно было задать имя, а с помощью метода </a:t>
            </a:r>
            <a:r>
              <a:rPr lang="en-GB" dirty="0">
                <a:solidFill>
                  <a:schemeClr val="accent1"/>
                </a:solidFill>
              </a:rPr>
              <a:t>name</a:t>
            </a:r>
            <a:r>
              <a:rPr lang="en-GB" dirty="0"/>
              <a:t> </a:t>
            </a:r>
            <a:r>
              <a:rPr lang="ru-RU" dirty="0"/>
              <a:t>у экземпляра класса можно было это имя посмотреть.</a:t>
            </a:r>
          </a:p>
          <a:p>
            <a:r>
              <a:rPr lang="ru-RU" dirty="0"/>
              <a:t>Создайте метод послушности так, чтобы все родители были послушные, а дети — нет. </a:t>
            </a:r>
          </a:p>
          <a:p>
            <a:r>
              <a:rPr lang="ru-RU" b="1" dirty="0"/>
              <a:t>Например: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94ADC-2C42-294C-BD85-92DB03DB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819650"/>
            <a:ext cx="9144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72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Послушные дети.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2708666"/>
          </a:xfrm>
        </p:spPr>
        <p:txBody>
          <a:bodyPr>
            <a:normAutofit/>
          </a:bodyPr>
          <a:lstStyle/>
          <a:p>
            <a:r>
              <a:rPr lang="ru-RU" dirty="0"/>
              <a:t>Создайте класс родитель </a:t>
            </a:r>
            <a:r>
              <a:rPr lang="en-GB" dirty="0">
                <a:solidFill>
                  <a:schemeClr val="accent1"/>
                </a:solidFill>
              </a:rPr>
              <a:t>Parent</a:t>
            </a:r>
            <a:r>
              <a:rPr lang="en-GB" dirty="0"/>
              <a:t> </a:t>
            </a:r>
            <a:r>
              <a:rPr lang="ru-RU" dirty="0"/>
              <a:t>с тремя методами. Конструктор просто присваивает родителю имя. Метод </a:t>
            </a:r>
            <a:r>
              <a:rPr lang="en-GB" dirty="0">
                <a:solidFill>
                  <a:schemeClr val="accent1"/>
                </a:solidFill>
              </a:rPr>
              <a:t>name</a:t>
            </a:r>
            <a:r>
              <a:rPr lang="en-GB" dirty="0"/>
              <a:t> </a:t>
            </a:r>
            <a:r>
              <a:rPr lang="ru-RU" dirty="0"/>
              <a:t>возвращает имя родителя. И, наконец, метод </a:t>
            </a:r>
            <a:r>
              <a:rPr lang="en-GB" dirty="0">
                <a:solidFill>
                  <a:schemeClr val="accent1"/>
                </a:solidFill>
              </a:rPr>
              <a:t>obedient</a:t>
            </a:r>
            <a:r>
              <a:rPr lang="en-GB" dirty="0"/>
              <a:t>, </a:t>
            </a:r>
            <a:r>
              <a:rPr lang="ru-RU" dirty="0"/>
              <a:t>который просто возвращает </a:t>
            </a:r>
            <a:r>
              <a:rPr lang="en-GB" dirty="0">
                <a:solidFill>
                  <a:schemeClr val="accent1"/>
                </a:solidFill>
              </a:rPr>
              <a:t>true</a:t>
            </a:r>
            <a:r>
              <a:rPr lang="en-GB" dirty="0"/>
              <a:t>.</a:t>
            </a:r>
          </a:p>
          <a:p>
            <a:r>
              <a:rPr lang="ru-RU" dirty="0"/>
              <a:t>А после этого создайте класс ребёнка </a:t>
            </a:r>
            <a:r>
              <a:rPr lang="en-GB" dirty="0">
                <a:solidFill>
                  <a:schemeClr val="accent1"/>
                </a:solidFill>
              </a:rPr>
              <a:t>Child</a:t>
            </a:r>
            <a:r>
              <a:rPr lang="en-GB" dirty="0"/>
              <a:t>, </a:t>
            </a:r>
            <a:r>
              <a:rPr lang="ru-RU" dirty="0"/>
              <a:t>унаследовав его от родителя. Переопределите у ребёнка метод </a:t>
            </a:r>
            <a:r>
              <a:rPr lang="en-GB" dirty="0">
                <a:solidFill>
                  <a:schemeClr val="accent1"/>
                </a:solidFill>
              </a:rPr>
              <a:t>obedient</a:t>
            </a:r>
            <a:r>
              <a:rPr lang="en-GB" dirty="0"/>
              <a:t> </a:t>
            </a:r>
            <a:r>
              <a:rPr lang="ru-RU" dirty="0"/>
              <a:t>так, чтобы он возвращал </a:t>
            </a:r>
            <a:r>
              <a:rPr lang="en-GB" dirty="0">
                <a:solidFill>
                  <a:schemeClr val="accent1"/>
                </a:solidFill>
              </a:rPr>
              <a:t>false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7762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Магазин, заготовка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826021" cy="3165866"/>
          </a:xfrm>
        </p:spPr>
        <p:txBody>
          <a:bodyPr>
            <a:normAutofit/>
          </a:bodyPr>
          <a:lstStyle/>
          <a:p>
            <a:r>
              <a:rPr lang="ru-RU" sz="1800" dirty="0"/>
              <a:t>Напишите заготовку для небольшого магазинчика, который торгует фильмами и книгами.</a:t>
            </a:r>
          </a:p>
          <a:p>
            <a:r>
              <a:rPr lang="ru-RU" sz="1800" dirty="0"/>
              <a:t>Создайте класс продукта, у экземпляров которого есть два поля: </a:t>
            </a:r>
            <a:r>
              <a:rPr lang="ru-RU" sz="1800" b="1" dirty="0"/>
              <a:t>цена</a:t>
            </a:r>
            <a:r>
              <a:rPr lang="ru-RU" sz="1800" dirty="0"/>
              <a:t> и </a:t>
            </a:r>
            <a:r>
              <a:rPr lang="ru-RU" sz="1800" b="1" dirty="0"/>
              <a:t>количество на складе</a:t>
            </a:r>
            <a:r>
              <a:rPr lang="ru-RU" sz="1800" dirty="0"/>
              <a:t>. При создании нового продукта можно передать значения цены и остатка. Для этих переменных сделайте геттеры.</a:t>
            </a:r>
          </a:p>
          <a:p>
            <a:r>
              <a:rPr lang="ru-RU" sz="1800" dirty="0"/>
              <a:t>Унаследуйте от этого класса два других: </a:t>
            </a:r>
            <a:r>
              <a:rPr lang="ru-RU" sz="1800" b="1" dirty="0"/>
              <a:t>книгу</a:t>
            </a:r>
            <a:r>
              <a:rPr lang="ru-RU" sz="1800" dirty="0"/>
              <a:t> и </a:t>
            </a:r>
            <a:r>
              <a:rPr lang="ru-RU" sz="1800" b="1" dirty="0"/>
              <a:t>фильм</a:t>
            </a:r>
            <a:r>
              <a:rPr lang="ru-RU" sz="1800" dirty="0"/>
              <a:t> соответственно. Своих переменных у этих классов пока нет.</a:t>
            </a:r>
          </a:p>
          <a:p>
            <a:r>
              <a:rPr lang="ru-RU" sz="1800" dirty="0"/>
              <a:t>Создайте в основной программе какой-нибудь продукт, например «фильм Леон». Выведите его стоимость в консоль. </a:t>
            </a:r>
            <a:r>
              <a:rPr lang="ru-RU" dirty="0"/>
              <a:t>Создайте для этой программы локальный </a:t>
            </a:r>
            <a:r>
              <a:rPr lang="ru-RU" dirty="0" err="1"/>
              <a:t>репозиторий</a:t>
            </a:r>
            <a:r>
              <a:rPr lang="ru-RU" dirty="0"/>
              <a:t>. </a:t>
            </a:r>
            <a:endParaRPr lang="ru-R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F0378-37C3-9A4E-8C5E-6224E4051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5343580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88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Магазин, заготовка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826021" cy="3381766"/>
          </a:xfrm>
        </p:spPr>
        <p:txBody>
          <a:bodyPr>
            <a:normAutofit/>
          </a:bodyPr>
          <a:lstStyle/>
          <a:p>
            <a:r>
              <a:rPr lang="ru-RU" dirty="0"/>
              <a:t>Создайте классы </a:t>
            </a:r>
            <a:r>
              <a:rPr lang="en-GB" dirty="0">
                <a:solidFill>
                  <a:schemeClr val="accent1"/>
                </a:solidFill>
              </a:rPr>
              <a:t>Product</a:t>
            </a:r>
            <a:r>
              <a:rPr lang="en-GB" dirty="0"/>
              <a:t>, </a:t>
            </a:r>
            <a:r>
              <a:rPr lang="en-GB" dirty="0">
                <a:solidFill>
                  <a:schemeClr val="accent1"/>
                </a:solidFill>
              </a:rPr>
              <a:t>Movie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>
                <a:solidFill>
                  <a:schemeClr val="accent1"/>
                </a:solidFill>
              </a:rPr>
              <a:t>Book</a:t>
            </a:r>
            <a:r>
              <a:rPr lang="en-GB" dirty="0"/>
              <a:t>, </a:t>
            </a:r>
            <a:r>
              <a:rPr lang="ru-RU" dirty="0"/>
              <a:t>каждый в своём файле соответственно (не забудьте положить файлы классов в папку </a:t>
            </a:r>
            <a:r>
              <a:rPr lang="en-GB" dirty="0">
                <a:solidFill>
                  <a:schemeClr val="accent1"/>
                </a:solidFill>
              </a:rPr>
              <a:t>lib</a:t>
            </a:r>
            <a:r>
              <a:rPr lang="en-GB" dirty="0"/>
              <a:t>).</a:t>
            </a:r>
          </a:p>
          <a:p>
            <a:r>
              <a:rPr lang="en-GB" dirty="0"/>
              <a:t>2-</a:t>
            </a:r>
            <a:r>
              <a:rPr lang="ru-RU" dirty="0"/>
              <a:t>й, 3-й классы </a:t>
            </a:r>
            <a:r>
              <a:rPr lang="ru-RU" dirty="0" err="1"/>
              <a:t>отнаследуйте</a:t>
            </a:r>
            <a:r>
              <a:rPr lang="ru-RU" dirty="0"/>
              <a:t> от класса продукта. Напишите у класса продукта конструктор </a:t>
            </a:r>
            <a:r>
              <a:rPr lang="en-GB" dirty="0">
                <a:solidFill>
                  <a:schemeClr val="accent1"/>
                </a:solidFill>
              </a:rPr>
              <a:t>initialize(params)</a:t>
            </a:r>
            <a:r>
              <a:rPr lang="en-GB" dirty="0"/>
              <a:t>, </a:t>
            </a:r>
            <a:r>
              <a:rPr lang="ru-RU" dirty="0"/>
              <a:t>который принимает на вход ассоциативный массив </a:t>
            </a:r>
            <a:r>
              <a:rPr lang="en-GB" dirty="0"/>
              <a:t>params </a:t>
            </a:r>
            <a:r>
              <a:rPr lang="ru-RU" dirty="0"/>
              <a:t>и записывает в поля значения своих аргументов, доставая их по соответствующим ключам.</a:t>
            </a:r>
          </a:p>
          <a:p>
            <a:r>
              <a:rPr lang="ru-RU" dirty="0"/>
              <a:t>Потом подключите эти файлы в основную программу с помощью </a:t>
            </a:r>
            <a:r>
              <a:rPr lang="en-GB" dirty="0" err="1">
                <a:solidFill>
                  <a:schemeClr val="accent1"/>
                </a:solidFill>
              </a:rPr>
              <a:t>require_relative</a:t>
            </a:r>
            <a:r>
              <a:rPr lang="en-GB" dirty="0"/>
              <a:t> </a:t>
            </a:r>
            <a:r>
              <a:rPr lang="ru-RU" dirty="0"/>
              <a:t>и создайте фильм. Например, так: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B5A19-1EE4-FE4E-B17F-53ED5664C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5520081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09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>
                <a:hlinkClick r:id="rId2" tooltip="Обязательная к прочтению книга Грэди Буча про ООП"/>
              </a:rPr>
              <a:t>Обязательная к прочтению книга Грэди Буча про ООП</a:t>
            </a:r>
            <a:endParaRPr lang="ru-RU" dirty="0"/>
          </a:p>
          <a:p>
            <a:r>
              <a:rPr lang="ru-RU" dirty="0">
                <a:hlinkClick r:id="rId3" tooltip="Как устроено ООП в Ruby"/>
              </a:rPr>
              <a:t>Как устроено ООП в </a:t>
            </a:r>
            <a:r>
              <a:rPr lang="en-GB" dirty="0">
                <a:hlinkClick r:id="rId3" tooltip="Как устроено ООП в Ruby"/>
              </a:rPr>
              <a:t>Ruby</a:t>
            </a:r>
            <a:endParaRPr lang="en-GB" dirty="0"/>
          </a:p>
          <a:p>
            <a:r>
              <a:rPr lang="ru-RU" dirty="0">
                <a:hlinkClick r:id="rId4" tooltip="Принцип проектирования программ SOLID"/>
              </a:rPr>
              <a:t>Принцип проектирования программ </a:t>
            </a:r>
            <a:r>
              <a:rPr lang="en-GB" dirty="0">
                <a:hlinkClick r:id="rId4" tooltip="Принцип проектирования программ SOLID"/>
              </a:rPr>
              <a:t>SOLID</a:t>
            </a:r>
            <a:endParaRPr lang="en-GB" dirty="0"/>
          </a:p>
          <a:p>
            <a:r>
              <a:rPr lang="ru-RU" dirty="0">
                <a:hlinkClick r:id="rId5" tooltip="Объектная модель в Ruby"/>
              </a:rPr>
              <a:t>Объектная модель в </a:t>
            </a:r>
            <a:r>
              <a:rPr lang="en-GB" dirty="0">
                <a:hlinkClick r:id="rId5" tooltip="Объектная модель в Ruby"/>
              </a:rPr>
              <a:t>Ruby</a:t>
            </a:r>
            <a:endParaRPr lang="en-GB" dirty="0"/>
          </a:p>
          <a:p>
            <a:r>
              <a:rPr lang="ru-RU" dirty="0">
                <a:hlinkClick r:id="rId6" tooltip="Что такое наследование вообще"/>
              </a:rPr>
              <a:t>Что такое наследование вообще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736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25. Классы, наследование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Концепция наследования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152421" cy="4037749"/>
          </a:xfrm>
        </p:spPr>
        <p:txBody>
          <a:bodyPr>
            <a:normAutofit/>
          </a:bodyPr>
          <a:lstStyle/>
          <a:p>
            <a:r>
              <a:rPr lang="ru-RU" sz="1800" dirty="0"/>
              <a:t>Чтобы понять, что такое наследование, давайте рассмотрим в качестве примера понятие </a:t>
            </a:r>
            <a:r>
              <a:rPr lang="ru-RU" sz="1800" b="1" dirty="0"/>
              <a:t>Средство транспортировки</a:t>
            </a:r>
            <a:r>
              <a:rPr lang="ru-RU" sz="1800" dirty="0"/>
              <a:t>:</a:t>
            </a:r>
          </a:p>
          <a:p>
            <a:r>
              <a:rPr lang="ru-RU" sz="1800" dirty="0"/>
              <a:t>Средством транспортировки может быть что угодно: машина, корабль, самолёт или даже газовая или нефтяная труба — средство транспортировки горючих материалов куда надо и кому надо.</a:t>
            </a:r>
          </a:p>
          <a:p>
            <a:r>
              <a:rPr lang="ru-RU" sz="1800" dirty="0"/>
              <a:t>У каждого средства транспортировки, вне зависимости от его типа, есть как минимум вот такие свойства и методы.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E9814-7726-2C44-BB26-EEEC1015B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556"/>
          <a:stretch/>
        </p:blipFill>
        <p:spPr>
          <a:xfrm>
            <a:off x="6990854" y="2438400"/>
            <a:ext cx="406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5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Концепция наследования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48168"/>
          </a:xfrm>
        </p:spPr>
        <p:txBody>
          <a:bodyPr>
            <a:normAutofit/>
          </a:bodyPr>
          <a:lstStyle/>
          <a:p>
            <a:r>
              <a:rPr lang="ru-RU" dirty="0"/>
              <a:t>Давайте начнём конкретизировать. Корабль — это тоже средство транспортировки, но у него, помимо указанных выше, есть ещё несколько методов и свойств (какой бы корабль мы ни рассматривали):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288A3-5D76-2D40-A79A-15B1AE739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63901"/>
            <a:ext cx="8022621" cy="28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8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Концепция наследования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67167"/>
          </a:xfrm>
        </p:spPr>
        <p:txBody>
          <a:bodyPr>
            <a:normAutofit/>
          </a:bodyPr>
          <a:lstStyle/>
          <a:p>
            <a:r>
              <a:rPr lang="ru-RU" dirty="0"/>
              <a:t>Наконец, добираемся до чего-то совсем конкретного (конкретнее только указать кадастровый номер какого-нибудь судна). Рассмотрим моторную лодку: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1C407-A41E-DC42-8AC7-628037B8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82900"/>
            <a:ext cx="9102121" cy="32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5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Концепция наследования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4238021" cy="4037748"/>
          </a:xfrm>
        </p:spPr>
        <p:txBody>
          <a:bodyPr>
            <a:normAutofit/>
          </a:bodyPr>
          <a:lstStyle/>
          <a:p>
            <a:r>
              <a:rPr lang="ru-RU" dirty="0"/>
              <a:t>Получается, что эти понятия как бы вложены друг в друга:</a:t>
            </a:r>
            <a:r>
              <a:rPr lang="en-US" dirty="0"/>
              <a:t> </a:t>
            </a:r>
            <a:r>
              <a:rPr lang="ru-RU" dirty="0" err="1"/>
              <a:t>МоторнаяЛодка</a:t>
            </a:r>
            <a:r>
              <a:rPr lang="ru-RU" dirty="0"/>
              <a:t> &lt; Корабль &lt; </a:t>
            </a:r>
            <a:r>
              <a:rPr lang="ru-RU" dirty="0" err="1"/>
              <a:t>СредствоТранспортировки</a:t>
            </a:r>
            <a:r>
              <a:rPr lang="ru-RU" dirty="0"/>
              <a:t>.</a:t>
            </a:r>
          </a:p>
          <a:p>
            <a:r>
              <a:rPr lang="ru-RU" dirty="0"/>
              <a:t>Для описания таких структур в объектно-ориентированных языках программирования придумали понятие</a:t>
            </a:r>
            <a:r>
              <a:rPr lang="en-US" dirty="0"/>
              <a:t> </a:t>
            </a:r>
            <a:r>
              <a:rPr lang="ru-RU" b="1" dirty="0"/>
              <a:t>наследования</a:t>
            </a:r>
            <a:r>
              <a:rPr lang="ru-RU" dirty="0"/>
              <a:t>.</a:t>
            </a:r>
          </a:p>
        </p:txBody>
      </p:sp>
      <p:pic>
        <p:nvPicPr>
          <p:cNvPr id="1026" name="Picture 2" descr="Транспортом — Кораблём — Моторной лодкой">
            <a:extLst>
              <a:ext uri="{FF2B5EF4-FFF2-40B4-BE49-F238E27FC236}">
                <a16:creationId xmlns:a16="http://schemas.microsoft.com/office/drawing/2014/main" id="{A101187E-0133-7C4B-A627-03EE83F5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603" y="2015733"/>
            <a:ext cx="4621818" cy="400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1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наследование и зачем оно нужно?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i="1" dirty="0"/>
              <a:t>Класс</a:t>
            </a:r>
            <a:r>
              <a:rPr lang="ru-RU" dirty="0"/>
              <a:t> — это чертеж, по которому создается объект какой-то определенной группы.</a:t>
            </a:r>
          </a:p>
          <a:p>
            <a:r>
              <a:rPr lang="ru-RU" dirty="0"/>
              <a:t>А теперь представьте, что у нас много похожих классов, каждый из которых мы можем использовать для создания объектов. Тогда мы можем сделать класс для создания классов и наследовать классы уже от него.</a:t>
            </a:r>
          </a:p>
        </p:txBody>
      </p:sp>
    </p:spTree>
    <p:extLst>
      <p:ext uri="{BB962C8B-B14F-4D97-AF65-F5344CB8AC3E}">
        <p14:creationId xmlns:p14="http://schemas.microsoft.com/office/powerpoint/2010/main" val="332354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наследование и зачем оно нужно?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85721" cy="4131067"/>
          </a:xfrm>
        </p:spPr>
        <p:txBody>
          <a:bodyPr>
            <a:normAutofit/>
          </a:bodyPr>
          <a:lstStyle/>
          <a:p>
            <a:r>
              <a:rPr lang="ru-RU" dirty="0"/>
              <a:t>Наследование позволяет не указывать весь набор свойств для каждого класса, а выделить часть общих свойств будущих объектов в отдельный чертеж (родительский класс), а дочерние классы могут расширить/изменить это поведение/свойства. Всё как в жизни — дети похожи на родителей, но идут дальше и сильно отличаются в деталях.</a:t>
            </a:r>
          </a:p>
        </p:txBody>
      </p:sp>
      <p:pic>
        <p:nvPicPr>
          <p:cNvPr id="2050" name="Picture 2" descr="Наследование классов">
            <a:extLst>
              <a:ext uri="{FF2B5EF4-FFF2-40B4-BE49-F238E27FC236}">
                <a16:creationId xmlns:a16="http://schemas.microsoft.com/office/drawing/2014/main" id="{9A2A6249-4CD4-AC42-9018-288F045CD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33" y="2188050"/>
            <a:ext cx="4517421" cy="37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91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наследование и зачем оно нужно?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При этом родительский класс, как правило, ещё </a:t>
            </a:r>
            <a:r>
              <a:rPr lang="ru-RU" dirty="0" err="1"/>
              <a:t>абстрактнее</a:t>
            </a:r>
            <a:r>
              <a:rPr lang="ru-RU" dirty="0"/>
              <a:t>, чем его дети: «транспорт» куда </a:t>
            </a:r>
            <a:r>
              <a:rPr lang="ru-RU" dirty="0" err="1"/>
              <a:t>абстрактнее</a:t>
            </a:r>
            <a:r>
              <a:rPr lang="ru-RU" dirty="0"/>
              <a:t> «моторной лодки».</a:t>
            </a:r>
          </a:p>
          <a:p>
            <a:r>
              <a:rPr lang="ru-RU" dirty="0"/>
              <a:t>Этот шаблон широко используется в современных </a:t>
            </a:r>
            <a:r>
              <a:rPr lang="ru-RU" dirty="0" err="1"/>
              <a:t>фреймворках</a:t>
            </a:r>
            <a:r>
              <a:rPr lang="ru-RU" dirty="0"/>
              <a:t> (например, в популярном </a:t>
            </a:r>
            <a:r>
              <a:rPr lang="ru-RU" dirty="0" err="1"/>
              <a:t>фреймворке</a:t>
            </a:r>
            <a:r>
              <a:rPr lang="ru-RU" dirty="0"/>
              <a:t> для создания веб-приложений </a:t>
            </a:r>
            <a:r>
              <a:rPr lang="en-GB" dirty="0"/>
              <a:t>Ruby on Rails). </a:t>
            </a:r>
            <a:r>
              <a:rPr lang="ru-RU" dirty="0"/>
              <a:t>Именно поэтому так важно понять эту концепцию.</a:t>
            </a:r>
          </a:p>
        </p:txBody>
      </p:sp>
    </p:spTree>
    <p:extLst>
      <p:ext uri="{BB962C8B-B14F-4D97-AF65-F5344CB8AC3E}">
        <p14:creationId xmlns:p14="http://schemas.microsoft.com/office/powerpoint/2010/main" val="439803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6193</TotalTime>
  <Words>1108</Words>
  <Application>Microsoft Macintosh PowerPoint</Application>
  <PresentationFormat>Widescreen</PresentationFormat>
  <Paragraphs>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Gallery</vt:lpstr>
      <vt:lpstr>Лекция 25</vt:lpstr>
      <vt:lpstr>План занятия</vt:lpstr>
      <vt:lpstr>Концепция наследования</vt:lpstr>
      <vt:lpstr>Концепция наследования</vt:lpstr>
      <vt:lpstr>Концепция наследования</vt:lpstr>
      <vt:lpstr>Концепция наследования</vt:lpstr>
      <vt:lpstr>Что такое наследование и зачем оно нужно?</vt:lpstr>
      <vt:lpstr>Что такое наследование и зачем оно нужно?</vt:lpstr>
      <vt:lpstr>Что такое наследование и зачем оно нужно?</vt:lpstr>
      <vt:lpstr>Проектируем новый дневник</vt:lpstr>
      <vt:lpstr>Проектируем новый дневник</vt:lpstr>
      <vt:lpstr>Проектируем новый дневник</vt:lpstr>
      <vt:lpstr>Проектируем новый дневник</vt:lpstr>
      <vt:lpstr>Проектируем новый дневник</vt:lpstr>
      <vt:lpstr>Проектируем новый дневник</vt:lpstr>
      <vt:lpstr>Дочерний класс memo</vt:lpstr>
      <vt:lpstr>Дочерний класс link</vt:lpstr>
      <vt:lpstr>Дочерний класс link</vt:lpstr>
      <vt:lpstr>Дочерний класс task</vt:lpstr>
      <vt:lpstr>Дочерний класс task</vt:lpstr>
      <vt:lpstr>Дочерний класс task</vt:lpstr>
      <vt:lpstr>Послушные дети</vt:lpstr>
      <vt:lpstr>Послушные дети. подсказка</vt:lpstr>
      <vt:lpstr>Магазин, заготовка</vt:lpstr>
      <vt:lpstr>Магазин, заготовка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316</cp:revision>
  <cp:lastPrinted>2022-01-03T10:35:45Z</cp:lastPrinted>
  <dcterms:created xsi:type="dcterms:W3CDTF">2021-10-04T10:22:19Z</dcterms:created>
  <dcterms:modified xsi:type="dcterms:W3CDTF">2022-03-03T14:57:53Z</dcterms:modified>
</cp:coreProperties>
</file>