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497" r:id="rId3"/>
    <p:sldId id="498" r:id="rId4"/>
    <p:sldId id="500" r:id="rId5"/>
    <p:sldId id="499" r:id="rId6"/>
    <p:sldId id="501" r:id="rId7"/>
    <p:sldId id="502" r:id="rId8"/>
    <p:sldId id="503" r:id="rId9"/>
    <p:sldId id="504" r:id="rId10"/>
    <p:sldId id="505" r:id="rId11"/>
    <p:sldId id="506" r:id="rId12"/>
    <p:sldId id="507" r:id="rId13"/>
    <p:sldId id="508" r:id="rId14"/>
    <p:sldId id="509" r:id="rId15"/>
    <p:sldId id="510" r:id="rId16"/>
    <p:sldId id="512" r:id="rId17"/>
    <p:sldId id="511" r:id="rId18"/>
    <p:sldId id="513" r:id="rId19"/>
    <p:sldId id="514" r:id="rId20"/>
    <p:sldId id="515" r:id="rId21"/>
    <p:sldId id="516" r:id="rId22"/>
    <p:sldId id="517" r:id="rId23"/>
    <p:sldId id="518" r:id="rId24"/>
    <p:sldId id="519" r:id="rId25"/>
    <p:sldId id="520" r:id="rId26"/>
    <p:sldId id="521" r:id="rId27"/>
    <p:sldId id="522" r:id="rId28"/>
    <p:sldId id="523" r:id="rId29"/>
    <p:sldId id="524" r:id="rId30"/>
    <p:sldId id="525" r:id="rId31"/>
    <p:sldId id="527" r:id="rId32"/>
    <p:sldId id="528" r:id="rId33"/>
    <p:sldId id="529" r:id="rId34"/>
    <p:sldId id="530" r:id="rId35"/>
    <p:sldId id="531" r:id="rId36"/>
    <p:sldId id="532" r:id="rId37"/>
    <p:sldId id="533" r:id="rId38"/>
    <p:sldId id="534" r:id="rId39"/>
    <p:sldId id="535" r:id="rId40"/>
    <p:sldId id="536" r:id="rId41"/>
    <p:sldId id="537" r:id="rId42"/>
    <p:sldId id="538" r:id="rId43"/>
    <p:sldId id="539" r:id="rId44"/>
    <p:sldId id="496" r:id="rId45"/>
    <p:sldId id="289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940"/>
    <p:restoredTop sz="96405"/>
  </p:normalViewPr>
  <p:slideViewPr>
    <p:cSldViewPr snapToGrid="0" snapToObjects="1">
      <p:cViewPr varScale="1">
        <p:scale>
          <a:sx n="94" d="100"/>
          <a:sy n="94" d="100"/>
        </p:scale>
        <p:origin x="200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ruby-doc.org/core-2.4.0/Enumerable.html#method-i-sort_by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%D0%90%D0%B1%D1%81%D1%82%D1%80%D0%B0%D0%BA%D1%82%D0%BD%D1%8B%D0%B9_%D0%BC%D0%B5%D1%82%D0%BE%D0%B4" TargetMode="External"/><Relationship Id="rId3" Type="http://schemas.openxmlformats.org/officeDocument/2006/relationships/hyperlink" Target="http://habrahabr.ru/post/167457/" TargetMode="External"/><Relationship Id="rId7" Type="http://schemas.openxmlformats.org/officeDocument/2006/relationships/hyperlink" Target="https://ru.wikipedia.org/wiki/%D0%9F%D0%B5%D1%80%D0%B5%D0%BE%D0%BF%D1%80%D0%B5%D0%B4%D0%B5%D0%BB%D0%B5%D0%BD%D0%B8%D0%B5_%D0%BC%D0%B5%D1%82%D0%BE%D0%B4%D0%B0" TargetMode="External"/><Relationship Id="rId2" Type="http://schemas.openxmlformats.org/officeDocument/2006/relationships/hyperlink" Target="http://ruby-doc.org/stdlib-2.1.0/libdoc/date/rdoc/Dat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habrahabr.ru/post/261439/" TargetMode="External"/><Relationship Id="rId5" Type="http://schemas.openxmlformats.org/officeDocument/2006/relationships/hyperlink" Target="http://habrahabr.ru/post/188046/" TargetMode="External"/><Relationship Id="rId4" Type="http://schemas.openxmlformats.org/officeDocument/2006/relationships/hyperlink" Target="https://ru.wikipedia.org/wiki/%D0%A8%D0%B0%D0%B1%D0%BB%D0%BE%D0%BD_%D0%BF%D1%80%D0%BE%D0%B5%D0%BA%D1%82%D0%B8%D1%80%D0%BE%D0%B2%D0%B0%D0%BD%D0%B8%D1%8F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B7C69-0E6D-5340-9EB2-ADA936FE2B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Лекция </a:t>
            </a:r>
            <a:r>
              <a:rPr lang="en-US" b="1" dirty="0">
                <a:solidFill>
                  <a:schemeClr val="accent1"/>
                </a:solidFill>
              </a:rPr>
              <a:t>26</a:t>
            </a:r>
            <a:endParaRPr lang="en-RU" b="1" dirty="0">
              <a:solidFill>
                <a:schemeClr val="accent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555E7-3818-7343-B869-DF577EECC7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Классы, абстрактные и статические методы</a:t>
            </a:r>
            <a:endParaRPr lang="en-RU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332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Перегрузка методов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56468"/>
          </a:xfrm>
        </p:spPr>
        <p:txBody>
          <a:bodyPr>
            <a:normAutofit/>
          </a:bodyPr>
          <a:lstStyle/>
          <a:p>
            <a:r>
              <a:rPr lang="ru-RU" dirty="0"/>
              <a:t>Пусть у нас есть класс </a:t>
            </a:r>
            <a:r>
              <a:rPr lang="ru-RU" dirty="0">
                <a:solidFill>
                  <a:schemeClr val="accent1"/>
                </a:solidFill>
              </a:rPr>
              <a:t>Ресторан</a:t>
            </a:r>
            <a:r>
              <a:rPr lang="ru-RU" dirty="0"/>
              <a:t> и у него определен метод </a:t>
            </a:r>
            <a:r>
              <a:rPr lang="ru-RU" dirty="0" err="1">
                <a:solidFill>
                  <a:schemeClr val="accent1"/>
                </a:solidFill>
              </a:rPr>
              <a:t>бизнес_ланч</a:t>
            </a:r>
            <a:r>
              <a:rPr lang="ru-RU" dirty="0"/>
              <a:t>: в него входит </a:t>
            </a:r>
            <a:r>
              <a:rPr lang="ru-RU" i="1" dirty="0"/>
              <a:t>первое</a:t>
            </a:r>
            <a:r>
              <a:rPr lang="ru-RU" dirty="0"/>
              <a:t>, </a:t>
            </a:r>
            <a:r>
              <a:rPr lang="ru-RU" i="1" dirty="0"/>
              <a:t>второе</a:t>
            </a:r>
            <a:r>
              <a:rPr lang="ru-RU" dirty="0"/>
              <a:t> и </a:t>
            </a:r>
            <a:r>
              <a:rPr lang="ru-RU" i="1" dirty="0"/>
              <a:t>десерт</a:t>
            </a:r>
            <a:r>
              <a:rPr lang="ru-RU" dirty="0"/>
              <a:t>.</a:t>
            </a:r>
          </a:p>
          <a:p>
            <a:r>
              <a:rPr lang="ru-RU" dirty="0"/>
              <a:t>Допустим, у нас также есть ребенок </a:t>
            </a:r>
            <a:r>
              <a:rPr lang="ru-RU" dirty="0" err="1">
                <a:solidFill>
                  <a:schemeClr val="accent1"/>
                </a:solidFill>
              </a:rPr>
              <a:t>СушиБар</a:t>
            </a:r>
            <a:r>
              <a:rPr lang="ru-RU" dirty="0">
                <a:solidFill>
                  <a:schemeClr val="accent1"/>
                </a:solidFill>
              </a:rPr>
              <a:t> &lt; Ресторан</a:t>
            </a:r>
            <a:r>
              <a:rPr lang="ru-RU" dirty="0"/>
              <a:t>. У него тогда автоматически тоже будет метод </a:t>
            </a:r>
            <a:r>
              <a:rPr lang="ru-RU" dirty="0" err="1">
                <a:solidFill>
                  <a:schemeClr val="accent1"/>
                </a:solidFill>
              </a:rPr>
              <a:t>бизнес_ланч</a:t>
            </a:r>
            <a:r>
              <a:rPr lang="ru-RU" dirty="0"/>
              <a:t>. Однако, если понадобится, в </a:t>
            </a:r>
            <a:r>
              <a:rPr lang="ru-RU" dirty="0" err="1">
                <a:solidFill>
                  <a:schemeClr val="accent1"/>
                </a:solidFill>
              </a:rPr>
              <a:t>бизнес_ланч</a:t>
            </a:r>
            <a:r>
              <a:rPr lang="ru-RU" dirty="0">
                <a:solidFill>
                  <a:schemeClr val="accent1"/>
                </a:solidFill>
              </a:rPr>
              <a:t> </a:t>
            </a:r>
            <a:r>
              <a:rPr lang="ru-RU" dirty="0"/>
              <a:t>от </a:t>
            </a:r>
            <a:r>
              <a:rPr lang="ru-RU" dirty="0" err="1">
                <a:solidFill>
                  <a:schemeClr val="accent1"/>
                </a:solidFill>
              </a:rPr>
              <a:t>СушиБара</a:t>
            </a:r>
            <a:r>
              <a:rPr lang="ru-RU" dirty="0"/>
              <a:t> могут входить совсем другие блюда: например, </a:t>
            </a:r>
            <a:r>
              <a:rPr lang="ru-RU" i="1" dirty="0"/>
              <a:t>роллы</a:t>
            </a:r>
            <a:r>
              <a:rPr lang="ru-RU" dirty="0"/>
              <a:t> и </a:t>
            </a:r>
            <a:r>
              <a:rPr lang="ru-RU" i="1" dirty="0" err="1"/>
              <a:t>мисо</a:t>
            </a:r>
            <a:r>
              <a:rPr lang="ru-RU" i="1" dirty="0"/>
              <a:t> суп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8006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Абстрактные методы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034821" cy="4156468"/>
          </a:xfrm>
        </p:spPr>
        <p:txBody>
          <a:bodyPr>
            <a:normAutofit/>
          </a:bodyPr>
          <a:lstStyle/>
          <a:p>
            <a:r>
              <a:rPr lang="ru-RU" sz="1800" dirty="0"/>
              <a:t>Если реализация метода у родительского класса нас не интересует вовсе, то мы можем не писать её, а просто обозначить, что такой метод вообще есть. Тогда у каждого ребенка уже должна быть своя конкретная реализация.</a:t>
            </a:r>
          </a:p>
          <a:p>
            <a:r>
              <a:rPr lang="ru-RU" sz="1800" dirty="0"/>
              <a:t>В некоторых языках программирования, например, в </a:t>
            </a:r>
            <a:r>
              <a:rPr lang="en-GB" sz="1800" dirty="0"/>
              <a:t>Java, </a:t>
            </a:r>
            <a:r>
              <a:rPr lang="ru-RU" sz="1800" dirty="0"/>
              <a:t>такие методы называют </a:t>
            </a:r>
            <a:r>
              <a:rPr lang="ru-RU" sz="1800" b="1" dirty="0"/>
              <a:t>абстрактными</a:t>
            </a:r>
            <a:r>
              <a:rPr lang="ru-RU" sz="1800" dirty="0"/>
              <a:t>.</a:t>
            </a:r>
          </a:p>
        </p:txBody>
      </p:sp>
      <p:pic>
        <p:nvPicPr>
          <p:cNvPr id="2050" name="Picture 2" descr="Абстрактные методы">
            <a:extLst>
              <a:ext uri="{FF2B5EF4-FFF2-40B4-BE49-F238E27FC236}">
                <a16:creationId xmlns:a16="http://schemas.microsoft.com/office/drawing/2014/main" id="{E1F38E42-368C-5947-8BD4-4AA3CF18F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4489" y="2320532"/>
            <a:ext cx="5300365" cy="3246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9108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Блокнот версия </a:t>
            </a:r>
            <a:r>
              <a:rPr lang="en-US" b="1" dirty="0">
                <a:solidFill>
                  <a:schemeClr val="accent1"/>
                </a:solidFill>
              </a:rPr>
              <a:t>v.1.0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867168"/>
          </a:xfrm>
        </p:spPr>
        <p:txBody>
          <a:bodyPr>
            <a:normAutofit/>
          </a:bodyPr>
          <a:lstStyle/>
          <a:p>
            <a:r>
              <a:rPr lang="ru-RU" dirty="0"/>
              <a:t>Давайте спроектируем наш блокнот из предыдущего урока и напишем недостающие методы. </a:t>
            </a:r>
          </a:p>
        </p:txBody>
      </p:sp>
      <p:pic>
        <p:nvPicPr>
          <p:cNvPr id="3074" name="Picture 2" descr="Структура блокнота с классами">
            <a:extLst>
              <a:ext uri="{FF2B5EF4-FFF2-40B4-BE49-F238E27FC236}">
                <a16:creationId xmlns:a16="http://schemas.microsoft.com/office/drawing/2014/main" id="{32BE8D14-3EA9-DD46-894F-DDC83F4E4F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39"/>
          <a:stretch/>
        </p:blipFill>
        <p:spPr bwMode="auto">
          <a:xfrm>
            <a:off x="1451579" y="2933700"/>
            <a:ext cx="8038353" cy="3001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416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Блокнот версия </a:t>
            </a:r>
            <a:r>
              <a:rPr lang="en-US" b="1" dirty="0">
                <a:solidFill>
                  <a:schemeClr val="accent1"/>
                </a:solidFill>
              </a:rPr>
              <a:t>v.1.0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1"/>
            <a:ext cx="9603275" cy="4037749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У класса </a:t>
            </a:r>
            <a:r>
              <a:rPr lang="en-GB" dirty="0">
                <a:solidFill>
                  <a:schemeClr val="accent1"/>
                </a:solidFill>
              </a:rPr>
              <a:t>Post</a:t>
            </a:r>
            <a:r>
              <a:rPr lang="en-GB" dirty="0"/>
              <a:t> </a:t>
            </a:r>
            <a:r>
              <a:rPr lang="ru-RU" dirty="0"/>
              <a:t>будут:</a:t>
            </a:r>
          </a:p>
          <a:p>
            <a:pPr lvl="1"/>
            <a:r>
              <a:rPr lang="ru-RU" dirty="0"/>
              <a:t>статический метод </a:t>
            </a:r>
            <a:r>
              <a:rPr lang="en-GB" dirty="0" err="1">
                <a:solidFill>
                  <a:schemeClr val="accent1"/>
                </a:solidFill>
              </a:rPr>
              <a:t>post_types</a:t>
            </a:r>
            <a:r>
              <a:rPr lang="en-GB" dirty="0"/>
              <a:t>, </a:t>
            </a:r>
            <a:r>
              <a:rPr lang="ru-RU" dirty="0"/>
              <a:t>который будет возвращать ассоциативный массив всех возможных детей этого класса (чтобы можно было спросить у пользователя, что он хочет создать);</a:t>
            </a:r>
          </a:p>
          <a:p>
            <a:pPr lvl="1"/>
            <a:r>
              <a:rPr lang="ru-RU" dirty="0"/>
              <a:t>метод </a:t>
            </a:r>
            <a:r>
              <a:rPr lang="en-GB" dirty="0">
                <a:solidFill>
                  <a:schemeClr val="accent1"/>
                </a:solidFill>
              </a:rPr>
              <a:t>create</a:t>
            </a:r>
            <a:r>
              <a:rPr lang="en-GB" dirty="0"/>
              <a:t>, </a:t>
            </a:r>
            <a:r>
              <a:rPr lang="ru-RU" dirty="0"/>
              <a:t>который по переданному значению будет создавать нужного ребенка;</a:t>
            </a:r>
          </a:p>
          <a:p>
            <a:pPr lvl="1"/>
            <a:r>
              <a:rPr lang="ru-RU" dirty="0"/>
              <a:t>два абстрактных метода </a:t>
            </a:r>
            <a:r>
              <a:rPr lang="en-GB" dirty="0" err="1">
                <a:solidFill>
                  <a:schemeClr val="accent1"/>
                </a:solidFill>
              </a:rPr>
              <a:t>read_from_console</a:t>
            </a:r>
            <a:r>
              <a:rPr lang="en-GB" dirty="0">
                <a:solidFill>
                  <a:schemeClr val="accent1"/>
                </a:solidFill>
              </a:rPr>
              <a:t> </a:t>
            </a:r>
            <a:r>
              <a:rPr lang="ru-RU" dirty="0"/>
              <a:t>и </a:t>
            </a:r>
            <a:r>
              <a:rPr lang="en-GB" dirty="0" err="1">
                <a:solidFill>
                  <a:schemeClr val="accent1"/>
                </a:solidFill>
              </a:rPr>
              <a:t>to_strings</a:t>
            </a:r>
            <a:r>
              <a:rPr lang="en-GB" dirty="0"/>
              <a:t>, </a:t>
            </a:r>
            <a:r>
              <a:rPr lang="ru-RU" dirty="0"/>
              <a:t>которые будут реализованы у каждого ребенка;</a:t>
            </a:r>
          </a:p>
          <a:p>
            <a:pPr lvl="1"/>
            <a:r>
              <a:rPr lang="ru-RU" dirty="0"/>
              <a:t>и метод </a:t>
            </a:r>
            <a:r>
              <a:rPr lang="en-GB" dirty="0">
                <a:solidFill>
                  <a:schemeClr val="accent1"/>
                </a:solidFill>
              </a:rPr>
              <a:t>save</a:t>
            </a:r>
            <a:r>
              <a:rPr lang="en-GB" dirty="0"/>
              <a:t>, </a:t>
            </a:r>
            <a:r>
              <a:rPr lang="ru-RU" dirty="0"/>
              <a:t>который будет только у родителя, и который будет использовать метод</a:t>
            </a:r>
            <a:r>
              <a:rPr lang="en-US" dirty="0"/>
              <a:t> </a:t>
            </a:r>
            <a:r>
              <a:rPr lang="en-GB" dirty="0" err="1">
                <a:solidFill>
                  <a:schemeClr val="accent1"/>
                </a:solidFill>
              </a:rPr>
              <a:t>to_strings</a:t>
            </a:r>
            <a:r>
              <a:rPr lang="en-GB" dirty="0"/>
              <a:t>;</a:t>
            </a:r>
          </a:p>
          <a:p>
            <a:pPr lvl="1"/>
            <a:r>
              <a:rPr lang="ru-RU" dirty="0"/>
              <a:t>а также служебный метод </a:t>
            </a:r>
            <a:r>
              <a:rPr lang="en-GB" dirty="0" err="1">
                <a:solidFill>
                  <a:schemeClr val="accent1"/>
                </a:solidFill>
              </a:rPr>
              <a:t>file_path</a:t>
            </a:r>
            <a:r>
              <a:rPr lang="ru-RU" dirty="0"/>
              <a:t>, который просто будет использоваться для определения, куда сохранять заметку.</a:t>
            </a:r>
          </a:p>
        </p:txBody>
      </p:sp>
    </p:spTree>
    <p:extLst>
      <p:ext uri="{BB962C8B-B14F-4D97-AF65-F5344CB8AC3E}">
        <p14:creationId xmlns:p14="http://schemas.microsoft.com/office/powerpoint/2010/main" val="3916843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chemeClr val="accent1"/>
                </a:solidFill>
              </a:rPr>
              <a:t>Post.rb</a:t>
            </a:r>
            <a:endParaRPr lang="en-R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2A101D-4C8F-6844-B3CD-19E9C81AE2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040320"/>
            <a:ext cx="9604375" cy="2490023"/>
          </a:xfrm>
        </p:spPr>
      </p:pic>
    </p:spTree>
    <p:extLst>
      <p:ext uri="{BB962C8B-B14F-4D97-AF65-F5344CB8AC3E}">
        <p14:creationId xmlns:p14="http://schemas.microsoft.com/office/powerpoint/2010/main" val="3432993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chemeClr val="accent1"/>
                </a:solidFill>
              </a:rPr>
              <a:t>Post.rb</a:t>
            </a:r>
            <a:endParaRPr lang="en-RU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2C6E4B2-3862-F449-B63A-864C2CBFC1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8" y="2003424"/>
            <a:ext cx="7463821" cy="4044849"/>
          </a:xfrm>
        </p:spPr>
      </p:pic>
    </p:spTree>
    <p:extLst>
      <p:ext uri="{BB962C8B-B14F-4D97-AF65-F5344CB8AC3E}">
        <p14:creationId xmlns:p14="http://schemas.microsoft.com/office/powerpoint/2010/main" val="1300300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chemeClr val="accent1"/>
                </a:solidFill>
              </a:rPr>
              <a:t>Post.rb</a:t>
            </a:r>
            <a:endParaRPr lang="en-RU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46A77B3-C999-3B43-94D0-80728C1F7F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0479" y="1988344"/>
            <a:ext cx="9604375" cy="1440656"/>
          </a:xfrm>
        </p:spPr>
      </p:pic>
    </p:spTree>
    <p:extLst>
      <p:ext uri="{BB962C8B-B14F-4D97-AF65-F5344CB8AC3E}">
        <p14:creationId xmlns:p14="http://schemas.microsoft.com/office/powerpoint/2010/main" val="3518746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chemeClr val="accent1"/>
                </a:solidFill>
              </a:rPr>
              <a:t>Post.rb</a:t>
            </a:r>
            <a:endParaRPr lang="en-RU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3973F06-E01C-9C40-964D-4445D61378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0479" y="2033402"/>
            <a:ext cx="9604375" cy="2043484"/>
          </a:xfrm>
        </p:spPr>
      </p:pic>
    </p:spTree>
    <p:extLst>
      <p:ext uri="{BB962C8B-B14F-4D97-AF65-F5344CB8AC3E}">
        <p14:creationId xmlns:p14="http://schemas.microsoft.com/office/powerpoint/2010/main" val="4180296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chemeClr val="accent1"/>
                </a:solidFill>
              </a:rPr>
              <a:t>Post.rb</a:t>
            </a:r>
            <a:endParaRPr lang="en-RU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4E1D373-ED56-A641-987A-7F6136C239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0479" y="2035374"/>
            <a:ext cx="9604375" cy="2064940"/>
          </a:xfrm>
        </p:spPr>
      </p:pic>
    </p:spTree>
    <p:extLst>
      <p:ext uri="{BB962C8B-B14F-4D97-AF65-F5344CB8AC3E}">
        <p14:creationId xmlns:p14="http://schemas.microsoft.com/office/powerpoint/2010/main" val="2367979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chemeClr val="accent1"/>
                </a:solidFill>
              </a:rPr>
              <a:t>Post.rb</a:t>
            </a:r>
            <a:endParaRPr lang="en-RU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26156A7-9B9E-754F-9C0C-FFA2850D65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041525"/>
            <a:ext cx="9516242" cy="3449638"/>
          </a:xfrm>
        </p:spPr>
      </p:pic>
    </p:spTree>
    <p:extLst>
      <p:ext uri="{BB962C8B-B14F-4D97-AF65-F5344CB8AC3E}">
        <p14:creationId xmlns:p14="http://schemas.microsoft.com/office/powerpoint/2010/main" val="797451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План занятия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5646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Статические методы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Абстрактные методы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Блокнот </a:t>
            </a:r>
            <a:r>
              <a:rPr lang="en-GB" dirty="0"/>
              <a:t>v. 1.0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Первая полезная программа на </a:t>
            </a:r>
            <a:r>
              <a:rPr lang="en-GB" dirty="0" err="1"/>
              <a:t>github</a:t>
            </a:r>
            <a:r>
              <a:rPr lang="en-GB" dirty="0"/>
              <a:t>!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На прошлом уроке мы научились наследовать классы друг от друга. Сегодня вы ещё немного нового узнаете об объектно-ориентированном подходе. В уроке расскажем о статических и абстрактных методах и научим вас расширять поведение базового (родительского) класса.</a:t>
            </a:r>
          </a:p>
        </p:txBody>
      </p:sp>
    </p:spTree>
    <p:extLst>
      <p:ext uri="{BB962C8B-B14F-4D97-AF65-F5344CB8AC3E}">
        <p14:creationId xmlns:p14="http://schemas.microsoft.com/office/powerpoint/2010/main" val="338395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chemeClr val="accent1"/>
                </a:solidFill>
              </a:rPr>
              <a:t>Post.rb</a:t>
            </a:r>
            <a:endParaRPr lang="en-RU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117F61D-14A6-B243-9B38-2DAFE3A3DD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990725"/>
            <a:ext cx="8553170" cy="4062756"/>
          </a:xfrm>
        </p:spPr>
      </p:pic>
    </p:spTree>
    <p:extLst>
      <p:ext uri="{BB962C8B-B14F-4D97-AF65-F5344CB8AC3E}">
        <p14:creationId xmlns:p14="http://schemas.microsoft.com/office/powerpoint/2010/main" val="10408484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chemeClr val="accent1"/>
                </a:solidFill>
              </a:rPr>
              <a:t>Post.rb</a:t>
            </a:r>
            <a:endParaRPr lang="en-RU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4430EA2-5925-614B-82D0-2CC20F4EB7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978025"/>
            <a:ext cx="9229495" cy="3449638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AA61563-CB8B-2F4C-BBC4-96352EDEB33F}"/>
              </a:ext>
            </a:extLst>
          </p:cNvPr>
          <p:cNvSpPr txBox="1">
            <a:spLocks/>
          </p:cNvSpPr>
          <p:nvPr/>
        </p:nvSpPr>
        <p:spPr>
          <a:xfrm>
            <a:off x="1451579" y="5523359"/>
            <a:ext cx="9603275" cy="4988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Пора реализовать абстрактные методы у детей: статьи, ссылки и задачи.</a:t>
            </a:r>
          </a:p>
        </p:txBody>
      </p:sp>
    </p:spTree>
    <p:extLst>
      <p:ext uri="{BB962C8B-B14F-4D97-AF65-F5344CB8AC3E}">
        <p14:creationId xmlns:p14="http://schemas.microsoft.com/office/powerpoint/2010/main" val="19486268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chemeClr val="accent1"/>
                </a:solidFill>
              </a:rPr>
              <a:t>link.rb</a:t>
            </a:r>
            <a:endParaRPr lang="en-RU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F09DB5E-5663-9046-A865-1CB07B8C5D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0479" y="2180431"/>
            <a:ext cx="9604375" cy="2497137"/>
          </a:xfrm>
        </p:spPr>
      </p:pic>
    </p:spTree>
    <p:extLst>
      <p:ext uri="{BB962C8B-B14F-4D97-AF65-F5344CB8AC3E}">
        <p14:creationId xmlns:p14="http://schemas.microsoft.com/office/powerpoint/2010/main" val="9528002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chemeClr val="accent1"/>
                </a:solidFill>
              </a:rPr>
              <a:t>link.rb</a:t>
            </a:r>
            <a:endParaRPr lang="en-RU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4F51D7F-F6CA-7848-A826-007C632A50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016125"/>
            <a:ext cx="9516242" cy="3449638"/>
          </a:xfrm>
        </p:spPr>
      </p:pic>
    </p:spTree>
    <p:extLst>
      <p:ext uri="{BB962C8B-B14F-4D97-AF65-F5344CB8AC3E}">
        <p14:creationId xmlns:p14="http://schemas.microsoft.com/office/powerpoint/2010/main" val="15581543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chemeClr val="accent1"/>
                </a:solidFill>
              </a:rPr>
              <a:t>link.rb</a:t>
            </a:r>
            <a:endParaRPr lang="en-RU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4BFC92A-D9BB-264E-9143-EE67805D84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8" y="1965324"/>
            <a:ext cx="7705121" cy="4074083"/>
          </a:xfrm>
        </p:spPr>
      </p:pic>
    </p:spTree>
    <p:extLst>
      <p:ext uri="{BB962C8B-B14F-4D97-AF65-F5344CB8AC3E}">
        <p14:creationId xmlns:p14="http://schemas.microsoft.com/office/powerpoint/2010/main" val="24120545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chemeClr val="accent1"/>
                </a:solidFill>
              </a:rPr>
              <a:t>memo.rb</a:t>
            </a:r>
            <a:endParaRPr lang="en-RU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1CF9640-E43F-C44B-8172-A971157580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8" y="1990725"/>
            <a:ext cx="7303831" cy="4062756"/>
          </a:xfrm>
        </p:spPr>
      </p:pic>
    </p:spTree>
    <p:extLst>
      <p:ext uri="{BB962C8B-B14F-4D97-AF65-F5344CB8AC3E}">
        <p14:creationId xmlns:p14="http://schemas.microsoft.com/office/powerpoint/2010/main" val="25818973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chemeClr val="accent1"/>
                </a:solidFill>
              </a:rPr>
              <a:t>memo.rb</a:t>
            </a:r>
            <a:endParaRPr lang="en-RU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3B07125-9008-C342-9094-447976EBA5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965325"/>
            <a:ext cx="10014106" cy="4088156"/>
          </a:xfrm>
        </p:spPr>
      </p:pic>
    </p:spTree>
    <p:extLst>
      <p:ext uri="{BB962C8B-B14F-4D97-AF65-F5344CB8AC3E}">
        <p14:creationId xmlns:p14="http://schemas.microsoft.com/office/powerpoint/2010/main" val="34538848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chemeClr val="accent1"/>
                </a:solidFill>
              </a:rPr>
              <a:t>memo.rb</a:t>
            </a:r>
            <a:endParaRPr lang="en-RU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BBF261C-34EA-1542-9096-75B52FE686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016125"/>
            <a:ext cx="9956318" cy="4037356"/>
          </a:xfrm>
        </p:spPr>
      </p:pic>
    </p:spTree>
    <p:extLst>
      <p:ext uri="{BB962C8B-B14F-4D97-AF65-F5344CB8AC3E}">
        <p14:creationId xmlns:p14="http://schemas.microsoft.com/office/powerpoint/2010/main" val="40767258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chemeClr val="accent1"/>
                </a:solidFill>
              </a:rPr>
              <a:t>task.rb</a:t>
            </a:r>
            <a:endParaRPr lang="en-RU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431500E-4BB8-0B44-A06C-2636385EF0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028" y="2060178"/>
            <a:ext cx="9604375" cy="3361531"/>
          </a:xfrm>
        </p:spPr>
      </p:pic>
    </p:spTree>
    <p:extLst>
      <p:ext uri="{BB962C8B-B14F-4D97-AF65-F5344CB8AC3E}">
        <p14:creationId xmlns:p14="http://schemas.microsoft.com/office/powerpoint/2010/main" val="4535917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chemeClr val="accent1"/>
                </a:solidFill>
              </a:rPr>
              <a:t>task.rb</a:t>
            </a:r>
            <a:endParaRPr lang="en-RU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F7FB491-898B-BB43-895D-B35AFA8DFD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965325"/>
            <a:ext cx="7300278" cy="4088156"/>
          </a:xfrm>
        </p:spPr>
      </p:pic>
    </p:spTree>
    <p:extLst>
      <p:ext uri="{BB962C8B-B14F-4D97-AF65-F5344CB8AC3E}">
        <p14:creationId xmlns:p14="http://schemas.microsoft.com/office/powerpoint/2010/main" val="3284021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Статические методы класса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644421" cy="414376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Давайте вспомним нашу программу с мостами. </a:t>
            </a:r>
          </a:p>
          <a:p>
            <a:r>
              <a:rPr lang="ru-RU" dirty="0"/>
              <a:t>Обратите внимание на два метода </a:t>
            </a:r>
            <a:r>
              <a:rPr lang="en-GB" dirty="0" err="1">
                <a:solidFill>
                  <a:schemeClr val="accent1"/>
                </a:solidFill>
              </a:rPr>
              <a:t>bridge.open</a:t>
            </a:r>
            <a:r>
              <a:rPr lang="en-GB" dirty="0">
                <a:solidFill>
                  <a:schemeClr val="accent1"/>
                </a:solidFill>
              </a:rPr>
              <a:t> </a:t>
            </a:r>
            <a:r>
              <a:rPr lang="ru-RU" dirty="0"/>
              <a:t>мы вызываем у экземпляра класса </a:t>
            </a:r>
            <a:r>
              <a:rPr lang="en-GB" dirty="0">
                <a:solidFill>
                  <a:schemeClr val="accent1"/>
                </a:solidFill>
              </a:rPr>
              <a:t>Bridge</a:t>
            </a:r>
            <a:r>
              <a:rPr lang="en-GB" dirty="0"/>
              <a:t>, </a:t>
            </a:r>
            <a:r>
              <a:rPr lang="ru-RU" dirty="0"/>
              <a:t>а </a:t>
            </a:r>
            <a:r>
              <a:rPr lang="en-GB" dirty="0" err="1">
                <a:solidFill>
                  <a:schemeClr val="accent1"/>
                </a:solidFill>
              </a:rPr>
              <a:t>Bridge.new</a:t>
            </a:r>
            <a:r>
              <a:rPr lang="en-GB" dirty="0"/>
              <a:t> </a:t>
            </a:r>
            <a:r>
              <a:rPr lang="ru-RU" dirty="0"/>
              <a:t>мы вызываем у самого класса </a:t>
            </a:r>
            <a:r>
              <a:rPr lang="en-GB" dirty="0">
                <a:solidFill>
                  <a:schemeClr val="accent1"/>
                </a:solidFill>
              </a:rPr>
              <a:t>Bridge</a:t>
            </a:r>
            <a:r>
              <a:rPr lang="en-GB" dirty="0"/>
              <a:t>.</a:t>
            </a:r>
          </a:p>
          <a:p>
            <a:r>
              <a:rPr lang="ru-RU" dirty="0"/>
              <a:t>Методы, которые вызываются у класса, без создания экземпляра, например вышеупомянутый </a:t>
            </a:r>
            <a:r>
              <a:rPr lang="en-GB" dirty="0">
                <a:solidFill>
                  <a:schemeClr val="accent1"/>
                </a:solidFill>
              </a:rPr>
              <a:t>new</a:t>
            </a:r>
            <a:r>
              <a:rPr lang="en-GB" dirty="0"/>
              <a:t> — </a:t>
            </a:r>
            <a:r>
              <a:rPr lang="ru-RU" dirty="0"/>
              <a:t>это статические методы.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D9D8C7-A7B8-A946-93B4-A661763087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208"/>
          <a:stretch/>
        </p:blipFill>
        <p:spPr>
          <a:xfrm>
            <a:off x="6410433" y="1913281"/>
            <a:ext cx="4644421" cy="414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3759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chemeClr val="accent1"/>
                </a:solidFill>
              </a:rPr>
              <a:t>task.rb</a:t>
            </a:r>
            <a:endParaRPr lang="en-RU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02034AB-6526-D747-9D21-32518C95CE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8" y="2028825"/>
            <a:ext cx="7711511" cy="4024656"/>
          </a:xfrm>
        </p:spPr>
      </p:pic>
    </p:spTree>
    <p:extLst>
      <p:ext uri="{BB962C8B-B14F-4D97-AF65-F5344CB8AC3E}">
        <p14:creationId xmlns:p14="http://schemas.microsoft.com/office/powerpoint/2010/main" val="42183220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chemeClr val="accent1"/>
                </a:solidFill>
              </a:rPr>
              <a:t>notepad.rb</a:t>
            </a:r>
            <a:endParaRPr lang="en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65290A-0664-194C-A4E1-E6B0CFFD9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Теперь есть чертежи, по которым можно строить любую запись. В основной программе — спросим пользователя, что он хочет создать, получив список возможных типов статическим методом </a:t>
            </a:r>
            <a:r>
              <a:rPr lang="en-GB" dirty="0" err="1">
                <a:solidFill>
                  <a:schemeClr val="accent1"/>
                </a:solidFill>
              </a:rPr>
              <a:t>Post.post_types</a:t>
            </a:r>
            <a:r>
              <a:rPr lang="en-GB" dirty="0"/>
              <a:t>.</a:t>
            </a:r>
          </a:p>
          <a:p>
            <a:r>
              <a:rPr lang="ru-RU" dirty="0"/>
              <a:t>Создаём объект нужного класса, основываясь на ответе с помощью метода </a:t>
            </a:r>
            <a:r>
              <a:rPr lang="en-GB" dirty="0">
                <a:solidFill>
                  <a:schemeClr val="accent1"/>
                </a:solidFill>
              </a:rPr>
              <a:t>create</a:t>
            </a:r>
            <a:r>
              <a:rPr lang="en-GB" dirty="0"/>
              <a:t>, </a:t>
            </a:r>
            <a:r>
              <a:rPr lang="ru-RU" dirty="0"/>
              <a:t>а потом просто вызываем у созданного объекта его методы </a:t>
            </a:r>
            <a:r>
              <a:rPr lang="en-GB" dirty="0" err="1">
                <a:solidFill>
                  <a:schemeClr val="accent1"/>
                </a:solidFill>
              </a:rPr>
              <a:t>read_from_console</a:t>
            </a:r>
            <a:r>
              <a:rPr lang="ru-RU" dirty="0">
                <a:solidFill>
                  <a:schemeClr val="accent1"/>
                </a:solidFill>
              </a:rPr>
              <a:t> </a:t>
            </a:r>
            <a:r>
              <a:rPr lang="ru-RU" dirty="0"/>
              <a:t>и </a:t>
            </a:r>
            <a:r>
              <a:rPr lang="en-GB" dirty="0">
                <a:solidFill>
                  <a:schemeClr val="accent1"/>
                </a:solidFill>
              </a:rPr>
              <a:t>save </a:t>
            </a:r>
            <a:r>
              <a:rPr lang="en-GB" dirty="0"/>
              <a:t>(</a:t>
            </a:r>
            <a:r>
              <a:rPr lang="ru-RU" dirty="0"/>
              <a:t>обратите внимание, нам совершенно не важно, что за класс у нас получился, т.к. мы используем абстрактные методы).</a:t>
            </a:r>
          </a:p>
        </p:txBody>
      </p:sp>
    </p:spTree>
    <p:extLst>
      <p:ext uri="{BB962C8B-B14F-4D97-AF65-F5344CB8AC3E}">
        <p14:creationId xmlns:p14="http://schemas.microsoft.com/office/powerpoint/2010/main" val="30611225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chemeClr val="accent1"/>
                </a:solidFill>
              </a:rPr>
              <a:t>notepad.rb</a:t>
            </a:r>
            <a:endParaRPr lang="en-R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F4E263-F076-9346-A1B6-9D579A8043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016125"/>
            <a:ext cx="7975023" cy="4037356"/>
          </a:xfrm>
        </p:spPr>
      </p:pic>
    </p:spTree>
    <p:extLst>
      <p:ext uri="{BB962C8B-B14F-4D97-AF65-F5344CB8AC3E}">
        <p14:creationId xmlns:p14="http://schemas.microsoft.com/office/powerpoint/2010/main" val="17055395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chemeClr val="accent1"/>
                </a:solidFill>
              </a:rPr>
              <a:t>notepad.rb</a:t>
            </a:r>
            <a:endParaRPr lang="en-RU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54FFD4F-65EC-8441-A439-C2617FA53E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0479" y="1989295"/>
            <a:ext cx="9604375" cy="2334898"/>
          </a:xfrm>
        </p:spPr>
      </p:pic>
    </p:spTree>
    <p:extLst>
      <p:ext uri="{BB962C8B-B14F-4D97-AF65-F5344CB8AC3E}">
        <p14:creationId xmlns:p14="http://schemas.microsoft.com/office/powerpoint/2010/main" val="12434075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chemeClr val="accent1"/>
                </a:solidFill>
              </a:rPr>
              <a:t>notepad.rb</a:t>
            </a:r>
            <a:endParaRPr lang="en-RU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97CB00A-F278-6749-8BAF-7F57697513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6325"/>
          <a:stretch/>
        </p:blipFill>
        <p:spPr>
          <a:xfrm>
            <a:off x="1451579" y="2003424"/>
            <a:ext cx="9557398" cy="3787776"/>
          </a:xfrm>
        </p:spPr>
      </p:pic>
    </p:spTree>
    <p:extLst>
      <p:ext uri="{BB962C8B-B14F-4D97-AF65-F5344CB8AC3E}">
        <p14:creationId xmlns:p14="http://schemas.microsoft.com/office/powerpoint/2010/main" val="18890495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chemeClr val="accent1"/>
                </a:solidFill>
              </a:rPr>
              <a:t>notepad.rb</a:t>
            </a:r>
            <a:endParaRPr lang="en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A6BAD1-5900-CB48-8B65-39E0D143F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2772167"/>
          </a:xfrm>
        </p:spPr>
        <p:txBody>
          <a:bodyPr>
            <a:normAutofit/>
          </a:bodyPr>
          <a:lstStyle/>
          <a:p>
            <a:r>
              <a:rPr lang="ru-RU" dirty="0"/>
              <a:t>Итак, мы научились управлять классами как взрослые дядьки (и </a:t>
            </a:r>
            <a:r>
              <a:rPr lang="ru-RU" dirty="0" err="1"/>
              <a:t>тётьки</a:t>
            </a:r>
            <a:r>
              <a:rPr lang="ru-RU" dirty="0"/>
              <a:t> :-</a:t>
            </a:r>
            <a:r>
              <a:rPr lang="en-US" dirty="0"/>
              <a:t>D</a:t>
            </a:r>
            <a:r>
              <a:rPr lang="ru-RU" dirty="0"/>
              <a:t>). В следующих уроках мы начинаем новую тему — хранение данных. Конечно же эта тема тоже важна для уважающего себя программиста, так как все </a:t>
            </a:r>
            <a:r>
              <a:rPr lang="ru-RU" i="1" dirty="0"/>
              <a:t>не очень важные</a:t>
            </a:r>
            <a:r>
              <a:rPr lang="ru-RU" dirty="0"/>
              <a:t> темы мы просто заранее не стали разбирать.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8938477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Магазин с витриной и конструкторами</a:t>
            </a:r>
            <a:endParaRPr lang="en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A6BAD1-5900-CB48-8B65-39E0D143F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4037748"/>
          </a:xfrm>
        </p:spPr>
        <p:txBody>
          <a:bodyPr/>
          <a:lstStyle/>
          <a:p>
            <a:r>
              <a:rPr lang="ru-RU" dirty="0"/>
              <a:t>Продолжаем развивать наш «Магазин», который мы создали в уроке про наследование классов.</a:t>
            </a:r>
          </a:p>
          <a:p>
            <a:r>
              <a:rPr lang="ru-RU" dirty="0"/>
              <a:t>Сделайте так, чтобы из основной программы можно было создать объект класса </a:t>
            </a:r>
            <a:r>
              <a:rPr lang="en-GB" dirty="0">
                <a:solidFill>
                  <a:schemeClr val="accent1"/>
                </a:solidFill>
              </a:rPr>
              <a:t>Book</a:t>
            </a:r>
            <a:r>
              <a:rPr lang="en-GB" dirty="0"/>
              <a:t> </a:t>
            </a:r>
            <a:r>
              <a:rPr lang="ru-RU" dirty="0"/>
              <a:t>или </a:t>
            </a:r>
            <a:r>
              <a:rPr lang="en-GB" dirty="0">
                <a:solidFill>
                  <a:schemeClr val="accent1"/>
                </a:solidFill>
              </a:rPr>
              <a:t>Film</a:t>
            </a:r>
            <a:r>
              <a:rPr lang="en-GB" dirty="0"/>
              <a:t>, </a:t>
            </a:r>
            <a:r>
              <a:rPr lang="ru-RU" dirty="0"/>
              <a:t>передав ему кроме цены также другие параметры. Для книги — название, жанр и автора; для фильма — название, год и режиссера.</a:t>
            </a:r>
          </a:p>
          <a:p>
            <a:r>
              <a:rPr lang="ru-RU" dirty="0"/>
              <a:t>Напишите также метод </a:t>
            </a:r>
            <a:r>
              <a:rPr lang="en-GB" dirty="0" err="1">
                <a:solidFill>
                  <a:schemeClr val="accent1"/>
                </a:solidFill>
              </a:rPr>
              <a:t>to_s</a:t>
            </a:r>
            <a:r>
              <a:rPr lang="en-GB" dirty="0"/>
              <a:t> </a:t>
            </a:r>
            <a:r>
              <a:rPr lang="ru-RU" dirty="0"/>
              <a:t>для экземпляра класса </a:t>
            </a:r>
            <a:r>
              <a:rPr lang="en-GB" dirty="0">
                <a:solidFill>
                  <a:schemeClr val="accent1"/>
                </a:solidFill>
              </a:rPr>
              <a:t>Film</a:t>
            </a:r>
            <a:r>
              <a:rPr lang="en-GB" dirty="0"/>
              <a:t> </a:t>
            </a:r>
            <a:r>
              <a:rPr lang="ru-RU" dirty="0"/>
              <a:t>и </a:t>
            </a:r>
            <a:r>
              <a:rPr lang="en-GB" dirty="0">
                <a:solidFill>
                  <a:schemeClr val="accent1"/>
                </a:solidFill>
              </a:rPr>
              <a:t>Book</a:t>
            </a:r>
            <a:r>
              <a:rPr lang="en-GB" dirty="0"/>
              <a:t>, </a:t>
            </a:r>
            <a:r>
              <a:rPr lang="ru-RU" dirty="0"/>
              <a:t>который возвращает информацию об этом экземпляре одной строкой.</a:t>
            </a:r>
          </a:p>
        </p:txBody>
      </p:sp>
    </p:spTree>
    <p:extLst>
      <p:ext uri="{BB962C8B-B14F-4D97-AF65-F5344CB8AC3E}">
        <p14:creationId xmlns:p14="http://schemas.microsoft.com/office/powerpoint/2010/main" val="10299297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Магазин с витриной и конструкторами</a:t>
            </a:r>
            <a:endParaRPr lang="en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A6BAD1-5900-CB48-8B65-39E0D143F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1413267"/>
          </a:xfrm>
        </p:spPr>
        <p:txBody>
          <a:bodyPr/>
          <a:lstStyle/>
          <a:p>
            <a:r>
              <a:rPr lang="ru-RU" dirty="0"/>
              <a:t>В основной программе создайте пару книжек и фильмов и выведите их в цикле на экран.</a:t>
            </a:r>
          </a:p>
          <a:p>
            <a:r>
              <a:rPr lang="ru-RU" b="1" dirty="0"/>
              <a:t>Например: 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C23BE8-755B-3B4E-9914-E0F36DCA6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3590979"/>
            <a:ext cx="9144000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4602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Магазин с чтением файлов</a:t>
            </a:r>
            <a:endParaRPr lang="en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A6BAD1-5900-CB48-8B65-39E0D143F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9603275" cy="1251288"/>
          </a:xfrm>
        </p:spPr>
        <p:txBody>
          <a:bodyPr/>
          <a:lstStyle/>
          <a:p>
            <a:r>
              <a:rPr lang="ru-RU" dirty="0"/>
              <a:t>Продолжаем развивать наш «Магазин»: реализуйте функционал считывания продуктов из папки </a:t>
            </a:r>
            <a:r>
              <a:rPr lang="en-GB" dirty="0">
                <a:solidFill>
                  <a:schemeClr val="accent1"/>
                </a:solidFill>
              </a:rPr>
              <a:t>data</a:t>
            </a:r>
            <a:r>
              <a:rPr lang="en-GB" dirty="0"/>
              <a:t>. </a:t>
            </a:r>
            <a:r>
              <a:rPr lang="ru-RU" dirty="0"/>
              <a:t>Пусть в папке, например, </a:t>
            </a:r>
            <a:r>
              <a:rPr lang="en-GB" dirty="0">
                <a:solidFill>
                  <a:schemeClr val="accent1"/>
                </a:solidFill>
              </a:rPr>
              <a:t>data/films </a:t>
            </a:r>
            <a:r>
              <a:rPr lang="ru-RU" dirty="0"/>
              <a:t>лежат текстовые файлы в формате, который вам уже знаком (добавляется цена и остаток на складе):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A086D2-5445-5642-A8BC-279F2DF89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3429000"/>
            <a:ext cx="91440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6738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Магазин с чтением файлов</a:t>
            </a:r>
            <a:endParaRPr lang="en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A6BAD1-5900-CB48-8B65-39E0D143F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9603275" cy="524266"/>
          </a:xfrm>
        </p:spPr>
        <p:txBody>
          <a:bodyPr/>
          <a:lstStyle/>
          <a:p>
            <a:r>
              <a:rPr lang="ru-RU" dirty="0"/>
              <a:t>А в паке </a:t>
            </a:r>
            <a:r>
              <a:rPr lang="en-GB" dirty="0">
                <a:solidFill>
                  <a:schemeClr val="accent1"/>
                </a:solidFill>
              </a:rPr>
              <a:t>data/books </a:t>
            </a:r>
            <a:r>
              <a:rPr lang="en-GB" dirty="0"/>
              <a:t>— </a:t>
            </a:r>
            <a:r>
              <a:rPr lang="ru-RU" dirty="0"/>
              <a:t>файлы в таком формате: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ACFD0C-5D3A-9E46-8660-47D034A0C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578100"/>
            <a:ext cx="9156700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740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Зачем нужны Статические методы?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56468"/>
          </a:xfrm>
        </p:spPr>
        <p:txBody>
          <a:bodyPr>
            <a:normAutofit/>
          </a:bodyPr>
          <a:lstStyle/>
          <a:p>
            <a:r>
              <a:rPr lang="ru-RU" dirty="0"/>
              <a:t>У нас есть класс, по которому, как по чертежу, мы можем создавать экземпляры, то есть объекты. А что если какая-то функция общая, то есть не зависит от конкретного</a:t>
            </a:r>
            <a:r>
              <a:rPr lang="en-US" dirty="0"/>
              <a:t> </a:t>
            </a:r>
            <a:r>
              <a:rPr lang="ru-RU" dirty="0"/>
              <a:t>объекта. </a:t>
            </a:r>
          </a:p>
        </p:txBody>
      </p:sp>
    </p:spTree>
    <p:extLst>
      <p:ext uri="{BB962C8B-B14F-4D97-AF65-F5344CB8AC3E}">
        <p14:creationId xmlns:p14="http://schemas.microsoft.com/office/powerpoint/2010/main" val="28469785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Магазин с чтением файлов</a:t>
            </a:r>
            <a:endParaRPr lang="en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A6BAD1-5900-CB48-8B65-39E0D143F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9603275" cy="1235466"/>
          </a:xfrm>
        </p:spPr>
        <p:txBody>
          <a:bodyPr/>
          <a:lstStyle/>
          <a:p>
            <a:r>
              <a:rPr lang="ru-RU" dirty="0"/>
              <a:t>Напишите для каждого класса-ребенка метод класса (статический метод) </a:t>
            </a:r>
            <a:r>
              <a:rPr lang="en-GB" dirty="0" err="1">
                <a:solidFill>
                  <a:schemeClr val="accent1"/>
                </a:solidFill>
              </a:rPr>
              <a:t>from_file</a:t>
            </a:r>
            <a:r>
              <a:rPr lang="en-GB" dirty="0"/>
              <a:t>, </a:t>
            </a:r>
            <a:r>
              <a:rPr lang="ru-RU" dirty="0"/>
              <a:t>который создает новый экземпляр класса, заполняя его данными из файла, чтобы можно было написать вот так: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97ABC1-2E1B-C249-A3AA-23C63BF87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3387780"/>
            <a:ext cx="9144000" cy="787400"/>
          </a:xfrm>
          <a:prstGeom prst="rect">
            <a:avLst/>
          </a:prstGeo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7BD39355-7950-444B-9BC9-1F6BBEC7E9BF}"/>
              </a:ext>
            </a:extLst>
          </p:cNvPr>
          <p:cNvSpPr txBox="1">
            <a:spLocks/>
          </p:cNvSpPr>
          <p:nvPr/>
        </p:nvSpPr>
        <p:spPr>
          <a:xfrm>
            <a:off x="1451578" y="4311759"/>
            <a:ext cx="9603275" cy="17417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Сделайте также, чтобы метод родителя возвращал ошибку </a:t>
            </a:r>
            <a:r>
              <a:rPr lang="en-GB" dirty="0" err="1">
                <a:solidFill>
                  <a:schemeClr val="accent1"/>
                </a:solidFill>
              </a:rPr>
              <a:t>NotImplementedError</a:t>
            </a:r>
            <a:r>
              <a:rPr lang="en-GB" dirty="0"/>
              <a:t>, </a:t>
            </a:r>
            <a:r>
              <a:rPr lang="ru-RU" dirty="0"/>
              <a:t>на случай, если какой-то ребенок попытается создать себя используя статический метод родителя. </a:t>
            </a:r>
          </a:p>
        </p:txBody>
      </p:sp>
    </p:spTree>
    <p:extLst>
      <p:ext uri="{BB962C8B-B14F-4D97-AF65-F5344CB8AC3E}">
        <p14:creationId xmlns:p14="http://schemas.microsoft.com/office/powerpoint/2010/main" val="27553956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Магазин с чтением файлов. подсказка</a:t>
            </a:r>
            <a:endParaRPr lang="en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A6BAD1-5900-CB48-8B65-39E0D143F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4037747"/>
          </a:xfrm>
        </p:spPr>
        <p:txBody>
          <a:bodyPr/>
          <a:lstStyle/>
          <a:p>
            <a:r>
              <a:rPr lang="ru-RU" dirty="0"/>
              <a:t>Вспоминайте, как мы делали программу, которая читала фильмы из каталога, чтобы выбрать фильм на вечер.</a:t>
            </a:r>
          </a:p>
          <a:p>
            <a:r>
              <a:rPr lang="ru-RU" dirty="0"/>
              <a:t>Напишите метод </a:t>
            </a:r>
            <a:r>
              <a:rPr lang="en-GB" dirty="0" err="1">
                <a:solidFill>
                  <a:schemeClr val="accent1"/>
                </a:solidFill>
              </a:rPr>
              <a:t>from_file</a:t>
            </a:r>
            <a:r>
              <a:rPr lang="en-GB" dirty="0">
                <a:solidFill>
                  <a:schemeClr val="accent1"/>
                </a:solidFill>
              </a:rPr>
              <a:t> </a:t>
            </a:r>
            <a:r>
              <a:rPr lang="ru-RU" dirty="0"/>
              <a:t>у класса </a:t>
            </a:r>
            <a:r>
              <a:rPr lang="en-GB" dirty="0">
                <a:solidFill>
                  <a:schemeClr val="accent1"/>
                </a:solidFill>
              </a:rPr>
              <a:t>Film</a:t>
            </a:r>
            <a:r>
              <a:rPr lang="en-GB" dirty="0"/>
              <a:t> </a:t>
            </a:r>
            <a:r>
              <a:rPr lang="ru-RU" dirty="0"/>
              <a:t>так, чтобы читал данные из файла и передавал их в конструктор подобно тому, как мы создавали фильмы из основной программы.</a:t>
            </a:r>
          </a:p>
          <a:p>
            <a:r>
              <a:rPr lang="ru-RU" dirty="0"/>
              <a:t>Не забудьте у класса </a:t>
            </a:r>
            <a:r>
              <a:rPr lang="en-GB" dirty="0">
                <a:solidFill>
                  <a:schemeClr val="accent1"/>
                </a:solidFill>
              </a:rPr>
              <a:t>Product</a:t>
            </a:r>
            <a:r>
              <a:rPr lang="en-GB" dirty="0"/>
              <a:t> </a:t>
            </a:r>
            <a:r>
              <a:rPr lang="ru-RU" dirty="0"/>
              <a:t>сделать так, чтобы метод </a:t>
            </a:r>
            <a:r>
              <a:rPr lang="en-GB" dirty="0" err="1">
                <a:solidFill>
                  <a:schemeClr val="accent1"/>
                </a:solidFill>
              </a:rPr>
              <a:t>from_file</a:t>
            </a:r>
            <a:r>
              <a:rPr lang="en-GB" dirty="0">
                <a:solidFill>
                  <a:schemeClr val="accent1"/>
                </a:solidFill>
              </a:rPr>
              <a:t> </a:t>
            </a:r>
            <a:r>
              <a:rPr lang="ru-RU" dirty="0"/>
              <a:t>возвращал ошибку</a:t>
            </a:r>
            <a:r>
              <a:rPr lang="en-US" dirty="0"/>
              <a:t> </a:t>
            </a:r>
            <a:r>
              <a:rPr lang="en-GB" dirty="0" err="1">
                <a:solidFill>
                  <a:schemeClr val="accent1"/>
                </a:solidFill>
              </a:rPr>
              <a:t>NotImplementedError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43099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Магазин с </a:t>
            </a:r>
            <a:r>
              <a:rPr lang="en-US" b="1" cap="none" dirty="0" err="1">
                <a:solidFill>
                  <a:schemeClr val="accent1"/>
                </a:solidFill>
              </a:rPr>
              <a:t>ProductCollection</a:t>
            </a:r>
            <a:endParaRPr lang="en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A6BAD1-5900-CB48-8B65-39E0D143F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99021" cy="4037747"/>
          </a:xfrm>
        </p:spPr>
        <p:txBody>
          <a:bodyPr>
            <a:normAutofit/>
          </a:bodyPr>
          <a:lstStyle/>
          <a:p>
            <a:r>
              <a:rPr lang="ru-RU" dirty="0"/>
              <a:t>Продолжаем развивать наш «Магазин»: реализуйте класс </a:t>
            </a:r>
            <a:r>
              <a:rPr lang="en-GB" dirty="0" err="1">
                <a:solidFill>
                  <a:schemeClr val="accent1"/>
                </a:solidFill>
              </a:rPr>
              <a:t>ProductCollection</a:t>
            </a:r>
            <a:r>
              <a:rPr lang="en-GB" dirty="0"/>
              <a:t>, </a:t>
            </a:r>
            <a:r>
              <a:rPr lang="ru-RU" dirty="0"/>
              <a:t>который может хранить в себе любые товары (фильмы или книги) и у которого есть:</a:t>
            </a:r>
          </a:p>
          <a:p>
            <a:r>
              <a:rPr lang="ru-RU" dirty="0"/>
              <a:t>Метод класса (статический метод) </a:t>
            </a:r>
            <a:r>
              <a:rPr lang="en-GB" dirty="0" err="1">
                <a:solidFill>
                  <a:schemeClr val="accent1"/>
                </a:solidFill>
              </a:rPr>
              <a:t>from_dir</a:t>
            </a:r>
            <a:r>
              <a:rPr lang="en-GB" dirty="0"/>
              <a:t>, </a:t>
            </a:r>
            <a:r>
              <a:rPr lang="ru-RU" dirty="0"/>
              <a:t>который считывает продукты из папки</a:t>
            </a:r>
            <a:r>
              <a:rPr lang="en-US" dirty="0"/>
              <a:t> </a:t>
            </a:r>
            <a:r>
              <a:rPr lang="en-GB" dirty="0">
                <a:solidFill>
                  <a:schemeClr val="accent1"/>
                </a:solidFill>
              </a:rPr>
              <a:t>data</a:t>
            </a:r>
            <a:r>
              <a:rPr lang="en-GB" dirty="0"/>
              <a:t>, </a:t>
            </a:r>
            <a:r>
              <a:rPr lang="ru-RU" dirty="0"/>
              <a:t>сам понимая, какие товары в какой папке лежат.</a:t>
            </a:r>
          </a:p>
          <a:p>
            <a:r>
              <a:rPr lang="ru-RU" dirty="0"/>
              <a:t>Метод экземпляра </a:t>
            </a:r>
            <a:r>
              <a:rPr lang="en-GB" dirty="0" err="1">
                <a:solidFill>
                  <a:schemeClr val="accent1"/>
                </a:solidFill>
              </a:rPr>
              <a:t>to_a</a:t>
            </a:r>
            <a:r>
              <a:rPr lang="en-GB" dirty="0"/>
              <a:t>, </a:t>
            </a:r>
            <a:r>
              <a:rPr lang="ru-RU" dirty="0"/>
              <a:t>который возвращает массив товаров.</a:t>
            </a:r>
          </a:p>
          <a:p>
            <a:r>
              <a:rPr lang="ru-RU" dirty="0"/>
              <a:t>Метод экземпляра </a:t>
            </a:r>
            <a:r>
              <a:rPr lang="en-GB" dirty="0">
                <a:solidFill>
                  <a:schemeClr val="accent1"/>
                </a:solidFill>
              </a:rPr>
              <a:t>sort</a:t>
            </a:r>
            <a:r>
              <a:rPr lang="en-GB" dirty="0"/>
              <a:t>, </a:t>
            </a:r>
            <a:r>
              <a:rPr lang="ru-RU" dirty="0"/>
              <a:t>который сортирует товары по цене, остатку на складе или по названию (как по возрастанию, так и по убыванию):</a:t>
            </a:r>
          </a:p>
          <a:p>
            <a:r>
              <a:rPr lang="ru-RU" dirty="0"/>
              <a:t>Создайте в основной программе коллекцию товаров, прочитав её из директории и выведите все товары на экран.</a:t>
            </a:r>
          </a:p>
        </p:txBody>
      </p:sp>
    </p:spTree>
    <p:extLst>
      <p:ext uri="{BB962C8B-B14F-4D97-AF65-F5344CB8AC3E}">
        <p14:creationId xmlns:p14="http://schemas.microsoft.com/office/powerpoint/2010/main" val="16668467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Магазин с </a:t>
            </a:r>
            <a:r>
              <a:rPr lang="en-US" b="1" cap="none" dirty="0" err="1">
                <a:solidFill>
                  <a:schemeClr val="accent1"/>
                </a:solidFill>
              </a:rPr>
              <a:t>ProductCollection</a:t>
            </a:r>
            <a:r>
              <a:rPr lang="en-US" b="1" cap="none" dirty="0">
                <a:solidFill>
                  <a:schemeClr val="accent1"/>
                </a:solidFill>
              </a:rPr>
              <a:t>. </a:t>
            </a:r>
            <a:r>
              <a:rPr lang="ru-RU" b="1" cap="none" dirty="0">
                <a:solidFill>
                  <a:schemeClr val="accent1"/>
                </a:solidFill>
              </a:rPr>
              <a:t>ПОДСКАЗКА</a:t>
            </a:r>
            <a:endParaRPr lang="en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A6BAD1-5900-CB48-8B65-39E0D143F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99021" cy="1413267"/>
          </a:xfrm>
        </p:spPr>
        <p:txBody>
          <a:bodyPr>
            <a:normAutofit/>
          </a:bodyPr>
          <a:lstStyle/>
          <a:p>
            <a:r>
              <a:rPr lang="ru-RU" dirty="0"/>
              <a:t>Для сортировки массива используйте метода </a:t>
            </a:r>
            <a:r>
              <a:rPr lang="en-GB" dirty="0" err="1">
                <a:solidFill>
                  <a:schemeClr val="accent1"/>
                </a:solidFill>
              </a:rPr>
              <a:t>sort_by</a:t>
            </a:r>
            <a:r>
              <a:rPr lang="en-GB" dirty="0">
                <a:solidFill>
                  <a:schemeClr val="accent1"/>
                </a:solidFill>
              </a:rPr>
              <a:t>!</a:t>
            </a:r>
            <a:r>
              <a:rPr lang="en-GB" dirty="0"/>
              <a:t>, </a:t>
            </a:r>
            <a:r>
              <a:rPr lang="ru-RU" dirty="0"/>
              <a:t>который принимает на вход блок, по результату возврата которого будет идти сортировка:</a:t>
            </a:r>
          </a:p>
          <a:p>
            <a:r>
              <a:rPr lang="en-GB" dirty="0">
                <a:hlinkClick r:id="rId2"/>
              </a:rPr>
              <a:t>https://ruby-doc.org/core-2.4.0/Enumerable.html#method-i-sort_by</a:t>
            </a:r>
            <a:r>
              <a:rPr lang="ru-RU" dirty="0"/>
              <a:t> 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6805D4-E6E9-AA41-BBFB-62C13ACA4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3590979"/>
            <a:ext cx="91440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0345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Справочная информация</a:t>
            </a:r>
            <a:endParaRPr lang="en-RU" b="1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6D630-3461-C246-A1FC-FA3B30373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4037748"/>
          </a:xfrm>
        </p:spPr>
        <p:txBody>
          <a:bodyPr>
            <a:normAutofit/>
          </a:bodyPr>
          <a:lstStyle/>
          <a:p>
            <a:r>
              <a:rPr lang="ru-RU" u="sng" dirty="0">
                <a:hlinkClick r:id="rId2" tooltip="Класс Date, работа с датами"/>
              </a:rPr>
              <a:t>Класс </a:t>
            </a:r>
            <a:r>
              <a:rPr lang="en-GB" u="sng" dirty="0">
                <a:hlinkClick r:id="rId2" tooltip="Класс Date, работа с датами"/>
              </a:rPr>
              <a:t>Date, </a:t>
            </a:r>
            <a:r>
              <a:rPr lang="ru-RU" u="sng" dirty="0">
                <a:hlinkClick r:id="rId2" tooltip="Класс Date, работа с датами"/>
              </a:rPr>
              <a:t>работа с датами</a:t>
            </a:r>
            <a:endParaRPr lang="ru-RU" dirty="0"/>
          </a:p>
          <a:p>
            <a:r>
              <a:rPr lang="ru-RU" dirty="0">
                <a:hlinkClick r:id="rId3" tooltip="Хитрости устройства переменных класса в Ruby"/>
              </a:rPr>
              <a:t>Хитрости устройства переменных класса в </a:t>
            </a:r>
            <a:r>
              <a:rPr lang="en-GB" dirty="0">
                <a:hlinkClick r:id="rId3" tooltip="Хитрости устройства переменных класса в Ruby"/>
              </a:rPr>
              <a:t>Ruby</a:t>
            </a:r>
            <a:endParaRPr lang="en-GB" dirty="0"/>
          </a:p>
          <a:p>
            <a:r>
              <a:rPr lang="ru-RU" dirty="0">
                <a:hlinkClick r:id="rId4" tooltip="Что такое «Шаблоны проектирования»"/>
              </a:rPr>
              <a:t>Что такое «Шаблоны проектирования»</a:t>
            </a:r>
            <a:endParaRPr lang="ru-RU" dirty="0"/>
          </a:p>
          <a:p>
            <a:r>
              <a:rPr lang="ru-RU" dirty="0">
                <a:hlinkClick r:id="rId5" tooltip="Шаблоны проектирования в Ruby — 1"/>
              </a:rPr>
              <a:t>Шаблоны проектирования в </a:t>
            </a:r>
            <a:r>
              <a:rPr lang="en-GB" dirty="0">
                <a:hlinkClick r:id="rId5" tooltip="Шаблоны проектирования в Ruby — 1"/>
              </a:rPr>
              <a:t>Ruby — 1</a:t>
            </a:r>
            <a:endParaRPr lang="en-GB" dirty="0"/>
          </a:p>
          <a:p>
            <a:r>
              <a:rPr lang="ru-RU" dirty="0">
                <a:hlinkClick r:id="rId6" tooltip="Шаблоны проектирования в Ruby — 2"/>
              </a:rPr>
              <a:t>Шаблоны проектирования в </a:t>
            </a:r>
            <a:r>
              <a:rPr lang="en-GB" dirty="0">
                <a:hlinkClick r:id="rId6" tooltip="Шаблоны проектирования в Ruby — 2"/>
              </a:rPr>
              <a:t>Ruby — 2</a:t>
            </a:r>
            <a:endParaRPr lang="en-GB" dirty="0"/>
          </a:p>
          <a:p>
            <a:r>
              <a:rPr lang="ru-RU" dirty="0">
                <a:hlinkClick r:id="rId7" tooltip="Что такое «переопределение методов»"/>
              </a:rPr>
              <a:t>Что такое «переопределение методов»</a:t>
            </a:r>
            <a:endParaRPr lang="ru-RU" dirty="0"/>
          </a:p>
          <a:p>
            <a:r>
              <a:rPr lang="ru-RU" dirty="0">
                <a:hlinkClick r:id="rId8" tooltip="Что такое «абстрактный метод»"/>
              </a:rPr>
              <a:t>Что такое «абстрактный метод»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67368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EBCC4-BF3F-1644-A380-EC873F30C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Спасибо за внимание!</a:t>
            </a:r>
            <a:br>
              <a:rPr lang="en-RU" b="1" dirty="0">
                <a:solidFill>
                  <a:schemeClr val="accent1"/>
                </a:solidFill>
              </a:rPr>
            </a:br>
            <a:endParaRPr lang="en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E4521-B728-F446-AA6F-01C928385D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Лекция 26. Классы, абстрактные и статические методы</a:t>
            </a:r>
            <a:endParaRPr lang="en-RU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242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Зачем нужны Статические методы?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56468"/>
          </a:xfrm>
        </p:spPr>
        <p:txBody>
          <a:bodyPr>
            <a:normAutofit/>
          </a:bodyPr>
          <a:lstStyle/>
          <a:p>
            <a:r>
              <a:rPr lang="ru-RU" dirty="0"/>
              <a:t>Например у нас есть класс </a:t>
            </a:r>
            <a:r>
              <a:rPr lang="ru-RU" dirty="0">
                <a:solidFill>
                  <a:schemeClr val="accent1"/>
                </a:solidFill>
              </a:rPr>
              <a:t>Человек</a:t>
            </a:r>
            <a:r>
              <a:rPr lang="ru-RU" dirty="0"/>
              <a:t>, можем создать экземпляр </a:t>
            </a:r>
            <a:r>
              <a:rPr lang="ru-RU" dirty="0">
                <a:solidFill>
                  <a:schemeClr val="accent1"/>
                </a:solidFill>
              </a:rPr>
              <a:t>человек</a:t>
            </a:r>
            <a:r>
              <a:rPr lang="ru-RU" dirty="0"/>
              <a:t> и у конкретного человека можно спросить, какой у него цвет глаз: </a:t>
            </a:r>
            <a:r>
              <a:rPr lang="ru-RU" dirty="0" err="1">
                <a:solidFill>
                  <a:schemeClr val="accent1"/>
                </a:solidFill>
              </a:rPr>
              <a:t>человек.цвет_глаз</a:t>
            </a:r>
            <a:r>
              <a:rPr lang="ru-RU" dirty="0"/>
              <a:t>. А что, если нам нужно узнать, сколько всего людей на планете Земля или, например, какой человек самый высокий? Никакой конкретный человек этого не знает (без ограничения общности считаем, что у нас нет переменной, которая указывает на человека с именем Анатолий </a:t>
            </a:r>
            <a:r>
              <a:rPr lang="ru-RU" dirty="0" err="1"/>
              <a:t>Вассерман</a:t>
            </a:r>
            <a:r>
              <a:rPr lang="ru-RU" dirty="0"/>
              <a:t>). Тогда нам нужно спросить об этом у самого класса, который заведует всеми людьми: </a:t>
            </a:r>
            <a:r>
              <a:rPr lang="ru-RU" dirty="0" err="1">
                <a:solidFill>
                  <a:schemeClr val="accent1"/>
                </a:solidFill>
              </a:rPr>
              <a:t>Человек.сколько</a:t>
            </a:r>
            <a:r>
              <a:rPr lang="ru-RU" dirty="0">
                <a:solidFill>
                  <a:schemeClr val="accent1"/>
                </a:solidFill>
              </a:rPr>
              <a:t> </a:t>
            </a:r>
            <a:r>
              <a:rPr lang="ru-RU" dirty="0"/>
              <a:t>или </a:t>
            </a:r>
            <a:r>
              <a:rPr lang="ru-RU" dirty="0" err="1">
                <a:solidFill>
                  <a:schemeClr val="accent1"/>
                </a:solidFill>
              </a:rPr>
              <a:t>Человек.самый_высокий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5197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Зачем нужны Статические методы?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56468"/>
          </a:xfrm>
        </p:spPr>
        <p:txBody>
          <a:bodyPr>
            <a:normAutofit/>
          </a:bodyPr>
          <a:lstStyle/>
          <a:p>
            <a:r>
              <a:rPr lang="ru-RU" dirty="0"/>
              <a:t>А, например, чтобы узнать, сколько людей в конкретном городе, можно было бы методу сколько передать параметр: </a:t>
            </a:r>
            <a:r>
              <a:rPr lang="ru-RU" dirty="0" err="1">
                <a:solidFill>
                  <a:schemeClr val="accent1"/>
                </a:solidFill>
              </a:rPr>
              <a:t>Человек.сколько</a:t>
            </a:r>
            <a:r>
              <a:rPr lang="ru-RU" dirty="0">
                <a:solidFill>
                  <a:schemeClr val="accent1"/>
                </a:solidFill>
              </a:rPr>
              <a:t>("Москва")</a:t>
            </a:r>
            <a:r>
              <a:rPr lang="ru-RU" dirty="0"/>
              <a:t>.</a:t>
            </a:r>
          </a:p>
          <a:p>
            <a:r>
              <a:rPr lang="ru-RU" dirty="0"/>
              <a:t>Статический метод, также, как и обычный, может что-то возвращать. Например </a:t>
            </a:r>
            <a:r>
              <a:rPr lang="en-GB" dirty="0" err="1">
                <a:solidFill>
                  <a:schemeClr val="accent1"/>
                </a:solidFill>
              </a:rPr>
              <a:t>Bridge.new</a:t>
            </a:r>
            <a:r>
              <a:rPr lang="en-GB" dirty="0"/>
              <a:t> — </a:t>
            </a:r>
            <a:r>
              <a:rPr lang="ru-RU" dirty="0"/>
              <a:t>статический метод, встроенный в руби, возвращающий экземпляр класса </a:t>
            </a:r>
            <a:r>
              <a:rPr lang="en-GB" dirty="0">
                <a:solidFill>
                  <a:schemeClr val="accent1"/>
                </a:solidFill>
              </a:rPr>
              <a:t>Bridge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7452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Зачем нужны Статические методы?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2929921" cy="4156468"/>
          </a:xfrm>
        </p:spPr>
        <p:txBody>
          <a:bodyPr>
            <a:normAutofit/>
          </a:bodyPr>
          <a:lstStyle/>
          <a:p>
            <a:r>
              <a:rPr lang="ru-RU" dirty="0"/>
              <a:t>Также вам, наверное, знакомы статические методы </a:t>
            </a:r>
            <a:r>
              <a:rPr lang="en-GB" dirty="0" err="1">
                <a:solidFill>
                  <a:schemeClr val="accent1"/>
                </a:solidFill>
              </a:rPr>
              <a:t>Time.now</a:t>
            </a:r>
            <a:r>
              <a:rPr lang="ru-RU" dirty="0">
                <a:solidFill>
                  <a:schemeClr val="accent1"/>
                </a:solidFill>
              </a:rPr>
              <a:t> </a:t>
            </a:r>
            <a:r>
              <a:rPr lang="ru-RU" dirty="0"/>
              <a:t>и </a:t>
            </a:r>
            <a:r>
              <a:rPr lang="en-GB" dirty="0" err="1">
                <a:solidFill>
                  <a:schemeClr val="accent1"/>
                </a:solidFill>
              </a:rPr>
              <a:t>Date.parse</a:t>
            </a:r>
            <a:r>
              <a:rPr lang="en-GB" dirty="0"/>
              <a:t>.</a:t>
            </a:r>
            <a:r>
              <a:rPr lang="ru-RU" dirty="0"/>
              <a:t> </a:t>
            </a:r>
            <a:endParaRPr lang="en-GB" dirty="0"/>
          </a:p>
        </p:txBody>
      </p:sp>
      <p:pic>
        <p:nvPicPr>
          <p:cNvPr id="1026" name="Picture 2" descr="Статические методы">
            <a:extLst>
              <a:ext uri="{FF2B5EF4-FFF2-40B4-BE49-F238E27FC236}">
                <a16:creationId xmlns:a16="http://schemas.microsoft.com/office/drawing/2014/main" id="{3120CD12-B612-2B4E-A428-8EE373700A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0" r="1652" b="2037"/>
          <a:stretch/>
        </p:blipFill>
        <p:spPr bwMode="auto">
          <a:xfrm>
            <a:off x="5543695" y="2015732"/>
            <a:ext cx="4404124" cy="4037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2308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Как создавать статические методы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765568"/>
          </a:xfrm>
        </p:spPr>
        <p:txBody>
          <a:bodyPr>
            <a:normAutofit/>
          </a:bodyPr>
          <a:lstStyle/>
          <a:p>
            <a:r>
              <a:rPr lang="ru-RU" sz="1800" dirty="0"/>
              <a:t>Определить статический метод у класса очень просто. Достаточно просто написать перед названием определяемого метода кодовое слово </a:t>
            </a:r>
            <a:r>
              <a:rPr lang="en-GB" sz="1800" dirty="0">
                <a:solidFill>
                  <a:schemeClr val="accent1"/>
                </a:solidFill>
              </a:rPr>
              <a:t>self</a:t>
            </a:r>
            <a:r>
              <a:rPr lang="en-GB" sz="1800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645241-A5A9-A342-ADF4-BD0726BCB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790878"/>
            <a:ext cx="6333521" cy="160977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954411-B045-5440-A8FB-F960A087435D}"/>
              </a:ext>
            </a:extLst>
          </p:cNvPr>
          <p:cNvSpPr txBox="1">
            <a:spLocks/>
          </p:cNvSpPr>
          <p:nvPr/>
        </p:nvSpPr>
        <p:spPr>
          <a:xfrm>
            <a:off x="1451578" y="4410226"/>
            <a:ext cx="9603275" cy="4035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/>
              <a:t>Выведет на экран: </a:t>
            </a:r>
            <a:endParaRPr lang="en-GB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812C98-6F92-0C4B-A77F-4D22C591F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8" y="4823325"/>
            <a:ext cx="6333522" cy="334269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F16D271-F167-C745-927C-DE1459B71EC3}"/>
              </a:ext>
            </a:extLst>
          </p:cNvPr>
          <p:cNvSpPr txBox="1">
            <a:spLocks/>
          </p:cNvSpPr>
          <p:nvPr/>
        </p:nvSpPr>
        <p:spPr>
          <a:xfrm>
            <a:off x="1451578" y="5167172"/>
            <a:ext cx="9603275" cy="8624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/>
              <a:t>Обратите внимание ещё раз — мы не создавали экземпляр класса </a:t>
            </a:r>
            <a:r>
              <a:rPr lang="en-GB" sz="1800" dirty="0" err="1">
                <a:solidFill>
                  <a:schemeClr val="accent1"/>
                </a:solidFill>
              </a:rPr>
              <a:t>MyClass</a:t>
            </a:r>
            <a:r>
              <a:rPr lang="en-GB" sz="1800" dirty="0"/>
              <a:t>, </a:t>
            </a:r>
            <a:r>
              <a:rPr lang="ru-RU" sz="1800" dirty="0"/>
              <a:t>мы вызвали метод самого класса.</a:t>
            </a:r>
          </a:p>
        </p:txBody>
      </p:sp>
    </p:spTree>
    <p:extLst>
      <p:ext uri="{BB962C8B-B14F-4D97-AF65-F5344CB8AC3E}">
        <p14:creationId xmlns:p14="http://schemas.microsoft.com/office/powerpoint/2010/main" val="4080398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Перегрузка методов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56468"/>
          </a:xfrm>
        </p:spPr>
        <p:txBody>
          <a:bodyPr>
            <a:normAutofit/>
          </a:bodyPr>
          <a:lstStyle/>
          <a:p>
            <a:r>
              <a:rPr lang="ru-RU" dirty="0"/>
              <a:t>Из названия более-менее ясно, что это такое. Методы детей могут отличаться от методов родителей с таким же названием. Когда класс наследует метод, он может изменить реализацию на свою, если это нужно.</a:t>
            </a:r>
          </a:p>
          <a:p>
            <a:r>
              <a:rPr lang="ru-RU" dirty="0"/>
              <a:t>Почти все рестораны подают бизнес-ланч, но в каждом ресторане бизнес-ланч свой. То, что в него будет входить — определяется для каждой кухни отдельно. Для итальянской одно, для китайской — совсем другое.</a:t>
            </a:r>
          </a:p>
        </p:txBody>
      </p:sp>
    </p:spTree>
    <p:extLst>
      <p:ext uri="{BB962C8B-B14F-4D97-AF65-F5344CB8AC3E}">
        <p14:creationId xmlns:p14="http://schemas.microsoft.com/office/powerpoint/2010/main" val="149596364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6290</TotalTime>
  <Words>1462</Words>
  <Application>Microsoft Macintosh PowerPoint</Application>
  <PresentationFormat>Widescreen</PresentationFormat>
  <Paragraphs>107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8" baseType="lpstr">
      <vt:lpstr>Arial</vt:lpstr>
      <vt:lpstr>Gill Sans MT</vt:lpstr>
      <vt:lpstr>Gallery</vt:lpstr>
      <vt:lpstr>Лекция 26</vt:lpstr>
      <vt:lpstr>План занятия</vt:lpstr>
      <vt:lpstr>Статические методы класса</vt:lpstr>
      <vt:lpstr>Зачем нужны Статические методы?</vt:lpstr>
      <vt:lpstr>Зачем нужны Статические методы?</vt:lpstr>
      <vt:lpstr>Зачем нужны Статические методы?</vt:lpstr>
      <vt:lpstr>Зачем нужны Статические методы?</vt:lpstr>
      <vt:lpstr>Как создавать статические методы</vt:lpstr>
      <vt:lpstr>Перегрузка методов</vt:lpstr>
      <vt:lpstr>Перегрузка методов</vt:lpstr>
      <vt:lpstr>Абстрактные методы</vt:lpstr>
      <vt:lpstr>Блокнот версия v.1.0</vt:lpstr>
      <vt:lpstr>Блокнот версия v.1.0</vt:lpstr>
      <vt:lpstr>Post.rb</vt:lpstr>
      <vt:lpstr>Post.rb</vt:lpstr>
      <vt:lpstr>Post.rb</vt:lpstr>
      <vt:lpstr>Post.rb</vt:lpstr>
      <vt:lpstr>Post.rb</vt:lpstr>
      <vt:lpstr>Post.rb</vt:lpstr>
      <vt:lpstr>Post.rb</vt:lpstr>
      <vt:lpstr>Post.rb</vt:lpstr>
      <vt:lpstr>link.rb</vt:lpstr>
      <vt:lpstr>link.rb</vt:lpstr>
      <vt:lpstr>link.rb</vt:lpstr>
      <vt:lpstr>memo.rb</vt:lpstr>
      <vt:lpstr>memo.rb</vt:lpstr>
      <vt:lpstr>memo.rb</vt:lpstr>
      <vt:lpstr>task.rb</vt:lpstr>
      <vt:lpstr>task.rb</vt:lpstr>
      <vt:lpstr>task.rb</vt:lpstr>
      <vt:lpstr>notepad.rb</vt:lpstr>
      <vt:lpstr>notepad.rb</vt:lpstr>
      <vt:lpstr>notepad.rb</vt:lpstr>
      <vt:lpstr>notepad.rb</vt:lpstr>
      <vt:lpstr>notepad.rb</vt:lpstr>
      <vt:lpstr>Магазин с витриной и конструкторами</vt:lpstr>
      <vt:lpstr>Магазин с витриной и конструкторами</vt:lpstr>
      <vt:lpstr>Магазин с чтением файлов</vt:lpstr>
      <vt:lpstr>Магазин с чтением файлов</vt:lpstr>
      <vt:lpstr>Магазин с чтением файлов</vt:lpstr>
      <vt:lpstr>Магазин с чтением файлов. подсказка</vt:lpstr>
      <vt:lpstr>Магазин с ProductCollection</vt:lpstr>
      <vt:lpstr>Магазин с ProductCollection. ПОДСКАЗКА</vt:lpstr>
      <vt:lpstr>Справочная информация</vt:lpstr>
      <vt:lpstr>Спасибо за внимание!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4</dc:title>
  <dc:creator>Microsoft Office User</dc:creator>
  <cp:lastModifiedBy>Microsoft Office User</cp:lastModifiedBy>
  <cp:revision>337</cp:revision>
  <cp:lastPrinted>2022-01-03T10:35:45Z</cp:lastPrinted>
  <dcterms:created xsi:type="dcterms:W3CDTF">2021-10-04T10:22:19Z</dcterms:created>
  <dcterms:modified xsi:type="dcterms:W3CDTF">2022-03-08T07:06:44Z</dcterms:modified>
</cp:coreProperties>
</file>