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91" r:id="rId4"/>
    <p:sldId id="427" r:id="rId5"/>
    <p:sldId id="424" r:id="rId6"/>
    <p:sldId id="428" r:id="rId7"/>
    <p:sldId id="429" r:id="rId8"/>
    <p:sldId id="430" r:id="rId9"/>
    <p:sldId id="431" r:id="rId10"/>
    <p:sldId id="432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5" r:id="rId22"/>
    <p:sldId id="447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2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405"/>
  </p:normalViewPr>
  <p:slideViewPr>
    <p:cSldViewPr snapToGrid="0" snapToObjects="1">
      <p:cViewPr varScale="1">
        <p:scale>
          <a:sx n="79" d="100"/>
          <a:sy n="79" d="100"/>
        </p:scale>
        <p:origin x="9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6%D0%B8%D0%BA%D0%BB_%28%D0%BF%D1%80%D0%BE%D0%B3%D1%80%D0%B0%D0%BC%D0%BC%D0%B8%D1%80%D0%BE%D0%B2%D0%B0%D0%BD%D0%B8%D0%B5%29" TargetMode="External"/><Relationship Id="rId3" Type="http://schemas.openxmlformats.org/officeDocument/2006/relationships/hyperlink" Target="http://developerslife.ru/11352" TargetMode="External"/><Relationship Id="rId7" Type="http://schemas.openxmlformats.org/officeDocument/2006/relationships/hyperlink" Target="http://www.tutorialspoint.com/ruby/ruby_loops.htm" TargetMode="External"/><Relationship Id="rId2" Type="http://schemas.openxmlformats.org/officeDocument/2006/relationships/hyperlink" Target="http://www.zenruby.info/2016/06/ruby-iterators-enumerators-enumer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archive.org/web/20170519170709/http:/www.230100.msiu.ru/files/16068-lecture.html" TargetMode="External"/><Relationship Id="rId5" Type="http://schemas.openxmlformats.org/officeDocument/2006/relationships/hyperlink" Target="http://ru.wikipedia.org/wiki/%D0%91%D0%B5%D1%81%D0%BA%D0%BE%D0%BD%D0%B5%D1%87%D0%BD%D1%8B%D0%B9_%D1%86%D0%B8%D0%BA%D0%BB" TargetMode="External"/><Relationship Id="rId4" Type="http://schemas.openxmlformats.org/officeDocument/2006/relationships/hyperlink" Target="https://stackoverflow.com/questions/310634/what-is-the-right-way-to-iterate-through-an-array-in-ruby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7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Циклы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Оператор += (сложение с присваиванием)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867" y="2015732"/>
            <a:ext cx="10278533" cy="4037749"/>
          </a:xfrm>
        </p:spPr>
        <p:txBody>
          <a:bodyPr>
            <a:noAutofit/>
          </a:bodyPr>
          <a:lstStyle/>
          <a:p>
            <a:r>
              <a:rPr lang="ru-RU" dirty="0"/>
              <a:t>А после этого снова проверит условие цикла. Теперь </a:t>
            </a:r>
            <a:r>
              <a:rPr lang="en-GB" b="1" i="1" dirty="0"/>
              <a:t>count</a:t>
            </a:r>
            <a:r>
              <a:rPr lang="en-GB" dirty="0"/>
              <a:t> </a:t>
            </a:r>
            <a:r>
              <a:rPr lang="ru-RU" dirty="0"/>
              <a:t>равен 2 и поэтому условие снова выполнится. Так будет происходить 5 раз для значений </a:t>
            </a:r>
            <a:r>
              <a:rPr lang="en-GB" dirty="0"/>
              <a:t>count 1,2,3,4,5 </a:t>
            </a:r>
            <a:r>
              <a:rPr lang="ru-RU" dirty="0"/>
              <a:t>и в последнем заходе </a:t>
            </a:r>
            <a:r>
              <a:rPr lang="en-GB" b="1" i="1" dirty="0"/>
              <a:t>count</a:t>
            </a:r>
            <a:r>
              <a:rPr lang="en-GB" dirty="0"/>
              <a:t> </a:t>
            </a:r>
            <a:r>
              <a:rPr lang="ru-RU" dirty="0"/>
              <a:t>станет равным шести, а это уже больше пяти и условие в шестой раз не выполнится.</a:t>
            </a:r>
          </a:p>
          <a:p>
            <a:r>
              <a:rPr lang="ru-RU" dirty="0"/>
              <a:t>Программа выйдет из цикла и пойдёт дальше после слова </a:t>
            </a:r>
            <a:r>
              <a:rPr lang="en-GB" b="1" dirty="0"/>
              <a:t>end</a:t>
            </a:r>
            <a:r>
              <a:rPr lang="en-GB" dirty="0"/>
              <a:t>.</a:t>
            </a:r>
          </a:p>
          <a:p>
            <a:r>
              <a:rPr lang="ru-RU" dirty="0"/>
              <a:t>И выведет на экран строчку </a:t>
            </a:r>
            <a:r>
              <a:rPr lang="ru-RU" dirty="0">
                <a:solidFill>
                  <a:schemeClr val="accent1"/>
                </a:solidFill>
              </a:rPr>
              <a:t>"Я иду искать!"</a:t>
            </a:r>
          </a:p>
        </p:txBody>
      </p:sp>
    </p:spTree>
    <p:extLst>
      <p:ext uri="{BB962C8B-B14F-4D97-AF65-F5344CB8AC3E}">
        <p14:creationId xmlns:p14="http://schemas.microsoft.com/office/powerpoint/2010/main" val="415353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Бесконечный (слепой) цикл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867" y="2015733"/>
            <a:ext cx="10278533" cy="1121954"/>
          </a:xfrm>
        </p:spPr>
        <p:txBody>
          <a:bodyPr>
            <a:noAutofit/>
          </a:bodyPr>
          <a:lstStyle/>
          <a:p>
            <a:r>
              <a:rPr lang="ru-RU" dirty="0"/>
              <a:t>Будьте очень аккуратны с циклами! Если вы в предыдущей программе случайно перепутаете условие, поставив например: </a:t>
            </a:r>
            <a:endParaRPr lang="ru-RU" b="1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D8A68B-E3B8-B64F-8120-69CCF497B8AB}"/>
              </a:ext>
            </a:extLst>
          </p:cNvPr>
          <p:cNvSpPr txBox="1">
            <a:spLocks/>
          </p:cNvSpPr>
          <p:nvPr/>
        </p:nvSpPr>
        <p:spPr>
          <a:xfrm>
            <a:off x="1303867" y="3720313"/>
            <a:ext cx="10278533" cy="23331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этом случае условие цикла всегда будет выполнено и программа будет «крутиться» вечно. Если вдруг такое произошло, чтобы выйти из программы, нажмите в консоли во время её выполнения комбинацию клавиш </a:t>
            </a:r>
            <a:r>
              <a:rPr lang="en-GB" dirty="0" err="1">
                <a:solidFill>
                  <a:schemeClr val="accent1"/>
                </a:solidFill>
              </a:rPr>
              <a:t>Ctrl+C</a:t>
            </a:r>
            <a:r>
              <a:rPr lang="en-GB" dirty="0"/>
              <a:t>.</a:t>
            </a:r>
          </a:p>
          <a:p>
            <a:r>
              <a:rPr lang="ru-RU" dirty="0"/>
              <a:t>Эта комбинация досрочно прерывает любую программу, которая в данный момент выполняется в командной строке (или терминале).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35DAD-4932-9542-9E72-48AAF469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52016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9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Цикл </a:t>
            </a:r>
            <a:r>
              <a:rPr lang="en-US" b="1" dirty="0">
                <a:solidFill>
                  <a:schemeClr val="accent1"/>
                </a:solidFill>
              </a:rPr>
              <a:t>”for in”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867" y="2015733"/>
            <a:ext cx="10278533" cy="2591436"/>
          </a:xfrm>
        </p:spPr>
        <p:txBody>
          <a:bodyPr>
            <a:noAutofit/>
          </a:bodyPr>
          <a:lstStyle/>
          <a:p>
            <a:r>
              <a:rPr lang="ru-RU" dirty="0"/>
              <a:t>Циклы очень удобны для выполнения повторяющихся операций с массивами. С массивами настолько часто работают с помощью циклов, что во многих языках придумали отдельный специальный цикл.</a:t>
            </a:r>
          </a:p>
          <a:p>
            <a:r>
              <a:rPr lang="ru-RU" dirty="0"/>
              <a:t>Он делается с помощью конструкции </a:t>
            </a:r>
            <a:r>
              <a:rPr lang="ru-RU" b="1" i="1" dirty="0"/>
              <a:t>"</a:t>
            </a:r>
            <a:r>
              <a:rPr lang="en-GB" b="1" i="1" dirty="0"/>
              <a:t>for in" </a:t>
            </a:r>
            <a:r>
              <a:rPr lang="ru-RU" dirty="0"/>
              <a:t>и его главное предназначение — перебирать все элементы какого-нибудь массива. </a:t>
            </a:r>
          </a:p>
        </p:txBody>
      </p:sp>
    </p:spTree>
    <p:extLst>
      <p:ext uri="{BB962C8B-B14F-4D97-AF65-F5344CB8AC3E}">
        <p14:creationId xmlns:p14="http://schemas.microsoft.com/office/powerpoint/2010/main" val="117023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Цикл </a:t>
            </a:r>
            <a:r>
              <a:rPr lang="en-US" b="1" dirty="0">
                <a:solidFill>
                  <a:schemeClr val="accent1"/>
                </a:solidFill>
              </a:rPr>
              <a:t>”for in”</a:t>
            </a:r>
            <a:endParaRPr lang="en-RU" b="1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07D635-DB15-1648-A7AA-21B131C33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733729"/>
            <a:ext cx="9169400" cy="17145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54E17-6F81-B144-9411-F36DBC2297FD}"/>
              </a:ext>
            </a:extLst>
          </p:cNvPr>
          <p:cNvSpPr txBox="1">
            <a:spLocks/>
          </p:cNvSpPr>
          <p:nvPr/>
        </p:nvSpPr>
        <p:spPr>
          <a:xfrm>
            <a:off x="1303867" y="2015733"/>
            <a:ext cx="10278533" cy="5560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Цикл "</a:t>
            </a:r>
            <a:r>
              <a:rPr lang="en-GB" b="1" i="1" dirty="0"/>
              <a:t>for in</a:t>
            </a:r>
            <a:r>
              <a:rPr lang="en-GB" dirty="0"/>
              <a:t>" </a:t>
            </a:r>
            <a:r>
              <a:rPr lang="ru-RU" dirty="0"/>
              <a:t>устроен следующим образом: </a:t>
            </a:r>
          </a:p>
        </p:txBody>
      </p:sp>
    </p:spTree>
    <p:extLst>
      <p:ext uri="{BB962C8B-B14F-4D97-AF65-F5344CB8AC3E}">
        <p14:creationId xmlns:p14="http://schemas.microsoft.com/office/powerpoint/2010/main" val="393057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Цикл </a:t>
            </a:r>
            <a:r>
              <a:rPr lang="en-US" b="1" dirty="0">
                <a:solidFill>
                  <a:schemeClr val="accent1"/>
                </a:solidFill>
              </a:rPr>
              <a:t>”for in”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Разберём каждое слово в этой конструкции.</a:t>
            </a:r>
          </a:p>
          <a:p>
            <a:r>
              <a:rPr lang="ru-RU" dirty="0"/>
              <a:t>Начнём с </a:t>
            </a:r>
            <a:r>
              <a:rPr lang="en-GB" dirty="0">
                <a:solidFill>
                  <a:schemeClr val="accent1"/>
                </a:solidFill>
              </a:rPr>
              <a:t>for</a:t>
            </a:r>
            <a:r>
              <a:rPr lang="en-GB" dirty="0"/>
              <a:t>. </a:t>
            </a:r>
            <a:r>
              <a:rPr lang="ru-RU" dirty="0"/>
              <a:t>Это служебное слово, которое говорит программе, что мы начинаем описывать цикл, в любой программе цикл "</a:t>
            </a:r>
            <a:r>
              <a:rPr lang="en-GB" b="1" i="1" dirty="0"/>
              <a:t>for in</a:t>
            </a:r>
            <a:r>
              <a:rPr lang="en-GB" dirty="0"/>
              <a:t>" </a:t>
            </a:r>
            <a:r>
              <a:rPr lang="ru-RU" dirty="0"/>
              <a:t>будет начинаться с этого слова.</a:t>
            </a:r>
          </a:p>
          <a:p>
            <a:r>
              <a:rPr lang="en-GB" dirty="0">
                <a:solidFill>
                  <a:schemeClr val="accent1"/>
                </a:solidFill>
              </a:rPr>
              <a:t>item</a:t>
            </a:r>
            <a:r>
              <a:rPr lang="en-GB" dirty="0"/>
              <a:t> — </a:t>
            </a:r>
            <a:r>
              <a:rPr lang="ru-RU" dirty="0"/>
              <a:t>это особый ярлычок, так называемая внутренняя переменная цикла. Рассматривайте ее как обычную переменную, с той важной разницей, что видна она только в теле цикла (внутри цикла). За пределами цикла она не видна (ее как будто не существует) и использовать её вне цикла нельзя.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5208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Цикл </a:t>
            </a:r>
            <a:r>
              <a:rPr lang="en-US" b="1" dirty="0">
                <a:solidFill>
                  <a:schemeClr val="accent1"/>
                </a:solidFill>
              </a:rPr>
              <a:t>”for in”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 же как и обычная переменная имя этой вы можете задать сами (вместо </a:t>
            </a:r>
            <a:r>
              <a:rPr lang="en-GB" b="1" dirty="0"/>
              <a:t>item</a:t>
            </a:r>
            <a:r>
              <a:rPr lang="en-GB" dirty="0"/>
              <a:t> </a:t>
            </a:r>
            <a:r>
              <a:rPr lang="ru-RU" dirty="0"/>
              <a:t>можно написать </a:t>
            </a:r>
            <a:r>
              <a:rPr lang="en-GB" b="1" i="1" dirty="0"/>
              <a:t>element</a:t>
            </a:r>
            <a:r>
              <a:rPr lang="en-GB" dirty="0"/>
              <a:t> </a:t>
            </a:r>
            <a:r>
              <a:rPr lang="ru-RU" dirty="0"/>
              <a:t>и т. п.).</a:t>
            </a:r>
          </a:p>
          <a:p>
            <a:r>
              <a:rPr lang="ru-RU" dirty="0"/>
              <a:t>И как для обычных переменных — следите, чтобы имя этой внутренней переменной цикла не пересекалось с другими переменными вашей программы. Будьте аккуратны с выбором названий переменных. Это общее правило для всех ваших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95915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Цикл </a:t>
            </a:r>
            <a:r>
              <a:rPr lang="en-US" b="1" dirty="0">
                <a:solidFill>
                  <a:schemeClr val="accent1"/>
                </a:solidFill>
              </a:rPr>
              <a:t>”for in”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Вернемся к нашему циклу. На каждой итерации (каждом повторении) цикл будет брать каждый элемент из массива </a:t>
            </a:r>
            <a:r>
              <a:rPr lang="en-GB" b="1" i="1" dirty="0"/>
              <a:t>array</a:t>
            </a:r>
            <a:r>
              <a:rPr lang="en-GB" dirty="0"/>
              <a:t>, </a:t>
            </a:r>
            <a:r>
              <a:rPr lang="ru-RU" dirty="0"/>
              <a:t>и по очереди, начиная с нулевого (помним, что в массивах нумерация начинается с нуля) — записывать в переменную </a:t>
            </a:r>
            <a:r>
              <a:rPr lang="en-GB" b="1" i="1" dirty="0"/>
              <a:t>item</a:t>
            </a:r>
            <a:r>
              <a:rPr lang="en-GB" dirty="0"/>
              <a:t> </a:t>
            </a:r>
            <a:r>
              <a:rPr lang="ru-RU" dirty="0"/>
              <a:t>этот элемент.</a:t>
            </a:r>
          </a:p>
          <a:p>
            <a:r>
              <a:rPr lang="ru-RU" dirty="0"/>
              <a:t>Следующее слово в нашем цикле тоже служебное </a:t>
            </a:r>
            <a:r>
              <a:rPr lang="en-GB" b="1" i="1" dirty="0"/>
              <a:t>in</a:t>
            </a:r>
            <a:r>
              <a:rPr lang="en-GB" dirty="0"/>
              <a:t>, </a:t>
            </a:r>
            <a:r>
              <a:rPr lang="ru-RU" dirty="0"/>
              <a:t>после него идёт тот самый массив, элементы которого циклу предстоит поочерёдно перебирать.</a:t>
            </a:r>
          </a:p>
        </p:txBody>
      </p:sp>
    </p:spTree>
    <p:extLst>
      <p:ext uri="{BB962C8B-B14F-4D97-AF65-F5344CB8AC3E}">
        <p14:creationId xmlns:p14="http://schemas.microsoft.com/office/powerpoint/2010/main" val="347730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Цикл </a:t>
            </a:r>
            <a:r>
              <a:rPr lang="en-US" b="1" dirty="0">
                <a:solidFill>
                  <a:schemeClr val="accent1"/>
                </a:solidFill>
              </a:rPr>
              <a:t>”for in”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 наконец, дальше идёт переменная </a:t>
            </a:r>
            <a:r>
              <a:rPr lang="en-GB" b="1" i="1" dirty="0"/>
              <a:t>array</a:t>
            </a:r>
            <a:r>
              <a:rPr lang="en-GB" dirty="0"/>
              <a:t>, </a:t>
            </a:r>
            <a:r>
              <a:rPr lang="ru-RU" dirty="0"/>
              <a:t>в которой содержится массив. Именно из этого массива будут браться элементы для поочерёдного укладывания их в переменную </a:t>
            </a:r>
            <a:r>
              <a:rPr lang="en-GB" b="1" i="1" dirty="0"/>
              <a:t>item</a:t>
            </a:r>
            <a:r>
              <a:rPr lang="en-GB" dirty="0"/>
              <a:t>, </a:t>
            </a:r>
            <a:r>
              <a:rPr lang="ru-RU" dirty="0"/>
              <a:t>которая в теле цикла будет выводится на экран с помощью команды </a:t>
            </a:r>
            <a:r>
              <a:rPr lang="en-GB" dirty="0">
                <a:solidFill>
                  <a:schemeClr val="accent1"/>
                </a:solidFill>
              </a:rPr>
              <a:t>puts item</a:t>
            </a:r>
            <a:r>
              <a:rPr lang="en-GB" dirty="0"/>
              <a:t>.</a:t>
            </a:r>
            <a:endParaRPr lang="ru-RU" dirty="0"/>
          </a:p>
          <a:p>
            <a:r>
              <a:rPr lang="ru-RU" dirty="0"/>
              <a:t>Ну и, наконец, </a:t>
            </a:r>
            <a:r>
              <a:rPr lang="en-GB" b="1" i="1" dirty="0"/>
              <a:t>end</a:t>
            </a:r>
            <a:r>
              <a:rPr lang="en-GB" dirty="0"/>
              <a:t> </a:t>
            </a:r>
            <a:r>
              <a:rPr lang="ru-RU" dirty="0"/>
              <a:t>заканчивает тело цикла точно также, как это было в цикле "</a:t>
            </a:r>
            <a:r>
              <a:rPr lang="en-GB" b="1" i="1" dirty="0"/>
              <a:t>while</a:t>
            </a:r>
            <a:r>
              <a:rPr lang="en-GB" dirty="0"/>
              <a:t>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375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Цикл </a:t>
            </a:r>
            <a:r>
              <a:rPr lang="en-US" b="1" dirty="0">
                <a:solidFill>
                  <a:schemeClr val="accent1"/>
                </a:solidFill>
              </a:rPr>
              <a:t>”for in”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39898"/>
          </a:xfrm>
        </p:spPr>
        <p:txBody>
          <a:bodyPr/>
          <a:lstStyle/>
          <a:p>
            <a:r>
              <a:rPr lang="ru-RU" dirty="0"/>
              <a:t>Если «перевести» это на русский язык, получится как-то так: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99DD5-7F58-E047-9530-586EF5A2F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17610"/>
            <a:ext cx="9156700" cy="1092200"/>
          </a:xfrm>
          <a:prstGeom prst="rect">
            <a:avLst/>
          </a:prstGeom>
        </p:spPr>
      </p:pic>
      <p:pic>
        <p:nvPicPr>
          <p:cNvPr id="4098" name="Picture 2" descr="Конвеер Форда - жизненные пример работы с массивом машин в цикле">
            <a:extLst>
              <a:ext uri="{FF2B5EF4-FFF2-40B4-BE49-F238E27FC236}">
                <a16:creationId xmlns:a16="http://schemas.microsoft.com/office/drawing/2014/main" id="{D7D4BA7B-4225-2F48-A49D-9D61E5FC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60" y="4178565"/>
            <a:ext cx="2518019" cy="162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8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Ввод данных в цикле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Продемонстрируем всю мощь циклов и массивов с помощью простого примера — сбора данных в цикле. Напишем программку «Кто такая Элис?».</a:t>
            </a:r>
          </a:p>
          <a:p>
            <a:r>
              <a:rPr lang="ru-RU" dirty="0"/>
              <a:t>Задача программы — обыграть сюжет известной песни «А кто такая Элис?»: спросить у пользователя в цикле массив имен и затем вывести поочередно эти имена в определенных фразах. Но прерваться, если встретится имя Элис и расспросить пользователя подробнее о том, кто же она такая.</a:t>
            </a:r>
          </a:p>
        </p:txBody>
      </p:sp>
    </p:spTree>
    <p:extLst>
      <p:ext uri="{BB962C8B-B14F-4D97-AF65-F5344CB8AC3E}">
        <p14:creationId xmlns:p14="http://schemas.microsoft.com/office/powerpoint/2010/main" val="323105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циклы, какие бывают, как их создавать и зачем они нужны</a:t>
            </a:r>
          </a:p>
          <a:p>
            <a:r>
              <a:rPr lang="ru-RU" dirty="0"/>
              <a:t>Работа с массивами и переменными в циклах</a:t>
            </a:r>
          </a:p>
        </p:txBody>
      </p:sp>
    </p:spTree>
    <p:extLst>
      <p:ext uri="{BB962C8B-B14F-4D97-AF65-F5344CB8AC3E}">
        <p14:creationId xmlns:p14="http://schemas.microsoft.com/office/powerpoint/2010/main" val="416022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Ввод данных в цикле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начала создадим файлик </a:t>
            </a:r>
            <a:r>
              <a:rPr lang="en-GB" b="1" i="1" dirty="0" err="1"/>
              <a:t>alice.rb</a:t>
            </a:r>
            <a:r>
              <a:rPr lang="en-GB" dirty="0"/>
              <a:t>.</a:t>
            </a:r>
          </a:p>
          <a:p>
            <a:r>
              <a:rPr lang="ru-RU" dirty="0"/>
              <a:t>В нем создадим пустой массив </a:t>
            </a:r>
            <a:r>
              <a:rPr lang="en-GB" i="1" dirty="0"/>
              <a:t>names</a:t>
            </a:r>
            <a:r>
              <a:rPr lang="en-GB" dirty="0"/>
              <a:t> </a:t>
            </a:r>
            <a:r>
              <a:rPr lang="ru-RU" dirty="0"/>
              <a:t>и воспользуемся знакомыми нам командами </a:t>
            </a:r>
            <a:r>
              <a:rPr lang="en-GB" i="1" dirty="0"/>
              <a:t>gets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i="1" dirty="0"/>
              <a:t>push</a:t>
            </a:r>
            <a:r>
              <a:rPr lang="en-GB" dirty="0"/>
              <a:t>, </a:t>
            </a:r>
            <a:r>
              <a:rPr lang="ru-RU" dirty="0"/>
              <a:t>чтобы наполнять массив данными, которые пользователь введёт с помощью консоли.</a:t>
            </a:r>
          </a:p>
        </p:txBody>
      </p:sp>
    </p:spTree>
    <p:extLst>
      <p:ext uri="{BB962C8B-B14F-4D97-AF65-F5344CB8AC3E}">
        <p14:creationId xmlns:p14="http://schemas.microsoft.com/office/powerpoint/2010/main" val="2766807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Ввод данных в цикле</a:t>
            </a:r>
            <a:endParaRPr lang="en-RU" b="1" dirty="0">
              <a:solidFill>
                <a:schemeClr val="accent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CE1297-8B7C-EE46-AD7F-B4099F0BE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514905"/>
            <a:ext cx="9156700" cy="2616200"/>
          </a:xfrm>
        </p:spPr>
      </p:pic>
    </p:spTree>
    <p:extLst>
      <p:ext uri="{BB962C8B-B14F-4D97-AF65-F5344CB8AC3E}">
        <p14:creationId xmlns:p14="http://schemas.microsoft.com/office/powerpoint/2010/main" val="3617429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Ввод данных в цикле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145960"/>
          </a:xfrm>
        </p:spPr>
        <p:txBody>
          <a:bodyPr/>
          <a:lstStyle/>
          <a:p>
            <a:r>
              <a:rPr lang="ru-RU" dirty="0"/>
              <a:t>Как только пользователь введёт пустое имя (дважды нажмёт </a:t>
            </a:r>
            <a:r>
              <a:rPr lang="en-GB" dirty="0"/>
              <a:t>Enter), </a:t>
            </a:r>
            <a:r>
              <a:rPr lang="ru-RU" dirty="0"/>
              <a:t>мы будем считать, что пользователь закончил ввод имён (это условие стоит после слова </a:t>
            </a:r>
            <a:r>
              <a:rPr lang="en-GB" dirty="0"/>
              <a:t>while </a:t>
            </a:r>
            <a:r>
              <a:rPr lang="ru-RU" dirty="0"/>
              <a:t>в описании нашего цикла).</a:t>
            </a:r>
          </a:p>
          <a:p>
            <a:r>
              <a:rPr lang="ru-RU" dirty="0"/>
              <a:t>После этого мы переберём все введённые имена с помощью цикла "</a:t>
            </a:r>
            <a:r>
              <a:rPr lang="en-GB" dirty="0"/>
              <a:t>for in" </a:t>
            </a:r>
            <a:r>
              <a:rPr lang="ru-RU" dirty="0"/>
              <a:t>и выведем их на экран в виде песенки: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9BF30-D4B5-634B-BC55-D506E188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4323672"/>
            <a:ext cx="9156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Ввод данных в цикле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049235"/>
          </a:xfrm>
        </p:spPr>
        <p:txBody>
          <a:bodyPr/>
          <a:lstStyle/>
          <a:p>
            <a:r>
              <a:rPr lang="ru-RU" dirty="0"/>
              <a:t>А если вдруг увидим слово «Элис» (именно такое условие стоит в условии оператора </a:t>
            </a:r>
            <a:r>
              <a:rPr lang="en-GB" b="1" i="1" dirty="0"/>
              <a:t>if</a:t>
            </a:r>
            <a:r>
              <a:rPr lang="en-GB" dirty="0"/>
              <a:t>), </a:t>
            </a:r>
            <a:r>
              <a:rPr lang="ru-RU" dirty="0"/>
              <a:t>удивимся и спросим: «</a:t>
            </a:r>
            <a:r>
              <a:rPr lang="ru-RU" i="1" dirty="0"/>
              <a:t>Элис?? Кто такая Элис?</a:t>
            </a:r>
            <a:r>
              <a:rPr lang="ru-RU" dirty="0"/>
              <a:t>».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BAD75-A712-3D4C-9F0E-2FA51692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42335"/>
            <a:ext cx="9144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Ввод данных в цикле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61023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# </a:t>
            </a:r>
            <a:r>
              <a:rPr lang="ru-RU" dirty="0">
                <a:solidFill>
                  <a:schemeClr val="tx2"/>
                </a:solidFill>
              </a:rPr>
              <a:t>продолжение листинга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B6A10-E410-C748-A58C-D480ED67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90800"/>
            <a:ext cx="9156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8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Команда </a:t>
            </a:r>
            <a:r>
              <a:rPr lang="en-US" b="1" dirty="0">
                <a:solidFill>
                  <a:schemeClr val="accent1"/>
                </a:solidFill>
              </a:rPr>
              <a:t>break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3775466"/>
          </a:xfrm>
        </p:spPr>
        <p:txBody>
          <a:bodyPr/>
          <a:lstStyle/>
          <a:p>
            <a:r>
              <a:rPr lang="ru-RU" dirty="0"/>
              <a:t>Обратите внимание, что в блоке "</a:t>
            </a:r>
            <a:r>
              <a:rPr lang="en-GB" b="1" i="1" dirty="0"/>
              <a:t>if-end</a:t>
            </a:r>
            <a:r>
              <a:rPr lang="en-GB" dirty="0"/>
              <a:t>" </a:t>
            </a:r>
            <a:r>
              <a:rPr lang="ru-RU" dirty="0"/>
              <a:t>стоит команда </a:t>
            </a:r>
            <a:r>
              <a:rPr lang="en-GB" dirty="0">
                <a:solidFill>
                  <a:schemeClr val="accent1"/>
                </a:solidFill>
              </a:rPr>
              <a:t>break</a:t>
            </a:r>
            <a:r>
              <a:rPr lang="en-GB" dirty="0"/>
              <a:t>. </a:t>
            </a:r>
            <a:r>
              <a:rPr lang="ru-RU" dirty="0"/>
              <a:t>Эта команда говорит программе, что пора выйти из цикла, какими бы ни были его условия.</a:t>
            </a:r>
          </a:p>
          <a:p>
            <a:r>
              <a:rPr lang="en-GB" dirty="0">
                <a:solidFill>
                  <a:schemeClr val="accent1"/>
                </a:solidFill>
              </a:rPr>
              <a:t>break</a:t>
            </a:r>
            <a:r>
              <a:rPr lang="en-GB" dirty="0"/>
              <a:t> — </a:t>
            </a:r>
            <a:r>
              <a:rPr lang="ru-RU" dirty="0"/>
              <a:t>очень полезная команда для досрочного выхода из цикла. Если нет возможности дождаться окончания текущей итерации, чтобы заново проверилось условие цикла.</a:t>
            </a:r>
          </a:p>
        </p:txBody>
      </p:sp>
    </p:spTree>
    <p:extLst>
      <p:ext uri="{BB962C8B-B14F-4D97-AF65-F5344CB8AC3E}">
        <p14:creationId xmlns:p14="http://schemas.microsoft.com/office/powerpoint/2010/main" val="217296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 из </a:t>
            </a:r>
            <a:r>
              <a:rPr lang="en-US" b="1" dirty="0">
                <a:solidFill>
                  <a:schemeClr val="accent1"/>
                </a:solidFill>
              </a:rPr>
              <a:t>n-</a:t>
            </a:r>
            <a:r>
              <a:rPr lang="ru-RU" b="1" dirty="0">
                <a:solidFill>
                  <a:schemeClr val="accent1"/>
                </a:solidFill>
              </a:rPr>
              <a:t>элементов и сумма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1512912"/>
          </a:xfrm>
        </p:spPr>
        <p:txBody>
          <a:bodyPr/>
          <a:lstStyle/>
          <a:p>
            <a:r>
              <a:rPr lang="ru-RU" dirty="0"/>
              <a:t>Написать программу, которая выводит массив чисел от 1 до </a:t>
            </a:r>
            <a:r>
              <a:rPr lang="en-GB" dirty="0"/>
              <a:t>N. </a:t>
            </a:r>
            <a:r>
              <a:rPr lang="ru-RU" dirty="0"/>
              <a:t>И выводит сумму всех чисел этого массива. Число </a:t>
            </a:r>
            <a:r>
              <a:rPr lang="en-GB" dirty="0"/>
              <a:t>N </a:t>
            </a:r>
            <a:r>
              <a:rPr lang="ru-RU" dirty="0"/>
              <a:t>спрашивается у пользователя из консоли.</a:t>
            </a:r>
          </a:p>
          <a:p>
            <a:r>
              <a:rPr lang="ru-RU" b="1" dirty="0"/>
              <a:t>Например: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012DC-9522-544A-A758-3B177F74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28646"/>
            <a:ext cx="9144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17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 из </a:t>
            </a:r>
            <a:r>
              <a:rPr lang="en-US" b="1" dirty="0">
                <a:solidFill>
                  <a:schemeClr val="accent1"/>
                </a:solidFill>
              </a:rPr>
              <a:t>n-</a:t>
            </a:r>
            <a:r>
              <a:rPr lang="ru-RU" b="1" dirty="0">
                <a:solidFill>
                  <a:schemeClr val="accent1"/>
                </a:solidFill>
              </a:rPr>
              <a:t>элементов и сумма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740297"/>
          </a:xfrm>
        </p:spPr>
        <p:txBody>
          <a:bodyPr>
            <a:normAutofit/>
          </a:bodyPr>
          <a:lstStyle/>
          <a:p>
            <a:r>
              <a:rPr lang="ru-RU" dirty="0"/>
              <a:t>Спросив у пользователя </a:t>
            </a:r>
            <a:r>
              <a:rPr lang="en-GB" dirty="0"/>
              <a:t>N </a:t>
            </a:r>
            <a:r>
              <a:rPr lang="ru-RU" dirty="0"/>
              <a:t>и преобразовав его в число с помощью </a:t>
            </a:r>
            <a:r>
              <a:rPr lang="en-GB" b="1" i="1" dirty="0" err="1"/>
              <a:t>to_i</a:t>
            </a:r>
            <a:r>
              <a:rPr lang="en-GB" dirty="0"/>
              <a:t>, </a:t>
            </a:r>
            <a:r>
              <a:rPr lang="ru-RU" dirty="0"/>
              <a:t>можно организовать цикл </a:t>
            </a:r>
            <a:r>
              <a:rPr lang="en-GB" b="1" i="1" dirty="0"/>
              <a:t>while</a:t>
            </a:r>
            <a:r>
              <a:rPr lang="en-GB" dirty="0"/>
              <a:t> </a:t>
            </a:r>
            <a:r>
              <a:rPr lang="ru-RU" dirty="0"/>
              <a:t>на </a:t>
            </a:r>
            <a:r>
              <a:rPr lang="en-GB" dirty="0"/>
              <a:t>N</a:t>
            </a:r>
            <a:r>
              <a:rPr lang="ru-RU" dirty="0"/>
              <a:t>-итераций, внутри которого увеличивать переменную на </a:t>
            </a:r>
            <a:r>
              <a:rPr lang="ru-RU" b="1" i="1" dirty="0"/>
              <a:t>1</a:t>
            </a:r>
            <a:r>
              <a:rPr lang="ru-RU" dirty="0"/>
              <a:t> с каждым шагом. И добавлять в массив значение этой переменной.</a:t>
            </a:r>
          </a:p>
          <a:p>
            <a:r>
              <a:rPr lang="ru-RU" dirty="0"/>
              <a:t>Только учтите, что массив должен начинаться с </a:t>
            </a:r>
            <a:r>
              <a:rPr lang="ru-RU" b="1" i="1" dirty="0"/>
              <a:t>1</a:t>
            </a:r>
            <a:r>
              <a:rPr lang="ru-RU" dirty="0"/>
              <a:t>, а не с нуля.</a:t>
            </a:r>
          </a:p>
          <a:p>
            <a:r>
              <a:rPr lang="ru-RU" dirty="0"/>
              <a:t>Чтобы посчитать сумму элементов можно предварительно объявить еще одну переменную и в этом же цикле «складывать» в нее все значения элементов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3336375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Максимальное из произвольных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740297"/>
          </a:xfrm>
        </p:spPr>
        <p:txBody>
          <a:bodyPr>
            <a:normAutofit/>
          </a:bodyPr>
          <a:lstStyle/>
          <a:p>
            <a:r>
              <a:rPr lang="ru-RU" dirty="0"/>
              <a:t>Объявите в программе пустой массив. Спросите у пользователя какой длины должен быть массив.</a:t>
            </a:r>
          </a:p>
          <a:p>
            <a:r>
              <a:rPr lang="ru-RU" dirty="0"/>
              <a:t>Запомните выбор пользователя и наполните массив нужным количеством случайных чисел. Числа должны быть в диапазоне от 0 до 100 (вспомните метод </a:t>
            </a:r>
            <a:r>
              <a:rPr lang="en-GB" b="1" i="1" dirty="0"/>
              <a:t>rand</a:t>
            </a:r>
            <a:r>
              <a:rPr lang="en-GB" dirty="0"/>
              <a:t> </a:t>
            </a:r>
            <a:r>
              <a:rPr lang="ru-RU" dirty="0"/>
              <a:t>из прошлых задач). Выведите получившийся массив на экран.</a:t>
            </a:r>
          </a:p>
          <a:p>
            <a:r>
              <a:rPr lang="ru-RU" dirty="0"/>
              <a:t>После вывода массива найдите в нем максимальный по величине элемент и выведите на экран его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3114208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Максимальное из произвольных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75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Например: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A752A-368A-234D-8F9A-4A1DD7E0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90800"/>
            <a:ext cx="9144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9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Что такое циклы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>
            <a:normAutofit/>
          </a:bodyPr>
          <a:lstStyle/>
          <a:p>
            <a:r>
              <a:rPr lang="ru-RU" dirty="0"/>
              <a:t>Если вспомнить наш образ дороги из 6-й лекции, то иногда на нашей дороге машину нужно пустить по кругу. Например, если нам надо, чтобы грузовик загрузился углём в одном месте, доехал до другого и разгрузилась там и потом повторил всё это, скажем, 7 раз.</a:t>
            </a:r>
            <a:endParaRPr lang="ru-RU" altLang="en-RU" dirty="0"/>
          </a:p>
        </p:txBody>
      </p:sp>
      <p:pic>
        <p:nvPicPr>
          <p:cNvPr id="1026" name="Picture 2" descr="Круговое движение">
            <a:extLst>
              <a:ext uri="{FF2B5EF4-FFF2-40B4-BE49-F238E27FC236}">
                <a16:creationId xmlns:a16="http://schemas.microsoft.com/office/drawing/2014/main" id="{DA6EFA3A-F144-BA4F-A5FE-7EBCFD03F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3029"/>
            <a:ext cx="4644421" cy="348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92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Максимальное из произвольных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84580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наполнения массива используйте цикл </a:t>
            </a:r>
            <a:r>
              <a:rPr lang="en-GB" b="1" i="1" dirty="0"/>
              <a:t>while</a:t>
            </a:r>
            <a:r>
              <a:rPr lang="en-GB" dirty="0"/>
              <a:t> </a:t>
            </a:r>
            <a:r>
              <a:rPr lang="ru-RU" dirty="0"/>
              <a:t>и отдельную переменную в условии цикла, которая позволит считать итерации цикла.</a:t>
            </a:r>
          </a:p>
          <a:p>
            <a:r>
              <a:rPr lang="ru-RU" dirty="0"/>
              <a:t>Следующий шаг — в цикле </a:t>
            </a:r>
            <a:r>
              <a:rPr lang="en-GB" b="1" i="1" dirty="0"/>
              <a:t>for ... in </a:t>
            </a:r>
            <a:r>
              <a:rPr lang="ru-RU" dirty="0"/>
              <a:t>пройтись по элементам массива.</a:t>
            </a:r>
          </a:p>
          <a:p>
            <a:r>
              <a:rPr lang="ru-RU" dirty="0"/>
              <a:t>При этом в отдельной переменной сохранить хранить текущее значение максимального элемента массива, и сохранять туда текущий элемент массива, если он больше прошлого значения этой переменной.</a:t>
            </a:r>
          </a:p>
          <a:p>
            <a:r>
              <a:rPr lang="ru-RU" dirty="0"/>
              <a:t>Если сразу не получается представить это, нарисуйте на бумажке пример какого-нибудь массива и тут же на бумажке пройдите по нему вручную. Обратите внимание на то, как вы сами ищите максимальный элемент в массиве.</a:t>
            </a:r>
          </a:p>
          <a:p>
            <a:r>
              <a:rPr lang="ru-RU" b="1" i="1" dirty="0"/>
              <a:t>Программа часто работает так же как наша собственная голова.</a:t>
            </a:r>
          </a:p>
        </p:txBody>
      </p:sp>
    </p:spTree>
    <p:extLst>
      <p:ext uri="{BB962C8B-B14F-4D97-AF65-F5344CB8AC3E}">
        <p14:creationId xmlns:p14="http://schemas.microsoft.com/office/powerpoint/2010/main" val="2753573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Проверка ввода пользователя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845805"/>
          </a:xfrm>
        </p:spPr>
        <p:txBody>
          <a:bodyPr>
            <a:normAutofit/>
          </a:bodyPr>
          <a:lstStyle/>
          <a:p>
            <a:r>
              <a:rPr lang="ru-RU" dirty="0"/>
              <a:t>Возьмите вашу игру-</a:t>
            </a:r>
            <a:r>
              <a:rPr lang="ru-RU" dirty="0" err="1"/>
              <a:t>квест</a:t>
            </a:r>
            <a:r>
              <a:rPr lang="ru-RU" dirty="0"/>
              <a:t>, которую вы сделали ранее. В этой игре теперь защитите программу от неправильного ввода вариантов.</a:t>
            </a:r>
          </a:p>
          <a:p>
            <a:r>
              <a:rPr lang="ru-RU" dirty="0"/>
              <a:t>То есть если программа просит выбрать </a:t>
            </a:r>
            <a:r>
              <a:rPr lang="ru-RU" dirty="0">
                <a:solidFill>
                  <a:schemeClr val="accent1"/>
                </a:solidFill>
              </a:rPr>
              <a:t>1. ... 2. ... 3. ...</a:t>
            </a:r>
            <a:r>
              <a:rPr lang="ru-RU" dirty="0"/>
              <a:t>, а пользователь вводит </a:t>
            </a:r>
            <a:r>
              <a:rPr lang="ru-RU" b="1" i="1" dirty="0"/>
              <a:t>7</a:t>
            </a:r>
            <a:r>
              <a:rPr lang="ru-RU" dirty="0"/>
              <a:t> или вообще посторонние символы, то программа повторяет свой вопрос и не продолжается пока не будет введен один из доступных вариантов.</a:t>
            </a:r>
          </a:p>
        </p:txBody>
      </p:sp>
    </p:spTree>
    <p:extLst>
      <p:ext uri="{BB962C8B-B14F-4D97-AF65-F5344CB8AC3E}">
        <p14:creationId xmlns:p14="http://schemas.microsoft.com/office/powerpoint/2010/main" val="712058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Проверка ввода пользователя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845805"/>
          </a:xfrm>
        </p:spPr>
        <p:txBody>
          <a:bodyPr>
            <a:normAutofit/>
          </a:bodyPr>
          <a:lstStyle/>
          <a:p>
            <a:r>
              <a:rPr lang="ru-RU" dirty="0"/>
              <a:t>Нужно везде, где программа делает выбор по какому варианту пойти, перед конструкцией типа </a:t>
            </a:r>
            <a:r>
              <a:rPr lang="en-GB" dirty="0">
                <a:solidFill>
                  <a:schemeClr val="accent1"/>
                </a:solidFill>
              </a:rPr>
              <a:t>if choice == ...</a:t>
            </a:r>
            <a:r>
              <a:rPr lang="en-GB" dirty="0"/>
              <a:t> </a:t>
            </a:r>
            <a:r>
              <a:rPr lang="ru-RU" dirty="0"/>
              <a:t>вставить циклическую проверку введенных данных.</a:t>
            </a:r>
          </a:p>
          <a:p>
            <a:r>
              <a:rPr lang="ru-RU" dirty="0"/>
              <a:t>Для проверки выполнения одного из нескольких условий цикла используйте оператор </a:t>
            </a:r>
            <a:r>
              <a:rPr lang="ru-RU" dirty="0">
                <a:solidFill>
                  <a:schemeClr val="accent1"/>
                </a:solidFill>
              </a:rPr>
              <a:t>||</a:t>
            </a:r>
            <a:r>
              <a:rPr lang="ru-RU" dirty="0"/>
              <a:t> – «ИЛИ».</a:t>
            </a:r>
          </a:p>
          <a:p>
            <a:r>
              <a:rPr lang="ru-RU" dirty="0"/>
              <a:t>Задачу также можно решить используя оператор </a:t>
            </a:r>
            <a:r>
              <a:rPr lang="en-US" dirty="0">
                <a:solidFill>
                  <a:schemeClr val="accent1"/>
                </a:solidFill>
              </a:rPr>
              <a:t>until</a:t>
            </a:r>
            <a:r>
              <a:rPr lang="ru-RU" dirty="0"/>
              <a:t>. Документацию по этому оператору найдите самостоятельно.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472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Инвертирование массива циклом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1899774"/>
          </a:xfrm>
        </p:spPr>
        <p:txBody>
          <a:bodyPr>
            <a:normAutofit/>
          </a:bodyPr>
          <a:lstStyle/>
          <a:p>
            <a:r>
              <a:rPr lang="ru-RU" dirty="0"/>
              <a:t>Напишите программу, которая перевернет порядок элементов любого исходного массива. Переверните массив сами с помощью цикла.</a:t>
            </a:r>
          </a:p>
          <a:p>
            <a:r>
              <a:rPr lang="ru-RU" dirty="0"/>
              <a:t>Не используя встроенные методы </a:t>
            </a:r>
            <a:r>
              <a:rPr lang="en-GB" dirty="0"/>
              <a:t>reverse </a:t>
            </a:r>
            <a:r>
              <a:rPr lang="ru-RU" dirty="0"/>
              <a:t>или </a:t>
            </a:r>
            <a:r>
              <a:rPr lang="en-GB" dirty="0"/>
              <a:t>reverse!</a:t>
            </a:r>
          </a:p>
          <a:p>
            <a:r>
              <a:rPr lang="ru-RU" b="1" dirty="0"/>
              <a:t>Например: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79D5F-3711-7047-B4C9-D5A2D685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077488"/>
            <a:ext cx="9144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01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Инвертирование массива циклом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763743"/>
          </a:xfrm>
        </p:spPr>
        <p:txBody>
          <a:bodyPr>
            <a:normAutofit/>
          </a:bodyPr>
          <a:lstStyle/>
          <a:p>
            <a:r>
              <a:rPr lang="ru-RU" dirty="0"/>
              <a:t>Задачу можно решить разными способами, один из простейших в руби будет с помощью метода </a:t>
            </a:r>
            <a:r>
              <a:rPr lang="en-GB" dirty="0">
                <a:solidFill>
                  <a:schemeClr val="accent1"/>
                </a:solidFill>
              </a:rPr>
              <a:t>unshift</a:t>
            </a:r>
            <a:r>
              <a:rPr lang="en-GB" dirty="0"/>
              <a:t> — </a:t>
            </a:r>
            <a:r>
              <a:rPr lang="ru-RU" dirty="0"/>
              <a:t>в цикле пройдитесь по элементам исходного массива и добавьте их этим методом в новый массив.</a:t>
            </a:r>
          </a:p>
          <a:p>
            <a:r>
              <a:rPr lang="ru-RU" dirty="0"/>
              <a:t>См. документацию на </a:t>
            </a:r>
            <a:r>
              <a:rPr lang="ru-RU" b="1" i="1" dirty="0"/>
              <a:t>класс</a:t>
            </a:r>
            <a:r>
              <a:rPr lang="ru-RU" dirty="0"/>
              <a:t> </a:t>
            </a:r>
            <a:r>
              <a:rPr lang="en-GB" dirty="0">
                <a:solidFill>
                  <a:schemeClr val="accent1"/>
                </a:solidFill>
              </a:rPr>
              <a:t>Array</a:t>
            </a:r>
            <a:r>
              <a:rPr lang="ru-RU" dirty="0"/>
              <a:t>. </a:t>
            </a:r>
            <a:r>
              <a:rPr lang="en-GB" dirty="0">
                <a:solidFill>
                  <a:schemeClr val="accent1"/>
                </a:solidFill>
              </a:rPr>
              <a:t>unshift</a:t>
            </a:r>
            <a:r>
              <a:rPr lang="en-GB" dirty="0"/>
              <a:t> </a:t>
            </a:r>
            <a:r>
              <a:rPr lang="ru-RU" dirty="0"/>
              <a:t>делает то же самое, что и </a:t>
            </a:r>
            <a:r>
              <a:rPr lang="en-GB" dirty="0">
                <a:solidFill>
                  <a:schemeClr val="accent1"/>
                </a:solidFill>
              </a:rPr>
              <a:t>push</a:t>
            </a:r>
            <a:r>
              <a:rPr lang="en-GB" dirty="0"/>
              <a:t> (</a:t>
            </a:r>
            <a:r>
              <a:rPr lang="ru-RU" dirty="0"/>
              <a:t>или &lt;&lt;), только добавляет элемент не в конец массива как обычно, а в начало.</a:t>
            </a:r>
          </a:p>
        </p:txBody>
      </p:sp>
    </p:spTree>
    <p:extLst>
      <p:ext uri="{BB962C8B-B14F-4D97-AF65-F5344CB8AC3E}">
        <p14:creationId xmlns:p14="http://schemas.microsoft.com/office/powerpoint/2010/main" val="343542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763743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Ruby Iterators, Enumerators, Enumerable, and Loops</a:t>
            </a:r>
            <a:endParaRPr lang="ru-RU" dirty="0"/>
          </a:p>
          <a:p>
            <a:r>
              <a:rPr lang="ru-RU" u="sng" dirty="0">
                <a:hlinkClick r:id="rId3" tooltip="Забыл прописать выход из цикла :)"/>
              </a:rPr>
              <a:t>Забыл прописать выход из цикла :)</a:t>
            </a:r>
            <a:endParaRPr lang="ru-RU" u="sng" dirty="0"/>
          </a:p>
          <a:p>
            <a:r>
              <a:rPr lang="en-GB" dirty="0">
                <a:hlinkClick r:id="rId4"/>
              </a:rPr>
              <a:t>What is the "right" way to iterate through an array in Ruby?</a:t>
            </a:r>
            <a:endParaRPr lang="en-GB" b="1" dirty="0"/>
          </a:p>
          <a:p>
            <a:r>
              <a:rPr lang="ru-RU" u="sng" dirty="0">
                <a:hlinkClick r:id="rId5" tooltip="Про бесконечный цикл"/>
              </a:rPr>
              <a:t>Про бесконечный цикл</a:t>
            </a:r>
            <a:endParaRPr lang="ru-RU" u="sng" dirty="0"/>
          </a:p>
          <a:p>
            <a:r>
              <a:rPr lang="ru-RU" dirty="0">
                <a:hlinkClick r:id="rId6" tooltip="Циклы и итераторы в Ruby (1)"/>
              </a:rPr>
              <a:t>Циклы и итераторы в </a:t>
            </a:r>
            <a:r>
              <a:rPr lang="en-GB" dirty="0">
                <a:hlinkClick r:id="rId6" tooltip="Циклы и итераторы в Ruby (1)"/>
              </a:rPr>
              <a:t>Ruby</a:t>
            </a:r>
            <a:endParaRPr lang="ru-RU" dirty="0"/>
          </a:p>
          <a:p>
            <a:r>
              <a:rPr lang="ru-RU" u="sng" dirty="0">
                <a:hlinkClick r:id="rId7" tooltip="Циклы в Ruby (2)"/>
              </a:rPr>
              <a:t>Циклы в </a:t>
            </a:r>
            <a:r>
              <a:rPr lang="en-GB" u="sng" dirty="0">
                <a:hlinkClick r:id="rId7" tooltip="Циклы в Ruby (2)"/>
              </a:rPr>
              <a:t>Ruby</a:t>
            </a:r>
            <a:endParaRPr lang="ru-RU" u="sng" dirty="0"/>
          </a:p>
          <a:p>
            <a:r>
              <a:rPr lang="ru-RU" u="sng" dirty="0">
                <a:hlinkClick r:id="rId8" tooltip="Циклы в программировании"/>
              </a:rPr>
              <a:t>Циклы в программировании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101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>
                <a:solidFill>
                  <a:schemeClr val="accent1"/>
                </a:solidFill>
              </a:rPr>
              <a:t>7</a:t>
            </a:r>
            <a:r>
              <a:rPr lang="ru-RU" b="1">
                <a:solidFill>
                  <a:schemeClr val="accent1"/>
                </a:solidFill>
              </a:rPr>
              <a:t>. </a:t>
            </a:r>
            <a:r>
              <a:rPr lang="ru-RU" b="1" dirty="0">
                <a:solidFill>
                  <a:schemeClr val="accent1"/>
                </a:solidFill>
              </a:rPr>
              <a:t>Циклы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Что такое циклы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837475" cy="4037749"/>
          </a:xfrm>
        </p:spPr>
        <p:txBody>
          <a:bodyPr>
            <a:normAutofit/>
          </a:bodyPr>
          <a:lstStyle/>
          <a:p>
            <a:r>
              <a:rPr lang="ru-RU" dirty="0"/>
              <a:t>Более бытовой пример, с яйцами: вы купили в магазине десяток яиц, принесли их домой и вам нужно разложить их по специальным ячейкам на дверце вашего холодильника, для этого вам нужно будет взять каждое яйцо и положить его в нужную ячейку.</a:t>
            </a:r>
            <a:endParaRPr lang="ru-RU" altLang="en-RU" dirty="0"/>
          </a:p>
        </p:txBody>
      </p:sp>
      <p:pic>
        <p:nvPicPr>
          <p:cNvPr id="2052" name="Picture 4" descr="Яйца в лотке">
            <a:extLst>
              <a:ext uri="{FF2B5EF4-FFF2-40B4-BE49-F238E27FC236}">
                <a16:creationId xmlns:a16="http://schemas.microsoft.com/office/drawing/2014/main" id="{9E946C2E-AA57-1A44-8376-D2148A51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149" y="2222961"/>
            <a:ext cx="5534705" cy="316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FD189B-D985-9D45-8215-D9A61686AF5E}"/>
              </a:ext>
            </a:extLst>
          </p:cNvPr>
          <p:cNvSpPr/>
          <p:nvPr/>
        </p:nvSpPr>
        <p:spPr>
          <a:xfrm>
            <a:off x="1451578" y="5730315"/>
            <a:ext cx="960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212529"/>
                </a:solidFill>
                <a:latin typeface="PT Sans" panose="020B0503020203020204" pitchFamily="34" charset="77"/>
              </a:rPr>
              <a:t>Именно для таких повторяющихся действий в программах используются циклы.</a:t>
            </a:r>
            <a:endParaRPr lang="en-RU" b="1" dirty="0"/>
          </a:p>
        </p:txBody>
      </p:sp>
    </p:spTree>
    <p:extLst>
      <p:ext uri="{BB962C8B-B14F-4D97-AF65-F5344CB8AC3E}">
        <p14:creationId xmlns:p14="http://schemas.microsoft.com/office/powerpoint/2010/main" val="377671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Цикл </a:t>
            </a:r>
            <a:r>
              <a:rPr lang="en-US" b="1" dirty="0">
                <a:solidFill>
                  <a:schemeClr val="accent1"/>
                </a:solidFill>
              </a:rPr>
              <a:t>“While”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867" y="2015732"/>
            <a:ext cx="10278533" cy="4037749"/>
          </a:xfrm>
        </p:spPr>
        <p:txBody>
          <a:bodyPr>
            <a:noAutofit/>
          </a:bodyPr>
          <a:lstStyle/>
          <a:p>
            <a:r>
              <a:rPr lang="ru-RU" dirty="0"/>
              <a:t>Оператор </a:t>
            </a:r>
            <a:r>
              <a:rPr lang="en-GB" dirty="0">
                <a:solidFill>
                  <a:schemeClr val="accent1"/>
                </a:solidFill>
              </a:rPr>
              <a:t>while</a:t>
            </a:r>
            <a:r>
              <a:rPr lang="en-GB" dirty="0"/>
              <a:t> </a:t>
            </a:r>
            <a:r>
              <a:rPr lang="ru-RU" dirty="0"/>
              <a:t>нужен для того, чтобы сделать самый простой и универсальный цикл. Такой оператор есть в любом языке программирования.</a:t>
            </a:r>
          </a:p>
          <a:p>
            <a:r>
              <a:rPr lang="ru-RU" dirty="0"/>
              <a:t>Все, что он делает — повторяет указанный набор инструкций столько раз, сколько нужно. А сколько именно — зависит от условия цикла.</a:t>
            </a:r>
          </a:p>
          <a:p>
            <a:r>
              <a:rPr lang="ru-RU" dirty="0"/>
              <a:t>В этом смысле </a:t>
            </a:r>
            <a:r>
              <a:rPr lang="en-GB" dirty="0"/>
              <a:t>while </a:t>
            </a:r>
            <a:r>
              <a:rPr lang="ru-RU" dirty="0"/>
              <a:t>очень похож на 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, </a:t>
            </a:r>
            <a:r>
              <a:rPr lang="ru-RU" dirty="0"/>
              <a:t>но в отличие от 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 </a:t>
            </a:r>
            <a:r>
              <a:rPr lang="ru-RU" dirty="0"/>
              <a:t>условие будет проверяться каждый раз перед выполнением очередного повторения.</a:t>
            </a:r>
          </a:p>
        </p:txBody>
      </p:sp>
    </p:spTree>
    <p:extLst>
      <p:ext uri="{BB962C8B-B14F-4D97-AF65-F5344CB8AC3E}">
        <p14:creationId xmlns:p14="http://schemas.microsoft.com/office/powerpoint/2010/main" val="245203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Цикл </a:t>
            </a:r>
            <a:r>
              <a:rPr lang="en-US" b="1" dirty="0">
                <a:solidFill>
                  <a:schemeClr val="accent1"/>
                </a:solidFill>
              </a:rPr>
              <a:t>“While”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867" y="2015732"/>
            <a:ext cx="10278533" cy="4037749"/>
          </a:xfrm>
        </p:spPr>
        <p:txBody>
          <a:bodyPr>
            <a:noAutofit/>
          </a:bodyPr>
          <a:lstStyle/>
          <a:p>
            <a:r>
              <a:rPr lang="ru-RU" dirty="0"/>
              <a:t>Наглядный пример: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584286-43D7-BC49-9F6F-3D78258F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93156"/>
            <a:ext cx="91948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2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Цикл </a:t>
            </a:r>
            <a:r>
              <a:rPr lang="en-US" b="1" dirty="0">
                <a:solidFill>
                  <a:schemeClr val="accent1"/>
                </a:solidFill>
              </a:rPr>
              <a:t>“While”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867" y="2015732"/>
            <a:ext cx="10278533" cy="4037749"/>
          </a:xfrm>
        </p:spPr>
        <p:txBody>
          <a:bodyPr>
            <a:noAutofit/>
          </a:bodyPr>
          <a:lstStyle/>
          <a:p>
            <a:r>
              <a:rPr lang="ru-RU" dirty="0"/>
              <a:t>Наша программа запишет в переменную </a:t>
            </a:r>
            <a:r>
              <a:rPr lang="en-GB" b="1" i="1" dirty="0"/>
              <a:t>count</a:t>
            </a:r>
            <a:r>
              <a:rPr lang="en-GB" dirty="0"/>
              <a:t> </a:t>
            </a:r>
            <a:r>
              <a:rPr lang="ru-RU" dirty="0"/>
              <a:t>целое число </a:t>
            </a:r>
            <a:r>
              <a:rPr lang="ru-RU" b="1" i="1" dirty="0"/>
              <a:t>1</a:t>
            </a:r>
            <a:r>
              <a:rPr lang="ru-RU" dirty="0"/>
              <a:t> и приступит к циклу.</a:t>
            </a:r>
          </a:p>
          <a:p>
            <a:r>
              <a:rPr lang="ru-RU" dirty="0"/>
              <a:t>Сначала программа проверит условие (</a:t>
            </a:r>
            <a:r>
              <a:rPr lang="en-GB" b="1" i="1" dirty="0"/>
              <a:t>count &lt;= 5</a:t>
            </a:r>
            <a:r>
              <a:rPr lang="en-GB" dirty="0"/>
              <a:t>, </a:t>
            </a:r>
            <a:r>
              <a:rPr lang="ru-RU" dirty="0"/>
              <a:t>клювик-равно означает «меньше или равно»), которое конечно будет выполнено, ведь в </a:t>
            </a:r>
            <a:r>
              <a:rPr lang="en-GB" b="1" i="1" dirty="0"/>
              <a:t>count</a:t>
            </a:r>
            <a:r>
              <a:rPr lang="en-GB" dirty="0"/>
              <a:t> </a:t>
            </a:r>
            <a:r>
              <a:rPr lang="ru-RU" dirty="0"/>
              <a:t>сейчас лежит </a:t>
            </a:r>
            <a:r>
              <a:rPr lang="ru-RU" b="1" i="1" dirty="0"/>
              <a:t>1</a:t>
            </a:r>
            <a:r>
              <a:rPr lang="ru-RU" dirty="0"/>
              <a:t>.</a:t>
            </a:r>
          </a:p>
          <a:p>
            <a:r>
              <a:rPr lang="ru-RU" dirty="0"/>
              <a:t>Так как условие выполнено, программа «войдёт» в цикл и начнёт выполнять всё, что написано между </a:t>
            </a:r>
            <a:r>
              <a:rPr lang="en-GB" b="1" i="1" dirty="0"/>
              <a:t>while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b="1" i="1" dirty="0"/>
              <a:t>end</a:t>
            </a:r>
            <a:r>
              <a:rPr lang="en-GB" dirty="0"/>
              <a:t>. </a:t>
            </a:r>
            <a:r>
              <a:rPr lang="ru-RU" dirty="0"/>
              <a:t>Этот блок называется </a:t>
            </a:r>
            <a:r>
              <a:rPr lang="ru-RU" b="1" i="1" dirty="0"/>
              <a:t>«тело цикла».</a:t>
            </a:r>
          </a:p>
        </p:txBody>
      </p:sp>
    </p:spTree>
    <p:extLst>
      <p:ext uri="{BB962C8B-B14F-4D97-AF65-F5344CB8AC3E}">
        <p14:creationId xmlns:p14="http://schemas.microsoft.com/office/powerpoint/2010/main" val="288596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Оператор += (сложение с присваиванием)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867" y="2015733"/>
            <a:ext cx="10278533" cy="493006"/>
          </a:xfrm>
        </p:spPr>
        <p:txBody>
          <a:bodyPr>
            <a:noAutofit/>
          </a:bodyPr>
          <a:lstStyle/>
          <a:p>
            <a:r>
              <a:rPr lang="ru-RU" dirty="0"/>
              <a:t>В теле цикла появился новый для нас оператор </a:t>
            </a:r>
            <a:r>
              <a:rPr lang="ru-RU" dirty="0">
                <a:solidFill>
                  <a:schemeClr val="accent1"/>
                </a:solidFill>
              </a:rPr>
              <a:t>+=</a:t>
            </a:r>
            <a:r>
              <a:rPr lang="ru-RU" dirty="0"/>
              <a:t>:</a:t>
            </a:r>
            <a:endParaRPr lang="ru-RU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71BA4-D90B-9341-BC14-6B2C9188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29687"/>
            <a:ext cx="9182100" cy="50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D8A68B-E3B8-B64F-8120-69CCF497B8AB}"/>
              </a:ext>
            </a:extLst>
          </p:cNvPr>
          <p:cNvSpPr txBox="1">
            <a:spLocks/>
          </p:cNvSpPr>
          <p:nvPr/>
        </p:nvSpPr>
        <p:spPr>
          <a:xfrm>
            <a:off x="1303867" y="3429000"/>
            <a:ext cx="10278533" cy="493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Это очень простая штука. Эта запись эквивалентна записи: </a:t>
            </a:r>
            <a:endParaRPr lang="ru-RU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F01469-5A79-364B-8806-51A531EC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79" y="4213319"/>
            <a:ext cx="9194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Оператор += (сложение с присваиванием)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867" y="2015732"/>
            <a:ext cx="10278533" cy="4037749"/>
          </a:xfrm>
        </p:spPr>
        <p:txBody>
          <a:bodyPr>
            <a:noAutofit/>
          </a:bodyPr>
          <a:lstStyle/>
          <a:p>
            <a:r>
              <a:rPr lang="ru-RU" dirty="0"/>
              <a:t>То есть, оператор </a:t>
            </a:r>
            <a:r>
              <a:rPr lang="ru-RU" dirty="0">
                <a:solidFill>
                  <a:schemeClr val="accent1"/>
                </a:solidFill>
              </a:rPr>
              <a:t>+=</a:t>
            </a:r>
            <a:r>
              <a:rPr lang="ru-RU" dirty="0"/>
              <a:t> говорит «</a:t>
            </a:r>
            <a:r>
              <a:rPr lang="ru-RU" i="1" dirty="0"/>
              <a:t>сложить текущее значение переменной с тем, что следует за мной, и записать новое значение в ту же переменную</a:t>
            </a:r>
            <a:r>
              <a:rPr lang="ru-RU" dirty="0"/>
              <a:t>». В нашем случае за оператором идёт единица.</a:t>
            </a:r>
          </a:p>
          <a:p>
            <a:r>
              <a:rPr lang="ru-RU" dirty="0"/>
              <a:t>Итак, после выполнения действий в теле цикла в первый раз, программа выведет на экран текущее значение </a:t>
            </a:r>
            <a:r>
              <a:rPr lang="en-GB" dirty="0"/>
              <a:t>count (1), </a:t>
            </a:r>
            <a:r>
              <a:rPr lang="ru-RU" dirty="0"/>
              <a:t>увеличит это значение на 1 и потом «заснёт» на полсекунды.</a:t>
            </a:r>
          </a:p>
        </p:txBody>
      </p:sp>
    </p:spTree>
    <p:extLst>
      <p:ext uri="{BB962C8B-B14F-4D97-AF65-F5344CB8AC3E}">
        <p14:creationId xmlns:p14="http://schemas.microsoft.com/office/powerpoint/2010/main" val="27257812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1741</TotalTime>
  <Words>1820</Words>
  <Application>Microsoft Office PowerPoint</Application>
  <PresentationFormat>Широкоэкранный</PresentationFormat>
  <Paragraphs>114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Gill Sans MT</vt:lpstr>
      <vt:lpstr>PT Sans</vt:lpstr>
      <vt:lpstr>Gallery</vt:lpstr>
      <vt:lpstr>Лекция 7</vt:lpstr>
      <vt:lpstr>План занятия</vt:lpstr>
      <vt:lpstr>Что такое циклы</vt:lpstr>
      <vt:lpstr>Что такое циклы</vt:lpstr>
      <vt:lpstr>Цикл “While”</vt:lpstr>
      <vt:lpstr>Цикл “While”</vt:lpstr>
      <vt:lpstr>Цикл “While”</vt:lpstr>
      <vt:lpstr>Оператор += (сложение с присваиванием)</vt:lpstr>
      <vt:lpstr>Оператор += (сложение с присваиванием)</vt:lpstr>
      <vt:lpstr>Оператор += (сложение с присваиванием)</vt:lpstr>
      <vt:lpstr>Бесконечный (слепой) цикл</vt:lpstr>
      <vt:lpstr>Цикл ”for in”</vt:lpstr>
      <vt:lpstr>Цикл ”for in”</vt:lpstr>
      <vt:lpstr>Цикл ”for in”</vt:lpstr>
      <vt:lpstr>Цикл ”for in”</vt:lpstr>
      <vt:lpstr>Цикл ”for in”</vt:lpstr>
      <vt:lpstr>Цикл ”for in”</vt:lpstr>
      <vt:lpstr>Цикл ”for in”</vt:lpstr>
      <vt:lpstr>Ввод данных в цикле</vt:lpstr>
      <vt:lpstr>Ввод данных в цикле</vt:lpstr>
      <vt:lpstr>Ввод данных в цикле</vt:lpstr>
      <vt:lpstr>Ввод данных в цикле</vt:lpstr>
      <vt:lpstr>Ввод данных в цикле</vt:lpstr>
      <vt:lpstr>Ввод данных в цикле</vt:lpstr>
      <vt:lpstr>Команда break</vt:lpstr>
      <vt:lpstr>Массив из n-элементов и сумма</vt:lpstr>
      <vt:lpstr>Массив из n-элементов и сумма подсказка</vt:lpstr>
      <vt:lpstr>Максимальное из произвольных</vt:lpstr>
      <vt:lpstr>Максимальное из произвольных</vt:lpstr>
      <vt:lpstr>Максимальное из произвольных подсказка</vt:lpstr>
      <vt:lpstr>Проверка ввода пользователя</vt:lpstr>
      <vt:lpstr>Проверка ввода пользователя подсказка</vt:lpstr>
      <vt:lpstr>Инвертирование массива циклом</vt:lpstr>
      <vt:lpstr>Инвертирование массива циклом подсказка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Eddie Smith</cp:lastModifiedBy>
  <cp:revision>52</cp:revision>
  <dcterms:created xsi:type="dcterms:W3CDTF">2021-10-04T10:22:19Z</dcterms:created>
  <dcterms:modified xsi:type="dcterms:W3CDTF">2021-10-19T12:04:14Z</dcterms:modified>
</cp:coreProperties>
</file>