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3" r:id="rId3"/>
    <p:sldId id="257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62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30"/>
    <p:restoredTop sz="96405"/>
  </p:normalViewPr>
  <p:slideViewPr>
    <p:cSldViewPr snapToGrid="0" snapToObjects="1">
      <p:cViewPr varScale="1">
        <p:scale>
          <a:sx n="95" d="100"/>
          <a:sy n="95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Ruby_Programming/Syntax/Control_Structures" TargetMode="External"/><Relationship Id="rId2" Type="http://schemas.openxmlformats.org/officeDocument/2006/relationships/hyperlink" Target="http://syntone.ru/psytesty/test-logicheskogo-myshleniy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post/218759/" TargetMode="External"/><Relationship Id="rId4" Type="http://schemas.openxmlformats.org/officeDocument/2006/relationships/hyperlink" Target="http://ruby.about.com/od/rubyfeatures/a/argv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8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Argv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и игрушка-тест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21738"/>
          </a:xfrm>
        </p:spPr>
        <p:txBody>
          <a:bodyPr>
            <a:normAutofit/>
          </a:bodyPr>
          <a:lstStyle/>
          <a:p>
            <a:r>
              <a:rPr lang="ru-RU" dirty="0"/>
              <a:t>Приступим. Во-первых, мы создадим два массива </a:t>
            </a:r>
            <a:r>
              <a:rPr lang="en-GB" b="1" i="1" dirty="0"/>
              <a:t>questions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b="1" i="1" dirty="0"/>
              <a:t>result</a:t>
            </a:r>
            <a:r>
              <a:rPr lang="en-GB" dirty="0"/>
              <a:t>, </a:t>
            </a:r>
            <a:r>
              <a:rPr lang="ru-RU" dirty="0"/>
              <a:t>где будем хранить вопросы теста и результат, который нужно будет вывести пользователю по окончанию.</a:t>
            </a:r>
          </a:p>
        </p:txBody>
      </p:sp>
    </p:spTree>
    <p:extLst>
      <p:ext uri="{BB962C8B-B14F-4D97-AF65-F5344CB8AC3E}">
        <p14:creationId xmlns:p14="http://schemas.microsoft.com/office/powerpoint/2010/main" val="74421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2689"/>
          </a:xfrm>
        </p:spPr>
        <p:txBody>
          <a:bodyPr>
            <a:normAutofit/>
          </a:bodyPr>
          <a:lstStyle/>
          <a:p>
            <a:r>
              <a:rPr lang="ru-RU" dirty="0"/>
              <a:t>Листинг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C2C10-CEED-5B4E-993F-8D2EA6DB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89887"/>
            <a:ext cx="9575122" cy="3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2689"/>
          </a:xfrm>
        </p:spPr>
        <p:txBody>
          <a:bodyPr>
            <a:normAutofit/>
          </a:bodyPr>
          <a:lstStyle/>
          <a:p>
            <a:r>
              <a:rPr lang="ru-RU" dirty="0"/>
              <a:t>Листинг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EDD24-3FCA-474F-AF9E-C25EAB0A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08422"/>
            <a:ext cx="8248475" cy="35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3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295878"/>
          </a:xfrm>
        </p:spPr>
        <p:txBody>
          <a:bodyPr>
            <a:normAutofit/>
          </a:bodyPr>
          <a:lstStyle/>
          <a:p>
            <a:r>
              <a:rPr lang="ru-RU" dirty="0"/>
              <a:t>Для переноса строк мы пользуемся уже полюбившимся нам плюсиком. Мы уже привыкли, что плюсик складывает не только числа, но и строки и поэтому мы можем написать: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9812D-09DC-0C45-A195-29B729F4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11612"/>
            <a:ext cx="9131300" cy="78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E0CE-EBB3-6043-A88B-EE94477657FD}"/>
              </a:ext>
            </a:extLst>
          </p:cNvPr>
          <p:cNvSpPr txBox="1">
            <a:spLocks/>
          </p:cNvSpPr>
          <p:nvPr/>
        </p:nvSpPr>
        <p:spPr>
          <a:xfrm>
            <a:off x="1451578" y="4306582"/>
            <a:ext cx="9603275" cy="697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в переменной 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 </a:t>
            </a:r>
            <a:r>
              <a:rPr lang="ru-RU" dirty="0"/>
              <a:t>будет лежать после этого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 err="1">
                <a:solidFill>
                  <a:schemeClr val="accent1"/>
                </a:solidFill>
              </a:rPr>
              <a:t>abcdef</a:t>
            </a:r>
            <a:r>
              <a:rPr lang="en-GB" dirty="0">
                <a:solidFill>
                  <a:schemeClr val="accent1"/>
                </a:solidFill>
              </a:rPr>
              <a:t>"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2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295878"/>
          </a:xfrm>
        </p:spPr>
        <p:txBody>
          <a:bodyPr>
            <a:normAutofit/>
          </a:bodyPr>
          <a:lstStyle/>
          <a:p>
            <a:r>
              <a:rPr lang="ru-RU" dirty="0"/>
              <a:t>Теперь нам нужна переменная, которая будет считать количество ответов «да», мы назовём её </a:t>
            </a:r>
            <a:r>
              <a:rPr lang="en-GB" dirty="0" err="1">
                <a:solidFill>
                  <a:schemeClr val="accent1"/>
                </a:solidFill>
              </a:rPr>
              <a:t>yes_answers</a:t>
            </a:r>
            <a:r>
              <a:rPr lang="en-GB" dirty="0"/>
              <a:t>. </a:t>
            </a:r>
            <a:r>
              <a:rPr lang="ru-RU" dirty="0"/>
              <a:t>Объявим ее в начале программы зададим начальное значение – нуль.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F6A7C-51DC-3B4A-AE46-1E0F93C8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326497"/>
            <a:ext cx="9131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0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295878"/>
          </a:xfrm>
        </p:spPr>
        <p:txBody>
          <a:bodyPr>
            <a:normAutofit/>
          </a:bodyPr>
          <a:lstStyle/>
          <a:p>
            <a:r>
              <a:rPr lang="ru-RU" dirty="0"/>
              <a:t>Наконец, приступаем к основному циклу программы. Так как у нас есть массив вопросов, каждый из которых нам надо задать пользователю, удобнее воспользоваться циклом </a:t>
            </a:r>
            <a:r>
              <a:rPr lang="en-GB" dirty="0">
                <a:solidFill>
                  <a:schemeClr val="accent1"/>
                </a:solidFill>
              </a:rPr>
              <a:t>for-in</a:t>
            </a:r>
            <a:r>
              <a:rPr lang="en-GB" dirty="0"/>
              <a:t>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4BD2F-6A6E-7949-B059-145C8C8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11612"/>
            <a:ext cx="9144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579548"/>
          </a:xfrm>
        </p:spPr>
        <p:txBody>
          <a:bodyPr>
            <a:normAutofit/>
          </a:bodyPr>
          <a:lstStyle/>
          <a:p>
            <a:r>
              <a:rPr lang="ru-RU" dirty="0"/>
              <a:t>В теле цикла мы во-первых, пишем вопрос для пользователя на экране: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362D5-FAC4-E346-BD94-E2DEAC8B0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95282"/>
            <a:ext cx="9131300" cy="48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7D1BF-876A-D640-ABD3-A85D81EC399D}"/>
              </a:ext>
            </a:extLst>
          </p:cNvPr>
          <p:cNvSpPr txBox="1">
            <a:spLocks/>
          </p:cNvSpPr>
          <p:nvPr/>
        </p:nvSpPr>
        <p:spPr>
          <a:xfrm>
            <a:off x="1451578" y="3268421"/>
            <a:ext cx="9603275" cy="2016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Во-вторых, спрашиваем у него ответ, который должен быть либо </a:t>
            </a:r>
            <a:r>
              <a:rPr lang="en-GB" dirty="0">
                <a:solidFill>
                  <a:schemeClr val="accent1"/>
                </a:solidFill>
              </a:rPr>
              <a:t>yes</a:t>
            </a:r>
            <a:r>
              <a:rPr lang="en-GB" dirty="0"/>
              <a:t> </a:t>
            </a:r>
            <a:r>
              <a:rPr lang="ru-RU" dirty="0"/>
              <a:t>либо </a:t>
            </a:r>
            <a:r>
              <a:rPr lang="en-GB" dirty="0">
                <a:solidFill>
                  <a:schemeClr val="accent1"/>
                </a:solidFill>
              </a:rPr>
              <a:t>no</a:t>
            </a:r>
            <a:r>
              <a:rPr lang="en-GB" dirty="0"/>
              <a:t>.</a:t>
            </a:r>
          </a:p>
          <a:p>
            <a:r>
              <a:rPr lang="ru-RU" dirty="0"/>
              <a:t>Как мы уже говорили, если пользователю нужно что-то ввести, мы включаем режим осторожности и проверяем введённые им данные: вдруг он ошибся или опечатался.</a:t>
            </a:r>
          </a:p>
        </p:txBody>
      </p:sp>
    </p:spTree>
    <p:extLst>
      <p:ext uri="{BB962C8B-B14F-4D97-AF65-F5344CB8AC3E}">
        <p14:creationId xmlns:p14="http://schemas.microsoft.com/office/powerpoint/2010/main" val="32684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579548"/>
          </a:xfrm>
        </p:spPr>
        <p:txBody>
          <a:bodyPr>
            <a:normAutofit/>
          </a:bodyPr>
          <a:lstStyle/>
          <a:p>
            <a:r>
              <a:rPr lang="ru-RU" dirty="0"/>
              <a:t>Поэтому здесь мы будем использовать цикл </a:t>
            </a:r>
            <a:r>
              <a:rPr lang="en-GB" dirty="0">
                <a:solidFill>
                  <a:schemeClr val="accent1"/>
                </a:solidFill>
              </a:rPr>
              <a:t>while</a:t>
            </a:r>
            <a:r>
              <a:rPr lang="en-GB" dirty="0"/>
              <a:t> </a:t>
            </a:r>
            <a:r>
              <a:rPr lang="ru-RU" dirty="0"/>
              <a:t>с нужным нам условием: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D3F35-11B1-1F4E-BEFB-0EC63288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57262"/>
            <a:ext cx="914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Объект </a:t>
            </a:r>
            <a:r>
              <a:rPr lang="en-US" b="1" dirty="0">
                <a:solidFill>
                  <a:schemeClr val="accent1"/>
                </a:solidFill>
              </a:rPr>
              <a:t>stdin </a:t>
            </a:r>
            <a:r>
              <a:rPr lang="ru-RU" b="1" dirty="0">
                <a:solidFill>
                  <a:schemeClr val="accent1"/>
                </a:solidFill>
              </a:rPr>
              <a:t>(и его метод </a:t>
            </a:r>
            <a:r>
              <a:rPr lang="en-US" b="1" dirty="0">
                <a:solidFill>
                  <a:schemeClr val="accent1"/>
                </a:solidFill>
              </a:rPr>
              <a:t>gets</a:t>
            </a:r>
            <a:r>
              <a:rPr lang="ru-RU" b="1" dirty="0">
                <a:solidFill>
                  <a:schemeClr val="accent1"/>
                </a:solidFill>
              </a:rPr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387407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вместо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 </a:t>
            </a:r>
            <a:r>
              <a:rPr lang="ru-RU" dirty="0"/>
              <a:t>мы используем </a:t>
            </a:r>
            <a:r>
              <a:rPr lang="en-GB" dirty="0" err="1">
                <a:solidFill>
                  <a:schemeClr val="accent1"/>
                </a:solidFill>
              </a:rPr>
              <a:t>STDIN.gets</a:t>
            </a:r>
            <a:r>
              <a:rPr lang="en-GB" dirty="0"/>
              <a:t> — </a:t>
            </a:r>
            <a:r>
              <a:rPr lang="ru-RU" dirty="0"/>
              <a:t>это новый для вас способ. И это более правильный способ. Только он сработает в программах, которые работают с аргументами командной строки.</a:t>
            </a:r>
          </a:p>
          <a:p>
            <a:r>
              <a:rPr lang="en-GB" dirty="0">
                <a:solidFill>
                  <a:schemeClr val="accent1"/>
                </a:solidFill>
              </a:rPr>
              <a:t>STDIN</a:t>
            </a:r>
            <a:r>
              <a:rPr lang="en-GB" dirty="0"/>
              <a:t> </a:t>
            </a:r>
            <a:r>
              <a:rPr lang="ru-RU" dirty="0"/>
              <a:t>это специальный объект, который содержит ссылку на консоль, откуда пользователь вводит данные. Пока не вдаваясь в детали, просто запомните этот подход и впредь используйте только его.</a:t>
            </a:r>
          </a:p>
          <a:p>
            <a:r>
              <a:rPr lang="ru-RU" dirty="0"/>
              <a:t>Обратите внимание, что мы применяем к введённому пользователем тексту два метода</a:t>
            </a:r>
            <a:r>
              <a:rPr lang="en-US" dirty="0"/>
              <a:t>.</a:t>
            </a:r>
            <a:r>
              <a:rPr lang="ru-RU" dirty="0"/>
              <a:t> Во-первых, мы, как мы это часто делаем, обрезаем последний символ с помощью </a:t>
            </a:r>
            <a:r>
              <a:rPr lang="en-GB" dirty="0">
                <a:solidFill>
                  <a:schemeClr val="accent1"/>
                </a:solidFill>
              </a:rPr>
              <a:t>chomp</a:t>
            </a:r>
            <a:r>
              <a:rPr lang="en-GB" dirty="0"/>
              <a:t>, </a:t>
            </a:r>
            <a:r>
              <a:rPr lang="ru-RU" dirty="0"/>
              <a:t>чтобы убрать символ переноса строки (</a:t>
            </a:r>
            <a:r>
              <a:rPr lang="en-GB" dirty="0"/>
              <a:t>Enter).</a:t>
            </a:r>
          </a:p>
        </p:txBody>
      </p:sp>
    </p:spTree>
    <p:extLst>
      <p:ext uri="{BB962C8B-B14F-4D97-AF65-F5344CB8AC3E}">
        <p14:creationId xmlns:p14="http://schemas.microsoft.com/office/powerpoint/2010/main" val="218774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 err="1">
                <a:solidFill>
                  <a:schemeClr val="accent1"/>
                </a:solidFill>
              </a:rPr>
              <a:t>downcase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1789784"/>
          </a:xfrm>
        </p:spPr>
        <p:txBody>
          <a:bodyPr>
            <a:normAutofit/>
          </a:bodyPr>
          <a:lstStyle/>
          <a:p>
            <a:r>
              <a:rPr lang="ru-RU" dirty="0"/>
              <a:t>А второй метод </a:t>
            </a:r>
            <a:r>
              <a:rPr lang="en-GB" dirty="0" err="1">
                <a:solidFill>
                  <a:schemeClr val="accent1"/>
                </a:solidFill>
              </a:rPr>
              <a:t>downcase</a:t>
            </a:r>
            <a:r>
              <a:rPr lang="en-GB" dirty="0"/>
              <a:t> </a:t>
            </a:r>
            <a:r>
              <a:rPr lang="ru-RU" dirty="0"/>
              <a:t>мы используем, чтобы перевести все буквы, введённые пользователем в нижний регистр, чтобы помимо </a:t>
            </a:r>
            <a:r>
              <a:rPr lang="en-GB" dirty="0">
                <a:solidFill>
                  <a:schemeClr val="accent1"/>
                </a:solidFill>
              </a:rPr>
              <a:t>yes</a:t>
            </a:r>
            <a:r>
              <a:rPr lang="en-GB" dirty="0"/>
              <a:t> </a:t>
            </a:r>
            <a:r>
              <a:rPr lang="ru-RU" dirty="0"/>
              <a:t>пользователь также мог ввести </a:t>
            </a:r>
            <a:r>
              <a:rPr lang="en-GB" dirty="0">
                <a:solidFill>
                  <a:schemeClr val="accent1"/>
                </a:solidFill>
              </a:rPr>
              <a:t>YES</a:t>
            </a:r>
            <a:r>
              <a:rPr lang="en-GB" dirty="0"/>
              <a:t> </a:t>
            </a:r>
            <a:r>
              <a:rPr lang="ru-RU" dirty="0"/>
              <a:t>или </a:t>
            </a:r>
            <a:r>
              <a:rPr lang="en-GB" dirty="0">
                <a:solidFill>
                  <a:schemeClr val="accent1"/>
                </a:solidFill>
              </a:rPr>
              <a:t>Yes</a:t>
            </a:r>
            <a:r>
              <a:rPr lang="en-GB" dirty="0"/>
              <a:t>, </a:t>
            </a:r>
            <a:r>
              <a:rPr lang="ru-RU" dirty="0"/>
              <a:t>а для программы не было разницы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Ещё раз: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57CA8-3C56-D649-93E4-61B89B28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05518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C01BF-E620-9045-A56E-71440EA8D67A}"/>
              </a:ext>
            </a:extLst>
          </p:cNvPr>
          <p:cNvSpPr txBox="1">
            <a:spLocks/>
          </p:cNvSpPr>
          <p:nvPr/>
        </p:nvSpPr>
        <p:spPr>
          <a:xfrm>
            <a:off x="1451579" y="4496247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21840-B89B-944E-AAEB-D6284D63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112702"/>
            <a:ext cx="9131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получить доступ в программе к параметрам запуска из командной строки.</a:t>
            </a:r>
          </a:p>
          <a:p>
            <a:r>
              <a:rPr lang="ru-RU" dirty="0"/>
              <a:t>Простая программа тест «Ревнивы ли вы?». В ней используются массивы, циклы, ввод данных из консоли и из аргументов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14894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 err="1">
                <a:solidFill>
                  <a:schemeClr val="accent1"/>
                </a:solidFill>
              </a:rPr>
              <a:t>downcase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942619"/>
          </a:xfrm>
        </p:spPr>
        <p:txBody>
          <a:bodyPr>
            <a:normAutofit/>
          </a:bodyPr>
          <a:lstStyle/>
          <a:p>
            <a:r>
              <a:rPr lang="ru-RU" dirty="0"/>
              <a:t>Наконец, если пользователь ввёл </a:t>
            </a:r>
            <a:r>
              <a:rPr lang="en-GB" dirty="0">
                <a:solidFill>
                  <a:schemeClr val="accent1"/>
                </a:solidFill>
              </a:rPr>
              <a:t>yes</a:t>
            </a:r>
            <a:r>
              <a:rPr lang="en-GB" dirty="0"/>
              <a:t>, </a:t>
            </a:r>
            <a:r>
              <a:rPr lang="ru-RU" dirty="0"/>
              <a:t>то мы увеличиваем число ответов «да» </a:t>
            </a:r>
            <a:r>
              <a:rPr lang="en-GB" dirty="0" err="1">
                <a:solidFill>
                  <a:schemeClr val="accent1"/>
                </a:solidFill>
              </a:rPr>
              <a:t>yes_answers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C8FBD-0732-C24D-B53D-1F866054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66608"/>
            <a:ext cx="914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3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Вставка переменной в строку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942619"/>
          </a:xfrm>
        </p:spPr>
        <p:txBody>
          <a:bodyPr>
            <a:normAutofit/>
          </a:bodyPr>
          <a:lstStyle/>
          <a:p>
            <a:r>
              <a:rPr lang="ru-RU" dirty="0"/>
              <a:t>Пора приступать к выводу результата. Для начала напишем пользователю его переданное в качестве аргумента имя: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C4933-2773-AF4C-BD15-6C90AF4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58353"/>
            <a:ext cx="9144000" cy="495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3AAEAA-ED0E-2C4A-8F24-5598D3F8D1FD}"/>
              </a:ext>
            </a:extLst>
          </p:cNvPr>
          <p:cNvSpPr txBox="1">
            <a:spLocks/>
          </p:cNvSpPr>
          <p:nvPr/>
        </p:nvSpPr>
        <p:spPr>
          <a:xfrm>
            <a:off x="1451578" y="3620417"/>
            <a:ext cx="9603275" cy="126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Обратите внимание на конструкцию </a:t>
            </a:r>
            <a:r>
              <a:rPr lang="ru-RU" dirty="0">
                <a:solidFill>
                  <a:schemeClr val="accent1"/>
                </a:solidFill>
              </a:rPr>
              <a:t>#{</a:t>
            </a:r>
            <a:r>
              <a:rPr lang="en-GB" dirty="0">
                <a:solidFill>
                  <a:schemeClr val="accent1"/>
                </a:solidFill>
              </a:rPr>
              <a:t>name}</a:t>
            </a:r>
            <a:r>
              <a:rPr lang="en-GB" dirty="0"/>
              <a:t>: </a:t>
            </a:r>
            <a:r>
              <a:rPr lang="ru-RU" dirty="0"/>
              <a:t>эта штука — альтернатива нашим любимым плюсикам для «склеивания строк». Раньше, если нужно было собрать строку из переменных и других строк, мы писали: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687C2-9DFC-404D-95EE-B7267A52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5045806"/>
            <a:ext cx="9156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Вставка переменной в строку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495300"/>
          </a:xfrm>
        </p:spPr>
        <p:txBody>
          <a:bodyPr>
            <a:normAutofit/>
          </a:bodyPr>
          <a:lstStyle/>
          <a:p>
            <a:r>
              <a:rPr lang="ru-RU" dirty="0"/>
              <a:t>Это же самое можно сделать и с помощью конструкции </a:t>
            </a:r>
            <a:r>
              <a:rPr lang="ru-RU" dirty="0">
                <a:solidFill>
                  <a:schemeClr val="accent1"/>
                </a:solidFill>
              </a:rPr>
              <a:t>#{</a:t>
            </a:r>
            <a:r>
              <a:rPr lang="en-GB" dirty="0" err="1">
                <a:solidFill>
                  <a:schemeClr val="accent1"/>
                </a:solidFill>
              </a:rPr>
              <a:t>abc</a:t>
            </a:r>
            <a:r>
              <a:rPr lang="en-GB" dirty="0">
                <a:solidFill>
                  <a:schemeClr val="accent1"/>
                </a:solidFill>
              </a:rPr>
              <a:t>}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3AAEAA-ED0E-2C4A-8F24-5598D3F8D1FD}"/>
              </a:ext>
            </a:extLst>
          </p:cNvPr>
          <p:cNvSpPr txBox="1">
            <a:spLocks/>
          </p:cNvSpPr>
          <p:nvPr/>
        </p:nvSpPr>
        <p:spPr>
          <a:xfrm>
            <a:off x="1451579" y="3317597"/>
            <a:ext cx="9603275" cy="126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Это во-первых, компактнее, во-вторых, нагляднее. К сожалению, такая конструкция встречается далеко не в каждом языке программирования. В </a:t>
            </a:r>
            <a:r>
              <a:rPr lang="en-GB" dirty="0"/>
              <a:t>Ruby </a:t>
            </a:r>
            <a:r>
              <a:rPr lang="ru-RU" dirty="0"/>
              <a:t>она, к счастью, есть.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FABD6-149C-7142-88C8-15444D8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73016"/>
            <a:ext cx="914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8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ветвления </a:t>
            </a:r>
            <a:r>
              <a:rPr lang="en-US" b="1" dirty="0">
                <a:solidFill>
                  <a:schemeClr val="accent1"/>
                </a:solidFill>
              </a:rPr>
              <a:t>if-</a:t>
            </a:r>
            <a:r>
              <a:rPr lang="en-US" b="1" dirty="0" err="1">
                <a:solidFill>
                  <a:schemeClr val="accent1"/>
                </a:solidFill>
              </a:rPr>
              <a:t>elsif</a:t>
            </a:r>
            <a:r>
              <a:rPr lang="en-US" b="1" dirty="0">
                <a:solidFill>
                  <a:schemeClr val="accent1"/>
                </a:solidFill>
              </a:rPr>
              <a:t>-else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861936"/>
          </a:xfrm>
        </p:spPr>
        <p:txBody>
          <a:bodyPr>
            <a:normAutofit/>
          </a:bodyPr>
          <a:lstStyle/>
          <a:p>
            <a:r>
              <a:rPr lang="ru-RU" dirty="0"/>
              <a:t>Результат зависит от количества ответов </a:t>
            </a:r>
            <a:r>
              <a:rPr lang="en-GB" dirty="0"/>
              <a:t>yes. </a:t>
            </a:r>
            <a:r>
              <a:rPr lang="ru-RU" dirty="0"/>
              <a:t>Поэтому мы строим витиеватую конструкцию </a:t>
            </a:r>
            <a:r>
              <a:rPr lang="en-GB" dirty="0"/>
              <a:t>if-</a:t>
            </a:r>
            <a:r>
              <a:rPr lang="en-GB" dirty="0" err="1"/>
              <a:t>elsif</a:t>
            </a:r>
            <a:r>
              <a:rPr lang="en-GB" dirty="0"/>
              <a:t>-else.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A3CE7-A228-AA40-843F-BFCE4E19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9652"/>
            <a:ext cx="9144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ветвления </a:t>
            </a:r>
            <a:r>
              <a:rPr lang="en-US" b="1" dirty="0">
                <a:solidFill>
                  <a:schemeClr val="accent1"/>
                </a:solidFill>
              </a:rPr>
              <a:t>if-</a:t>
            </a:r>
            <a:r>
              <a:rPr lang="en-US" b="1" dirty="0" err="1">
                <a:solidFill>
                  <a:schemeClr val="accent1"/>
                </a:solidFill>
              </a:rPr>
              <a:t>elsif</a:t>
            </a:r>
            <a:r>
              <a:rPr lang="en-US" b="1" dirty="0">
                <a:solidFill>
                  <a:schemeClr val="accent1"/>
                </a:solidFill>
              </a:rPr>
              <a:t>-else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3766500"/>
          </a:xfrm>
        </p:spPr>
        <p:txBody>
          <a:bodyPr>
            <a:normAutofit/>
          </a:bodyPr>
          <a:lstStyle/>
          <a:p>
            <a:r>
              <a:rPr lang="ru-RU" dirty="0"/>
              <a:t>Эта конструкция работает также как развилка на пути, у которой больше двух вариантов. Вспомните сказку про богатыря – ему тоже нужно было выбрать из трех путей.</a:t>
            </a:r>
          </a:p>
          <a:p>
            <a:r>
              <a:rPr lang="ru-RU" dirty="0"/>
              <a:t>В отличие от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, </a:t>
            </a:r>
            <a:r>
              <a:rPr lang="ru-RU" dirty="0"/>
              <a:t>после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 </a:t>
            </a:r>
            <a:r>
              <a:rPr lang="ru-RU" dirty="0"/>
              <a:t>тоже должно быть записано какое-то условие.</a:t>
            </a:r>
          </a:p>
          <a:p>
            <a:r>
              <a:rPr lang="ru-RU" dirty="0"/>
              <a:t>Условие, которое стоит после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, </a:t>
            </a:r>
            <a:r>
              <a:rPr lang="ru-RU" dirty="0"/>
              <a:t>проверяется только если не выполнилось условие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. </a:t>
            </a:r>
            <a:r>
              <a:rPr lang="ru-RU" dirty="0"/>
              <a:t>Если условие после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 </a:t>
            </a:r>
            <a:r>
              <a:rPr lang="ru-RU" dirty="0"/>
              <a:t>выполнилось, программа будет исполнять инструкции сразу после 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, </a:t>
            </a:r>
            <a:r>
              <a:rPr lang="ru-RU" dirty="0"/>
              <a:t>а как только встретит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 (</a:t>
            </a:r>
            <a:r>
              <a:rPr lang="ru-RU" dirty="0"/>
              <a:t>или другой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) — </a:t>
            </a:r>
            <a:r>
              <a:rPr lang="ru-RU" dirty="0"/>
              <a:t>выйдет из ветвления. А если и условие после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 </a:t>
            </a:r>
            <a:r>
              <a:rPr lang="ru-RU" dirty="0"/>
              <a:t>не выполнилось, то программа пойдёт по пути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59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ветвления </a:t>
            </a:r>
            <a:r>
              <a:rPr lang="en-US" b="1" dirty="0">
                <a:solidFill>
                  <a:schemeClr val="accent1"/>
                </a:solidFill>
              </a:rPr>
              <a:t>if-</a:t>
            </a:r>
            <a:r>
              <a:rPr lang="en-US" b="1" dirty="0" err="1">
                <a:solidFill>
                  <a:schemeClr val="accent1"/>
                </a:solidFill>
              </a:rPr>
              <a:t>elsif</a:t>
            </a:r>
            <a:r>
              <a:rPr lang="en-US" b="1" dirty="0">
                <a:solidFill>
                  <a:schemeClr val="accent1"/>
                </a:solidFill>
              </a:rPr>
              <a:t>-else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2988512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образом, в нашем случае если число ответов «да» больше или равно 10, то выведется первый (с номером 0) вариант результата.</a:t>
            </a:r>
          </a:p>
          <a:p>
            <a:r>
              <a:rPr lang="ru-RU" dirty="0"/>
              <a:t>Если число ответов «да» меньше 10, но больше либо равно 5, то второй вариант результата (с индексом 1) и, наконец, во всех других случаях (если число ответов «да» от 0 до 4 включительно) программа выведет второй вариант результата.</a:t>
            </a:r>
          </a:p>
          <a:p>
            <a:r>
              <a:rPr lang="ru-RU" dirty="0"/>
              <a:t>Для прохождения теста необходимо запустить программу и не забыть передать ей ваше имя: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07908-DCCC-8B4F-8E8A-E49E7192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139334"/>
            <a:ext cx="9156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0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Оператор ветвления </a:t>
            </a:r>
            <a:r>
              <a:rPr lang="en-US" b="1" dirty="0">
                <a:solidFill>
                  <a:schemeClr val="accent1"/>
                </a:solidFill>
              </a:rPr>
              <a:t>if-</a:t>
            </a:r>
            <a:r>
              <a:rPr lang="en-US" b="1" dirty="0" err="1">
                <a:solidFill>
                  <a:schemeClr val="accent1"/>
                </a:solidFill>
              </a:rPr>
              <a:t>elsif</a:t>
            </a:r>
            <a:r>
              <a:rPr lang="en-US" b="1" dirty="0">
                <a:solidFill>
                  <a:schemeClr val="accent1"/>
                </a:solidFill>
              </a:rPr>
              <a:t>-else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3766500"/>
          </a:xfrm>
        </p:spPr>
        <p:txBody>
          <a:bodyPr>
            <a:normAutofit/>
          </a:bodyPr>
          <a:lstStyle/>
          <a:p>
            <a:r>
              <a:rPr lang="ru-RU" dirty="0"/>
              <a:t>Запустите вашу программу и пройдите тест. Убедитесь, что всё работает, как надо и проверьте свой уровень ревности.</a:t>
            </a:r>
          </a:p>
          <a:p>
            <a:r>
              <a:rPr lang="ru-RU" dirty="0"/>
              <a:t>Также учтите, что оператор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</a:t>
            </a:r>
            <a:r>
              <a:rPr lang="ru-RU" dirty="0"/>
              <a:t>может содержать только одну «ветвь»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, </a:t>
            </a:r>
            <a:r>
              <a:rPr lang="ru-RU" dirty="0"/>
              <a:t>но сколько угодно ветвей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 (</a:t>
            </a:r>
            <a:r>
              <a:rPr lang="ru-RU" dirty="0"/>
              <a:t>каждая со своим условием). Причем если не выполнилось основное условие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— </a:t>
            </a:r>
            <a:r>
              <a:rPr lang="ru-RU" dirty="0"/>
              <a:t>будет выбран первый сверху вниз 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, </a:t>
            </a:r>
            <a:r>
              <a:rPr lang="ru-RU" dirty="0"/>
              <a:t>условие которого выполняется.</a:t>
            </a:r>
          </a:p>
          <a:p>
            <a:r>
              <a:rPr lang="ru-RU" dirty="0"/>
              <a:t>Важно помнить об этом (что выбор ветвей идет сверху вниз), если у вас есть несколько путей (несколько '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/>
              <a:t>'), </a:t>
            </a:r>
            <a:r>
              <a:rPr lang="ru-RU" dirty="0"/>
              <a:t>а условия некоторых из них пересекаются (то есть могут быть верны одновременно).</a:t>
            </a:r>
          </a:p>
        </p:txBody>
      </p:sp>
    </p:spTree>
    <p:extLst>
      <p:ext uri="{BB962C8B-B14F-4D97-AF65-F5344CB8AC3E}">
        <p14:creationId xmlns:p14="http://schemas.microsoft.com/office/powerpoint/2010/main" val="37285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Argv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и игрушка-тест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3766500"/>
          </a:xfrm>
        </p:spPr>
        <p:txBody>
          <a:bodyPr>
            <a:normAutofit/>
          </a:bodyPr>
          <a:lstStyle/>
          <a:p>
            <a:r>
              <a:rPr lang="ru-RU" dirty="0"/>
              <a:t>Мы узнали, как передавать аргументы в наши программы с помощью массива </a:t>
            </a:r>
            <a:r>
              <a:rPr lang="en-GB" dirty="0">
                <a:solidFill>
                  <a:schemeClr val="accent1"/>
                </a:solidFill>
              </a:rPr>
              <a:t>ARGV</a:t>
            </a:r>
            <a:r>
              <a:rPr lang="en-GB" dirty="0"/>
              <a:t>, </a:t>
            </a:r>
            <a:r>
              <a:rPr lang="ru-RU" dirty="0"/>
              <a:t>выяснили, что метод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 </a:t>
            </a:r>
            <a:r>
              <a:rPr lang="ru-RU" dirty="0"/>
              <a:t>лучше вызывать с помощью объекта </a:t>
            </a:r>
            <a:r>
              <a:rPr lang="en-GB" dirty="0">
                <a:solidFill>
                  <a:schemeClr val="accent1"/>
                </a:solidFill>
              </a:rPr>
              <a:t>STDIN</a:t>
            </a:r>
            <a:r>
              <a:rPr lang="en-GB" dirty="0"/>
              <a:t> </a:t>
            </a:r>
            <a:r>
              <a:rPr lang="ru-RU" dirty="0"/>
              <a:t>и узнали как работают команды </a:t>
            </a:r>
            <a:r>
              <a:rPr lang="en-GB" dirty="0" err="1">
                <a:solidFill>
                  <a:schemeClr val="accent1"/>
                </a:solidFill>
              </a:rPr>
              <a:t>downcase</a:t>
            </a:r>
            <a:r>
              <a:rPr lang="en-GB" dirty="0"/>
              <a:t> </a:t>
            </a:r>
            <a:r>
              <a:rPr lang="ru-RU" dirty="0"/>
              <a:t>и конструкция </a:t>
            </a:r>
            <a:r>
              <a:rPr lang="ru-RU" dirty="0">
                <a:solidFill>
                  <a:schemeClr val="accent1"/>
                </a:solidFill>
              </a:rPr>
              <a:t>#{}</a:t>
            </a:r>
            <a:r>
              <a:rPr lang="ru-RU" dirty="0"/>
              <a:t> для вставки значений в строки. А также научились ветвлению программы с помощью оператора </a:t>
            </a:r>
            <a:r>
              <a:rPr lang="en-GB" dirty="0">
                <a:solidFill>
                  <a:schemeClr val="accent1"/>
                </a:solidFill>
              </a:rPr>
              <a:t>if-</a:t>
            </a:r>
            <a:r>
              <a:rPr lang="en-GB" dirty="0" err="1">
                <a:solidFill>
                  <a:schemeClr val="accent1"/>
                </a:solidFill>
              </a:rPr>
              <a:t>elsif</a:t>
            </a:r>
            <a:r>
              <a:rPr lang="en-GB" dirty="0">
                <a:solidFill>
                  <a:schemeClr val="accent1"/>
                </a:solidFill>
              </a:rPr>
              <a:t>-else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62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Поют ли соловьи?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3766500"/>
          </a:xfrm>
        </p:spPr>
        <p:txBody>
          <a:bodyPr>
            <a:normAutofit/>
          </a:bodyPr>
          <a:lstStyle/>
          <a:p>
            <a:r>
              <a:rPr lang="ru-RU" dirty="0"/>
              <a:t>В городском парке живут соловьи. Однако, их редко слышно, потому что они поют только когда температура на улице от 22 до 30 градусов в любое время года. Летом они поют при температуре от 15 до 35 градусов.</a:t>
            </a:r>
          </a:p>
          <a:p>
            <a:r>
              <a:rPr lang="ru-RU" dirty="0"/>
              <a:t>Напишите программу, которая определяет, поют в данный момент соловьи или нет.</a:t>
            </a:r>
          </a:p>
          <a:p>
            <a:r>
              <a:rPr lang="ru-RU" dirty="0"/>
              <a:t>Текущую температуру и время года программа должна брать из аргументов командной строки. А если их не передали — спрашивать у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27773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Поют ли соловьи?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485418"/>
          </a:xfrm>
        </p:spPr>
        <p:txBody>
          <a:bodyPr>
            <a:normAutofit/>
          </a:bodyPr>
          <a:lstStyle/>
          <a:p>
            <a:r>
              <a:rPr lang="ru-RU" b="1" dirty="0"/>
              <a:t>Например: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3AC28-79EB-3745-B031-FE7D5358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3467"/>
            <a:ext cx="91440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99067-F494-2740-9538-71B0C4DA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79" y="3520481"/>
            <a:ext cx="915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Аргументы, передаваемые при запуске из командной строки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29760"/>
          </a:xfrm>
        </p:spPr>
        <p:txBody>
          <a:bodyPr/>
          <a:lstStyle/>
          <a:p>
            <a:r>
              <a:rPr lang="ru-RU" dirty="0"/>
              <a:t>Раньше мы выводили версию нашего </a:t>
            </a:r>
            <a:r>
              <a:rPr lang="en-GB" dirty="0"/>
              <a:t>Ruby </a:t>
            </a:r>
            <a:r>
              <a:rPr lang="ru-RU" dirty="0"/>
              <a:t>командой: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F72BB-2315-6344-8C75-2FDD7767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51671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C2EC1-8F12-D242-BC60-4847BF9FE39D}"/>
              </a:ext>
            </a:extLst>
          </p:cNvPr>
          <p:cNvSpPr txBox="1">
            <a:spLocks/>
          </p:cNvSpPr>
          <p:nvPr/>
        </p:nvSpPr>
        <p:spPr>
          <a:xfrm>
            <a:off x="1451578" y="3164120"/>
            <a:ext cx="9603275" cy="2136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Мы на самом деле передавали этой программе аргумент (ключ) -</a:t>
            </a:r>
            <a:r>
              <a:rPr lang="en-GB" dirty="0"/>
              <a:t>v, </a:t>
            </a:r>
            <a:r>
              <a:rPr lang="ru-RU" dirty="0"/>
              <a:t>который наш компилятор воспринимает как запрос своей версии.</a:t>
            </a:r>
          </a:p>
          <a:p>
            <a:r>
              <a:rPr lang="ru-RU" dirty="0"/>
              <a:t>Аналогично этому, можно использовать переданные аргументы и в наших программах. Аргументами считается всё, что пользователь напишет в консоли после названия вашей программы: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FAE5C-DC5F-B545-BAC1-93D9E275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301049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Поют ли соловьи?</a:t>
            </a:r>
            <a:br>
              <a:rPr lang="ru-RU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5"/>
            <a:ext cx="9603275" cy="3766500"/>
          </a:xfrm>
        </p:spPr>
        <p:txBody>
          <a:bodyPr>
            <a:normAutofit/>
          </a:bodyPr>
          <a:lstStyle/>
          <a:p>
            <a:r>
              <a:rPr lang="ru-RU" dirty="0"/>
              <a:t>Проверьте, указаны ли параметры </a:t>
            </a:r>
            <a:r>
              <a:rPr lang="en-GB" dirty="0">
                <a:solidFill>
                  <a:schemeClr val="accent1"/>
                </a:solidFill>
              </a:rPr>
              <a:t>ARGV[0]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ARGV[1]</a:t>
            </a:r>
            <a:r>
              <a:rPr lang="en-GB" dirty="0"/>
              <a:t>. </a:t>
            </a:r>
            <a:r>
              <a:rPr lang="ru-RU" dirty="0"/>
              <a:t>Если указаны, берите их, если нет, спрашивайте у пользователя числа </a:t>
            </a:r>
            <a:r>
              <a:rPr lang="en-GB" dirty="0" err="1">
                <a:solidFill>
                  <a:schemeClr val="accent1"/>
                </a:solidFill>
              </a:rPr>
              <a:t>STDIN.gets</a:t>
            </a:r>
            <a:r>
              <a:rPr lang="en-GB" dirty="0"/>
              <a:t>-</a:t>
            </a:r>
            <a:r>
              <a:rPr lang="ru-RU" dirty="0"/>
              <a:t>ом. И именно им, а не обычным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-</a:t>
            </a:r>
            <a:r>
              <a:rPr lang="ru-RU" dirty="0"/>
              <a:t>ом.</a:t>
            </a:r>
          </a:p>
          <a:p>
            <a:r>
              <a:rPr lang="ru-RU" dirty="0"/>
              <a:t>Вспомните, как вы использовали вложенные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</a:t>
            </a:r>
            <a:r>
              <a:rPr lang="ru-RU" dirty="0"/>
              <a:t>в прошлых примерах и заданиях. Для одновременной проверки нескольких условий в операторе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</a:t>
            </a:r>
            <a:r>
              <a:rPr lang="ru-RU" dirty="0"/>
              <a:t>используйте логический оператор </a:t>
            </a:r>
            <a:r>
              <a:rPr lang="ru-RU" dirty="0">
                <a:solidFill>
                  <a:schemeClr val="accent1"/>
                </a:solidFill>
              </a:rPr>
              <a:t>&amp;&amp;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6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 tooltip="Тест на логическое мышление"/>
              </a:rPr>
              <a:t>Тест на логическое мышление</a:t>
            </a:r>
            <a:endParaRPr lang="ru-RU" u="sng" dirty="0"/>
          </a:p>
          <a:p>
            <a:r>
              <a:rPr lang="ru-RU" u="sng" dirty="0">
                <a:hlinkClick r:id="rId3" tooltip="Подробнее о if-elsif-else"/>
              </a:rPr>
              <a:t>Подробнее о </a:t>
            </a:r>
            <a:r>
              <a:rPr lang="en-GB" u="sng" dirty="0">
                <a:hlinkClick r:id="rId3" tooltip="Подробнее о if-elsif-else"/>
              </a:rPr>
              <a:t>if-elsif-else</a:t>
            </a:r>
            <a:endParaRPr lang="ru-RU" u="sng" dirty="0"/>
          </a:p>
          <a:p>
            <a:r>
              <a:rPr lang="ru-RU" u="sng" dirty="0">
                <a:hlinkClick r:id="rId4" tooltip="Аргументы из командной строки в Ruby"/>
              </a:rPr>
              <a:t>Аргументы из командной строки в </a:t>
            </a:r>
            <a:r>
              <a:rPr lang="en-GB" u="sng" dirty="0">
                <a:hlinkClick r:id="rId4" tooltip="Аргументы из командной строки в Ruby"/>
              </a:rPr>
              <a:t>Ruby</a:t>
            </a:r>
            <a:endParaRPr lang="ru-RU" u="sng" dirty="0"/>
          </a:p>
          <a:p>
            <a:r>
              <a:rPr lang="ru-RU" dirty="0">
                <a:hlinkClick r:id="rId5"/>
              </a:rPr>
              <a:t>Тонкости работы в командной строке </a:t>
            </a:r>
            <a:r>
              <a:rPr lang="ru-RU" dirty="0" err="1">
                <a:hlinkClick r:id="rId5"/>
              </a:rPr>
              <a:t>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8. </a:t>
            </a:r>
            <a:r>
              <a:rPr lang="en-US" b="1" dirty="0">
                <a:solidFill>
                  <a:schemeClr val="accent1"/>
                </a:solidFill>
              </a:rPr>
              <a:t>ARGV </a:t>
            </a:r>
            <a:r>
              <a:rPr lang="ru-RU" b="1" dirty="0">
                <a:solidFill>
                  <a:schemeClr val="accent1"/>
                </a:solidFill>
              </a:rPr>
              <a:t>и игрушка-тест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Аргументы, передаваемые при запуске из командной строки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1483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Аргументы разделяются пробелами и компилятор </a:t>
            </a:r>
            <a:r>
              <a:rPr lang="en-GB" dirty="0"/>
              <a:t>Ruby </a:t>
            </a:r>
            <a:r>
              <a:rPr lang="ru-RU" dirty="0"/>
              <a:t>для удобства программистов уже аккуратно сам их складывает в массив </a:t>
            </a:r>
            <a:r>
              <a:rPr lang="en-GB" dirty="0"/>
              <a:t>ARGV, </a:t>
            </a:r>
            <a:r>
              <a:rPr lang="ru-RU" dirty="0"/>
              <a:t>таким образом, если мы напишем программу </a:t>
            </a:r>
            <a:r>
              <a:rPr lang="en-GB" dirty="0" err="1"/>
              <a:t>hello.rb</a:t>
            </a:r>
            <a:r>
              <a:rPr lang="en-GB" dirty="0"/>
              <a:t>.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AC2EC1-8F12-D242-BC60-4847BF9FE39D}"/>
              </a:ext>
            </a:extLst>
          </p:cNvPr>
          <p:cNvSpPr txBox="1">
            <a:spLocks/>
          </p:cNvSpPr>
          <p:nvPr/>
        </p:nvSpPr>
        <p:spPr>
          <a:xfrm>
            <a:off x="1451577" y="3834098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запустим её вот так: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420FA-7F65-714E-834F-7F047BE2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85881"/>
            <a:ext cx="91440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DFFE5F-4C88-8E40-9405-8BC5A617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63859"/>
            <a:ext cx="9144000" cy="50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848D10-06A3-974F-ABD8-118EE5B8B296}"/>
              </a:ext>
            </a:extLst>
          </p:cNvPr>
          <p:cNvSpPr txBox="1">
            <a:spLocks/>
          </p:cNvSpPr>
          <p:nvPr/>
        </p:nvSpPr>
        <p:spPr>
          <a:xfrm>
            <a:off x="1451578" y="5047911"/>
            <a:ext cx="9603275" cy="50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в консоли появится: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E6721C-10FA-CD49-84EC-AB48C073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555912"/>
            <a:ext cx="9131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Конвертирование строк в кодировку </a:t>
            </a:r>
            <a:r>
              <a:rPr lang="en-US" b="1" dirty="0">
                <a:solidFill>
                  <a:schemeClr val="accent1"/>
                </a:solidFill>
              </a:rPr>
              <a:t>utf-8 </a:t>
            </a:r>
            <a:r>
              <a:rPr lang="ru-RU" b="1" dirty="0">
                <a:solidFill>
                  <a:schemeClr val="accent1"/>
                </a:solidFill>
              </a:rPr>
              <a:t>(для </a:t>
            </a:r>
            <a:r>
              <a:rPr lang="en-US" b="1" dirty="0">
                <a:solidFill>
                  <a:schemeClr val="accent1"/>
                </a:solidFill>
              </a:rPr>
              <a:t>windows</a:t>
            </a:r>
            <a:r>
              <a:rPr lang="ru-RU" b="1" dirty="0">
                <a:solidFill>
                  <a:schemeClr val="accent1"/>
                </a:solidFill>
              </a:rPr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86710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GB" dirty="0"/>
              <a:t>Windows </a:t>
            </a:r>
            <a:r>
              <a:rPr lang="ru-RU" dirty="0"/>
              <a:t>при передаче любых строк на русском они передаются в специфичной для </a:t>
            </a:r>
            <a:r>
              <a:rPr lang="en-GB" dirty="0"/>
              <a:t>Windows </a:t>
            </a:r>
            <a:r>
              <a:rPr lang="ru-RU" dirty="0"/>
              <a:t>кодировке русского языка.</a:t>
            </a:r>
          </a:p>
          <a:p>
            <a:r>
              <a:rPr lang="ru-RU" dirty="0"/>
              <a:t>Поэтому каждый раз, когда вы берёте аргумент с помощью команды </a:t>
            </a:r>
            <a:r>
              <a:rPr lang="en-GB" b="1" i="1" dirty="0"/>
              <a:t>gets</a:t>
            </a:r>
            <a:r>
              <a:rPr lang="en-GB" dirty="0"/>
              <a:t> </a:t>
            </a:r>
            <a:r>
              <a:rPr lang="ru-RU" dirty="0"/>
              <a:t>или из массива </a:t>
            </a:r>
            <a:r>
              <a:rPr lang="en-GB" b="1" i="1" dirty="0"/>
              <a:t>ARGV</a:t>
            </a:r>
            <a:r>
              <a:rPr lang="en-GB" dirty="0"/>
              <a:t>, </a:t>
            </a:r>
            <a:r>
              <a:rPr lang="ru-RU" dirty="0"/>
              <a:t>не забывайте конвертировать его в </a:t>
            </a:r>
            <a:r>
              <a:rPr lang="en-GB" dirty="0"/>
              <a:t>UTF-8. </a:t>
            </a:r>
            <a:r>
              <a:rPr lang="ru-RU" dirty="0"/>
              <a:t>Для учебных же целей желательно ограничиться только английскими строками.</a:t>
            </a:r>
          </a:p>
        </p:txBody>
      </p:sp>
    </p:spTree>
    <p:extLst>
      <p:ext uri="{BB962C8B-B14F-4D97-AF65-F5344CB8AC3E}">
        <p14:creationId xmlns:p14="http://schemas.microsoft.com/office/powerpoint/2010/main" val="289151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Конвертирование строк в кодировку </a:t>
            </a:r>
            <a:r>
              <a:rPr lang="en-US" b="1" dirty="0">
                <a:solidFill>
                  <a:schemeClr val="accent1"/>
                </a:solidFill>
              </a:rPr>
              <a:t>utf-8 </a:t>
            </a:r>
            <a:r>
              <a:rPr lang="ru-RU" b="1" dirty="0">
                <a:solidFill>
                  <a:schemeClr val="accent1"/>
                </a:solidFill>
              </a:rPr>
              <a:t>(для </a:t>
            </a:r>
            <a:r>
              <a:rPr lang="en-US" b="1" dirty="0">
                <a:solidFill>
                  <a:schemeClr val="accent1"/>
                </a:solidFill>
              </a:rPr>
              <a:t>windows</a:t>
            </a:r>
            <a:r>
              <a:rPr lang="ru-RU" b="1" dirty="0">
                <a:solidFill>
                  <a:schemeClr val="accent1"/>
                </a:solidFill>
              </a:rPr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71164"/>
          </a:xfrm>
        </p:spPr>
        <p:txBody>
          <a:bodyPr>
            <a:normAutofit/>
          </a:bodyPr>
          <a:lstStyle/>
          <a:p>
            <a:r>
              <a:rPr lang="ru-RU" dirty="0"/>
              <a:t>Вот эта конструкция в программе проверяет выполняется ли она на </a:t>
            </a:r>
            <a:r>
              <a:rPr lang="en-GB" dirty="0"/>
              <a:t>Windows </a:t>
            </a:r>
            <a:r>
              <a:rPr lang="ru-RU" dirty="0"/>
              <a:t>и если в программу передали аргумент, запишет его значение в переменную </a:t>
            </a:r>
            <a:r>
              <a:rPr lang="en-US" dirty="0">
                <a:solidFill>
                  <a:schemeClr val="accent1"/>
                </a:solidFill>
              </a:rPr>
              <a:t>argument</a:t>
            </a:r>
            <a:r>
              <a:rPr lang="ru-RU" dirty="0"/>
              <a:t> в правильной кодировке </a:t>
            </a:r>
            <a:r>
              <a:rPr lang="en-US" dirty="0"/>
              <a:t>UTF-8</a:t>
            </a:r>
            <a:r>
              <a:rPr lang="ru-RU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9EF70-4FFC-7A47-86A0-4ED9AF55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6897"/>
            <a:ext cx="9144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Проверка аргумента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86710"/>
          </a:xfrm>
        </p:spPr>
        <p:txBody>
          <a:bodyPr>
            <a:normAutofit/>
          </a:bodyPr>
          <a:lstStyle/>
          <a:p>
            <a:r>
              <a:rPr lang="ru-RU" dirty="0"/>
              <a:t>Очень важный момент, который возникает у вас каждый раз, когда вы ждёте какой-то информации от пользователя, связан с тем, что пользователь может об этом и не знать. Поэтому всегда, когда вы считаете, что пользователь должен ввести аргумент запуска, проверяйте это. Если, например, ваша программа не может без него работать, то прервите её выполнение с помощью команды </a:t>
            </a:r>
            <a:r>
              <a:rPr lang="en-GB" dirty="0">
                <a:solidFill>
                  <a:schemeClr val="accent1"/>
                </a:solidFill>
              </a:rPr>
              <a:t>abort</a:t>
            </a:r>
            <a:r>
              <a:rPr lang="en-GB" dirty="0"/>
              <a:t>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917B9-1573-CE40-B1DB-8A7830DE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71551"/>
            <a:ext cx="914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Проверка аргумента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86710"/>
          </a:xfrm>
        </p:spPr>
        <p:txBody>
          <a:bodyPr>
            <a:normAutofit/>
          </a:bodyPr>
          <a:lstStyle/>
          <a:p>
            <a:r>
              <a:rPr lang="ru-RU" dirty="0"/>
              <a:t>Если пользователь ничего не ввёл после имени файла программы, то в </a:t>
            </a:r>
            <a:r>
              <a:rPr lang="en-GB" dirty="0">
                <a:solidFill>
                  <a:schemeClr val="accent1"/>
                </a:solidFill>
              </a:rPr>
              <a:t>ARGV[0]</a:t>
            </a:r>
            <a:r>
              <a:rPr lang="en-GB" dirty="0"/>
              <a:t> </a:t>
            </a:r>
            <a:r>
              <a:rPr lang="ru-RU" dirty="0"/>
              <a:t>будет содержаться </a:t>
            </a:r>
            <a:r>
              <a:rPr lang="en-GB" b="1" i="1" dirty="0"/>
              <a:t>nil</a:t>
            </a:r>
            <a:r>
              <a:rPr lang="en-GB" dirty="0"/>
              <a:t> </a:t>
            </a:r>
            <a:r>
              <a:rPr lang="ru-RU" dirty="0"/>
              <a:t>и программа войдёт в тело проверки </a:t>
            </a:r>
            <a:r>
              <a:rPr lang="en-GB" b="1" i="1" dirty="0"/>
              <a:t>if</a:t>
            </a:r>
            <a:r>
              <a:rPr lang="en-GB" dirty="0"/>
              <a:t>: </a:t>
            </a:r>
            <a:r>
              <a:rPr lang="ru-RU" dirty="0"/>
              <a:t>выполнит команду </a:t>
            </a:r>
            <a:r>
              <a:rPr lang="en-GB" b="1" i="1" dirty="0"/>
              <a:t>abort</a:t>
            </a:r>
            <a:r>
              <a:rPr lang="en-GB" dirty="0"/>
              <a:t> </a:t>
            </a:r>
            <a:r>
              <a:rPr lang="ru-RU" dirty="0"/>
              <a:t>и тут же завершится, сообщив пользователю, что нужно указать какой-то аргумент.</a:t>
            </a:r>
          </a:p>
        </p:txBody>
      </p:sp>
    </p:spTree>
    <p:extLst>
      <p:ext uri="{BB962C8B-B14F-4D97-AF65-F5344CB8AC3E}">
        <p14:creationId xmlns:p14="http://schemas.microsoft.com/office/powerpoint/2010/main" val="261508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Тест «ревнивы ли вы?»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3153"/>
          </a:xfrm>
        </p:spPr>
        <p:txBody>
          <a:bodyPr>
            <a:normAutofit/>
          </a:bodyPr>
          <a:lstStyle/>
          <a:p>
            <a:r>
              <a:rPr lang="ru-RU" dirty="0"/>
              <a:t>Как обычно написание программы начинается с постановки задачи.</a:t>
            </a:r>
          </a:p>
          <a:p>
            <a:r>
              <a:rPr lang="ru-RU" dirty="0"/>
              <a:t>Сформулируем: </a:t>
            </a:r>
            <a:r>
              <a:rPr lang="ru-RU" b="1" dirty="0"/>
              <a:t>«Написать программу, которая тестирует пользователя и выдаёт ему результат в зависимости от его ответов»</a:t>
            </a:r>
            <a:r>
              <a:rPr lang="ru-RU" dirty="0"/>
              <a:t>.</a:t>
            </a:r>
          </a:p>
          <a:p>
            <a:r>
              <a:rPr lang="ru-RU" dirty="0"/>
              <a:t>Мы возьмём тест и напишем программку, которая поочерёдно задаёт закрытые вопросы (на которые можно ответить только «да» или «нет»), а потом выводит один из результатов теста в зависимости от количества ответов «да».</a:t>
            </a:r>
          </a:p>
          <a:p>
            <a:r>
              <a:rPr lang="ru-RU" dirty="0"/>
              <a:t>Мы будем писать нашу программу в файле </a:t>
            </a:r>
            <a:r>
              <a:rPr lang="en-GB" b="1" i="1" dirty="0" err="1"/>
              <a:t>jealous_test.rb</a:t>
            </a:r>
            <a:r>
              <a:rPr lang="ru-RU" dirty="0"/>
              <a:t>.</a:t>
            </a:r>
            <a:endParaRPr lang="en-GB" dirty="0"/>
          </a:p>
          <a:p>
            <a:r>
              <a:rPr lang="ru-RU" dirty="0"/>
              <a:t>Для этого мы создадим два массива — один для вопросов и один для ответов. Мы уже умеем создавать массивы со строками.</a:t>
            </a:r>
          </a:p>
        </p:txBody>
      </p:sp>
    </p:spTree>
    <p:extLst>
      <p:ext uri="{BB962C8B-B14F-4D97-AF65-F5344CB8AC3E}">
        <p14:creationId xmlns:p14="http://schemas.microsoft.com/office/powerpoint/2010/main" val="3987619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1800</TotalTime>
  <Words>1589</Words>
  <Application>Microsoft Macintosh PowerPoint</Application>
  <PresentationFormat>Widescreen</PresentationFormat>
  <Paragraphs>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Лекция 8</vt:lpstr>
      <vt:lpstr>План занятия</vt:lpstr>
      <vt:lpstr>Аргументы, передаваемые при запуске из командной строки</vt:lpstr>
      <vt:lpstr>Аргументы, передаваемые при запуске из командной строки</vt:lpstr>
      <vt:lpstr>Конвертирование строк в кодировку utf-8 (для windows)</vt:lpstr>
      <vt:lpstr>Конвертирование строк в кодировку utf-8 (для windows)</vt:lpstr>
      <vt:lpstr>Проверка аргумента</vt:lpstr>
      <vt:lpstr>Проверка аргумента</vt:lpstr>
      <vt:lpstr>Тест «ревнивы ли вы?»</vt:lpstr>
      <vt:lpstr>Тест «ревнивы ли вы?»</vt:lpstr>
      <vt:lpstr>Тест «ревнивы ли вы?»</vt:lpstr>
      <vt:lpstr>Тест «ревнивы ли вы?»</vt:lpstr>
      <vt:lpstr>Тест «ревнивы ли вы?»</vt:lpstr>
      <vt:lpstr>Тест «ревнивы ли вы?»</vt:lpstr>
      <vt:lpstr>Тест «ревнивы ли вы?»</vt:lpstr>
      <vt:lpstr>Тест «ревнивы ли вы?»</vt:lpstr>
      <vt:lpstr>Тест «ревнивы ли вы?»</vt:lpstr>
      <vt:lpstr>Объект stdin (и его метод gets)</vt:lpstr>
      <vt:lpstr>Метод строки downcase</vt:lpstr>
      <vt:lpstr>Метод строки downcase</vt:lpstr>
      <vt:lpstr>Вставка переменной в строку</vt:lpstr>
      <vt:lpstr>Вставка переменной в строку</vt:lpstr>
      <vt:lpstr>Оператор ветвления if-elsif-else</vt:lpstr>
      <vt:lpstr>Оператор ветвления if-elsif-else</vt:lpstr>
      <vt:lpstr>Оператор ветвления if-elsif-else</vt:lpstr>
      <vt:lpstr>Оператор ветвления if-elsif-else</vt:lpstr>
      <vt:lpstr>Argv и игрушка-тест</vt:lpstr>
      <vt:lpstr>Поют ли соловьи?</vt:lpstr>
      <vt:lpstr>Поют ли соловьи?</vt:lpstr>
      <vt:lpstr>Поют ли соловьи?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55</cp:revision>
  <dcterms:created xsi:type="dcterms:W3CDTF">2021-10-04T10:22:19Z</dcterms:created>
  <dcterms:modified xsi:type="dcterms:W3CDTF">2021-10-19T10:25:42Z</dcterms:modified>
</cp:coreProperties>
</file>