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4" r:id="rId3"/>
    <p:sldId id="46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8" r:id="rId52"/>
    <p:sldId id="519" r:id="rId53"/>
    <p:sldId id="520" r:id="rId54"/>
    <p:sldId id="521" r:id="rId55"/>
    <p:sldId id="522" r:id="rId56"/>
    <p:sldId id="523" r:id="rId57"/>
    <p:sldId id="524" r:id="rId58"/>
    <p:sldId id="525" r:id="rId59"/>
    <p:sldId id="526" r:id="rId60"/>
    <p:sldId id="527" r:id="rId61"/>
    <p:sldId id="528" r:id="rId62"/>
    <p:sldId id="529" r:id="rId63"/>
    <p:sldId id="530" r:id="rId64"/>
    <p:sldId id="531" r:id="rId65"/>
    <p:sldId id="462" r:id="rId66"/>
    <p:sldId id="289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29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uby-doc.org/core-2.2.0/Arra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ru.wikipedia.org/wiki/%D0%94%D0%B5%D0%BB%D0%B5%D0%BD%D0%B8%D0%B5_%D1%81_%D0%BE%D1%81%D1%82%D0%B0%D1%82%D0%BA%D0%BE%D0%B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u.wikipedia.org/wiki/%D0%94%D0%B5%D1%81%D1%8F%D1%82%D1%8C_%D0%BD%D0%B5%D0%B3%D1%80%D0%B8%D1%82%D1%8F%D1%82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F%D0%BB%D0%BE%D1%89%D0%B0%D0%B4%D1%8C_%D0%BA%D1%80%D1%83%D0%B3%D0%B0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F%D0%BB%D0%BE%D1%89%D0%B0%D0%B4%D1%8C_%D0%BA%D1%80%D1%83%D0%B3%D0%B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-doc.org/core-2.1.4/Array.html#method-i-tak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books.org/wiki/Ruby/%D0%9F%D0%BE%D0%B4%D1%80%D0%BE%D0%B1%D0%BD%D0%B5%D0%B5_%D0%BE_%D0%BC%D0%B5%D1%82%D0%BE%D0%B4%D0%B0%D1%85" TargetMode="External"/><Relationship Id="rId2" Type="http://schemas.openxmlformats.org/officeDocument/2006/relationships/hyperlink" Target="https://ru.wikibooks.org/wiki/Ruby/%D0%A1%D0%BF%D1%80%D0%B0%D0%B2%D0%BE%D1%87%D0%BD%D0%B8%D0%BA/NilCla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slife.ru/7432" TargetMode="External"/><Relationship Id="rId4" Type="http://schemas.openxmlformats.org/officeDocument/2006/relationships/hyperlink" Target="http://ruby-doc.org/core-2.3.0/IO.html#method-i-puts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9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Методы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Конфликты имён методов/переменных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867168"/>
          </a:xfrm>
        </p:spPr>
        <p:txBody>
          <a:bodyPr>
            <a:normAutofit/>
          </a:bodyPr>
          <a:lstStyle/>
          <a:p>
            <a:r>
              <a:rPr lang="ru-RU" dirty="0"/>
              <a:t>Но в </a:t>
            </a:r>
            <a:r>
              <a:rPr lang="en-GB" dirty="0"/>
              <a:t>Ruby </a:t>
            </a:r>
            <a:r>
              <a:rPr lang="ru-RU" dirty="0"/>
              <a:t>скобки при передаче параметров методам можно не писать и это очень удобно, чем мы и пользуемся постоянно: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DA4F-5347-D448-BE26-CD44CF58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44878"/>
            <a:ext cx="9144000" cy="495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702156"/>
            <a:ext cx="9603275" cy="1302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, </a:t>
            </a:r>
            <a:r>
              <a:rPr lang="ru-RU" dirty="0"/>
              <a:t>кстати, можно вызвать и без параметров, тогда он выведет на экран пустую строчку с символом переноса строки \</a:t>
            </a:r>
            <a:r>
              <a:rPr lang="en-GB" dirty="0"/>
              <a:t>n.</a:t>
            </a:r>
          </a:p>
          <a:p>
            <a:r>
              <a:rPr lang="ru-RU" dirty="0"/>
              <a:t>Если параметров несколько, они передаются через запятую: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7D15-C5F7-7943-832D-76811084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5166225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Конфликты имён методов/переменных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114011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Метод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, </a:t>
            </a:r>
            <a:r>
              <a:rPr lang="ru-RU" dirty="0"/>
              <a:t>кстати, можно вызвать и без параметров, тогда он выведет на экран пустую строчку с символом переноса строки 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.</a:t>
            </a:r>
          </a:p>
          <a:p>
            <a:r>
              <a:rPr lang="ru-RU" dirty="0"/>
              <a:t>Если параметров несколько, они передаются через запятую: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7D15-C5F7-7943-832D-76811084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317822"/>
            <a:ext cx="9144000" cy="50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BA9CB0-9AA1-764F-9CEE-5E022A18F29F}"/>
              </a:ext>
            </a:extLst>
          </p:cNvPr>
          <p:cNvSpPr txBox="1">
            <a:spLocks/>
          </p:cNvSpPr>
          <p:nvPr/>
        </p:nvSpPr>
        <p:spPr>
          <a:xfrm>
            <a:off x="1451578" y="3990922"/>
            <a:ext cx="9603275" cy="835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мы помним из урока про массивы, это добавит в массив 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 </a:t>
            </a:r>
            <a:r>
              <a:rPr lang="ru-RU" dirty="0"/>
              <a:t>два строковых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59594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использовать методы объектов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2657868"/>
          </a:xfrm>
        </p:spPr>
        <p:txBody>
          <a:bodyPr>
            <a:normAutofit/>
          </a:bodyPr>
          <a:lstStyle/>
          <a:p>
            <a:r>
              <a:rPr lang="ru-RU" dirty="0"/>
              <a:t>У объектов тоже бывают методы. Подробнее о том, как это всё устроено, мы узнаем в уроке про классы. А пока рассмотрим, как ими пользоваться.</a:t>
            </a:r>
          </a:p>
          <a:p>
            <a:r>
              <a:rPr lang="ru-RU" dirty="0"/>
              <a:t>Чтобы использовать метод объекта, нужно написать имя объекта (переменную, которая на него указывает), потом точку, а потом — имя метода, который мы хотим вызвать.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0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использовать методы объектов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536968"/>
          </a:xfrm>
        </p:spPr>
        <p:txBody>
          <a:bodyPr>
            <a:normAutofit/>
          </a:bodyPr>
          <a:lstStyle/>
          <a:p>
            <a:r>
              <a:rPr lang="ru-RU" dirty="0"/>
              <a:t>Так происходит практически во всех языках, </a:t>
            </a:r>
            <a:r>
              <a:rPr lang="en-GB" dirty="0"/>
              <a:t>Ruby </a:t>
            </a:r>
            <a:r>
              <a:rPr lang="ru-RU" dirty="0"/>
              <a:t>не исключение.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3EAC-9D3D-7249-8BA1-4E67674B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714678"/>
            <a:ext cx="9131300" cy="774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0C986E-28DA-A24F-85F3-C81C0F4D552D}"/>
              </a:ext>
            </a:extLst>
          </p:cNvPr>
          <p:cNvSpPr txBox="1">
            <a:spLocks/>
          </p:cNvSpPr>
          <p:nvPr/>
        </p:nvSpPr>
        <p:spPr>
          <a:xfrm>
            <a:off x="1451577" y="3651356"/>
            <a:ext cx="9603275" cy="2304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Здесь мы выводим на экран массив </a:t>
            </a:r>
            <a:r>
              <a:rPr lang="en-GB" dirty="0">
                <a:solidFill>
                  <a:schemeClr val="accent1"/>
                </a:solidFill>
              </a:rPr>
              <a:t>fruits</a:t>
            </a:r>
            <a:r>
              <a:rPr lang="en-GB" dirty="0"/>
              <a:t>, </a:t>
            </a:r>
            <a:r>
              <a:rPr lang="ru-RU" dirty="0"/>
              <a:t>преобразованный в строку.</a:t>
            </a:r>
          </a:p>
          <a:p>
            <a:r>
              <a:rPr lang="ru-RU" dirty="0"/>
              <a:t>Мы вызвали метод </a:t>
            </a:r>
            <a:r>
              <a:rPr lang="en-GB" dirty="0" err="1">
                <a:solidFill>
                  <a:schemeClr val="accent1"/>
                </a:solidFill>
              </a:rPr>
              <a:t>to_s</a:t>
            </a:r>
            <a:r>
              <a:rPr lang="en-GB" dirty="0"/>
              <a:t> </a:t>
            </a:r>
            <a:r>
              <a:rPr lang="ru-RU" dirty="0"/>
              <a:t>объекта </a:t>
            </a:r>
            <a:r>
              <a:rPr lang="en-GB" dirty="0">
                <a:solidFill>
                  <a:schemeClr val="accent1"/>
                </a:solidFill>
              </a:rPr>
              <a:t>fruits</a:t>
            </a:r>
            <a:r>
              <a:rPr lang="en-GB" dirty="0"/>
              <a:t>, </a:t>
            </a:r>
            <a:r>
              <a:rPr lang="ru-RU" dirty="0"/>
              <a:t>класс которого 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 (</a:t>
            </a:r>
            <a:r>
              <a:rPr lang="ru-RU" dirty="0"/>
              <a:t>массив). Дело в том, что у всех объектов класса 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 </a:t>
            </a:r>
            <a:r>
              <a:rPr lang="ru-RU" dirty="0"/>
              <a:t>есть такой метод </a:t>
            </a:r>
            <a:r>
              <a:rPr lang="en-GB" dirty="0" err="1">
                <a:solidFill>
                  <a:schemeClr val="accent1"/>
                </a:solidFill>
              </a:rPr>
              <a:t>to_s</a:t>
            </a:r>
            <a:r>
              <a:rPr lang="en-GB" dirty="0"/>
              <a:t>, </a:t>
            </a:r>
            <a:r>
              <a:rPr lang="ru-RU" dirty="0"/>
              <a:t>который преобразует объект в строку. Подробнее об этом ещё будем говорить в уроках про классы.</a:t>
            </a:r>
          </a:p>
        </p:txBody>
      </p:sp>
    </p:spTree>
    <p:extLst>
      <p:ext uri="{BB962C8B-B14F-4D97-AF65-F5344CB8AC3E}">
        <p14:creationId xmlns:p14="http://schemas.microsoft.com/office/powerpoint/2010/main" val="428777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использовать методы объектов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163562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Полезный метод, который в </a:t>
            </a:r>
            <a:r>
              <a:rPr lang="en-GB" dirty="0"/>
              <a:t>Ruby </a:t>
            </a:r>
            <a:r>
              <a:rPr lang="ru-RU" dirty="0"/>
              <a:t>есть у любого объекта, называется </a:t>
            </a:r>
            <a:r>
              <a:rPr lang="en-GB" dirty="0">
                <a:solidFill>
                  <a:schemeClr val="accent1"/>
                </a:solidFill>
              </a:rPr>
              <a:t>methods</a:t>
            </a:r>
            <a:r>
              <a:rPr lang="en-GB" dirty="0"/>
              <a:t>. </a:t>
            </a:r>
            <a:r>
              <a:rPr lang="ru-RU" dirty="0"/>
              <a:t>Это метод, который возвращает список всех методов объекта. Другое дело, это не всегда помогает, так что учитесь </a:t>
            </a:r>
            <a:r>
              <a:rPr lang="ru-RU" dirty="0" err="1"/>
              <a:t>гуглить</a:t>
            </a:r>
            <a:r>
              <a:rPr lang="ru-RU" dirty="0"/>
              <a:t> </a:t>
            </a:r>
            <a:r>
              <a:rPr lang="en-US" dirty="0"/>
              <a:t>;-)</a:t>
            </a:r>
            <a:endParaRPr lang="ru-RU" dirty="0"/>
          </a:p>
          <a:p>
            <a:r>
              <a:rPr lang="ru-RU" dirty="0"/>
              <a:t>Если набрать в </a:t>
            </a:r>
            <a:r>
              <a:rPr lang="en-GB" dirty="0"/>
              <a:t>google</a:t>
            </a:r>
            <a:r>
              <a:rPr lang="ru-RU" dirty="0"/>
              <a:t>: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0C986E-28DA-A24F-85F3-C81C0F4D552D}"/>
              </a:ext>
            </a:extLst>
          </p:cNvPr>
          <p:cNvSpPr txBox="1">
            <a:spLocks/>
          </p:cNvSpPr>
          <p:nvPr/>
        </p:nvSpPr>
        <p:spPr>
          <a:xfrm>
            <a:off x="1451577" y="4470612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вы без труда найдёте </a:t>
            </a:r>
            <a:r>
              <a:rPr lang="ru-RU" dirty="0">
                <a:hlinkClick r:id="rId2"/>
              </a:rPr>
              <a:t>ссылку</a:t>
            </a:r>
            <a:r>
              <a:rPr lang="ru-RU" dirty="0"/>
              <a:t> на страницу со всем списком методов массивов в </a:t>
            </a:r>
            <a:r>
              <a:rPr lang="en-GB" dirty="0"/>
              <a:t>Ruby </a:t>
            </a:r>
            <a:r>
              <a:rPr lang="ru-RU" dirty="0"/>
              <a:t>и подробным описанием и примерами к каждому методу.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BA0EE-3D88-A24E-82B6-F0CB3FDB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813334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Возвращаемые значения методов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8"/>
            <a:ext cx="9603275" cy="1210068"/>
          </a:xfrm>
        </p:spPr>
        <p:txBody>
          <a:bodyPr>
            <a:normAutofit/>
          </a:bodyPr>
          <a:lstStyle/>
          <a:p>
            <a:r>
              <a:rPr lang="ru-RU" dirty="0"/>
              <a:t>В большинстве языков каждый метод обычно что-то возвращает. В том числе и в </a:t>
            </a:r>
            <a:r>
              <a:rPr lang="en-GB" dirty="0"/>
              <a:t>Ruby </a:t>
            </a:r>
            <a:r>
              <a:rPr lang="ru-RU" dirty="0"/>
              <a:t>все методы на самом деле хоть что-нибудь, да оставляют после себя. То есть, если написать: 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0C986E-28DA-A24F-85F3-C81C0F4D552D}"/>
              </a:ext>
            </a:extLst>
          </p:cNvPr>
          <p:cNvSpPr txBox="1">
            <a:spLocks/>
          </p:cNvSpPr>
          <p:nvPr/>
        </p:nvSpPr>
        <p:spPr>
          <a:xfrm>
            <a:off x="1451578" y="4083053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в переменной 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</a:t>
            </a:r>
            <a:r>
              <a:rPr lang="ru-RU" dirty="0"/>
              <a:t>будет содержаться результат работы метода </a:t>
            </a:r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dirty="0"/>
              <a:t>. </a:t>
            </a:r>
            <a:r>
              <a:rPr lang="ru-RU" dirty="0"/>
              <a:t>Наш любимый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, </a:t>
            </a:r>
            <a:r>
              <a:rPr lang="ru-RU" dirty="0"/>
              <a:t>к слову, всегда возвращает пустой объект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73C84-549F-A24B-9AB3-AECA3BF3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384551"/>
            <a:ext cx="91440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0662FB-9C01-F147-8B4C-F9257BEE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5087159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Возвращаемые значения методов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8"/>
            <a:ext cx="9603275" cy="495300"/>
          </a:xfrm>
        </p:spPr>
        <p:txBody>
          <a:bodyPr>
            <a:normAutofit/>
          </a:bodyPr>
          <a:lstStyle/>
          <a:p>
            <a:r>
              <a:rPr lang="ru-RU" dirty="0"/>
              <a:t>Наш любимый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, </a:t>
            </a:r>
            <a:r>
              <a:rPr lang="ru-RU" dirty="0"/>
              <a:t>к слову, всегда возвращает пустой объект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0C986E-28DA-A24F-85F3-C81C0F4D552D}"/>
              </a:ext>
            </a:extLst>
          </p:cNvPr>
          <p:cNvSpPr txBox="1">
            <a:spLocks/>
          </p:cNvSpPr>
          <p:nvPr/>
        </p:nvSpPr>
        <p:spPr>
          <a:xfrm>
            <a:off x="1451578" y="3325447"/>
            <a:ext cx="9603275" cy="1398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этого в переменной 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</a:t>
            </a:r>
            <a:r>
              <a:rPr lang="ru-RU" dirty="0"/>
              <a:t>будет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.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 </a:t>
            </a:r>
            <a:r>
              <a:rPr lang="ru-RU" dirty="0"/>
              <a:t>это специальное ключевое слово, которое означает в </a:t>
            </a:r>
            <a:r>
              <a:rPr lang="en-GB" dirty="0"/>
              <a:t>Ruby «</a:t>
            </a:r>
            <a:r>
              <a:rPr lang="ru-RU" i="1" dirty="0"/>
              <a:t>пустой объект</a:t>
            </a:r>
            <a:r>
              <a:rPr lang="ru-RU" dirty="0"/>
              <a:t>», ничего, пустоту, ничто! Это очень важная штука, вы часто с ней будете встречаться.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0662FB-9C01-F147-8B4C-F9257BEE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69782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2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Возвращаемые значения методов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4118"/>
            <a:ext cx="4298983" cy="3802482"/>
          </a:xfrm>
        </p:spPr>
        <p:txBody>
          <a:bodyPr>
            <a:normAutofit/>
          </a:bodyPr>
          <a:lstStyle/>
          <a:p>
            <a:r>
              <a:rPr lang="ru-RU" dirty="0"/>
              <a:t>Возвращаемое значение это как сдача, которую вам дают в магазине: вы передаете определенную сумму денег за товар (это параметр метода), кассир берет деньги и пробивает вам товар, а затем возвращает вам сдачу. Если вы дали денег под расчет, то сдачи не будет (метод «</a:t>
            </a:r>
            <a:r>
              <a:rPr lang="ru-RU" i="1" dirty="0"/>
              <a:t>кассир</a:t>
            </a:r>
            <a:r>
              <a:rPr lang="ru-RU" dirty="0"/>
              <a:t>» вернет вам 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) :).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50" name="Picture 2" descr="Ваша сдача — 17">
            <a:extLst>
              <a:ext uri="{FF2B5EF4-FFF2-40B4-BE49-F238E27FC236}">
                <a16:creationId xmlns:a16="http://schemas.microsoft.com/office/drawing/2014/main" id="{9F1437C7-266F-A74F-82C8-D9AE619D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1836"/>
            <a:ext cx="4958853" cy="29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Возвращаемые значения методов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1618083"/>
          </a:xfrm>
        </p:spPr>
        <p:txBody>
          <a:bodyPr>
            <a:normAutofit/>
          </a:bodyPr>
          <a:lstStyle/>
          <a:p>
            <a:r>
              <a:rPr lang="ru-RU" dirty="0"/>
              <a:t>Давайте возьмём пример посложнее. Метод </a:t>
            </a:r>
            <a:r>
              <a:rPr lang="en-GB" dirty="0">
                <a:solidFill>
                  <a:schemeClr val="accent1"/>
                </a:solidFill>
              </a:rPr>
              <a:t>now</a:t>
            </a:r>
            <a:r>
              <a:rPr lang="en-GB" dirty="0"/>
              <a:t> </a:t>
            </a:r>
            <a:r>
              <a:rPr lang="ru-RU" dirty="0"/>
              <a:t>класса </a:t>
            </a:r>
            <a:r>
              <a:rPr lang="en-GB" dirty="0">
                <a:solidFill>
                  <a:schemeClr val="accent1"/>
                </a:solidFill>
              </a:rPr>
              <a:t>Time</a:t>
            </a:r>
            <a:r>
              <a:rPr lang="en-GB" dirty="0"/>
              <a:t>, </a:t>
            </a:r>
            <a:r>
              <a:rPr lang="ru-RU" dirty="0"/>
              <a:t>встроенного в </a:t>
            </a:r>
            <a:r>
              <a:rPr lang="en-GB" dirty="0"/>
              <a:t>Ruby, </a:t>
            </a:r>
            <a:r>
              <a:rPr lang="ru-RU" dirty="0"/>
              <a:t>возвращает текущее время в специальном формате, если мы запишем его в переменную, а потом выведем его на экран, то у нас получатся простенькие часы, которые показывают время и выключаются.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0C986E-28DA-A24F-85F3-C81C0F4D552D}"/>
              </a:ext>
            </a:extLst>
          </p:cNvPr>
          <p:cNvSpPr txBox="1">
            <a:spLocks/>
          </p:cNvSpPr>
          <p:nvPr/>
        </p:nvSpPr>
        <p:spPr>
          <a:xfrm>
            <a:off x="1451578" y="4727626"/>
            <a:ext cx="9603275" cy="469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текущее время: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4D37A-A8F2-DE4F-AE4C-E7476CA6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792563"/>
            <a:ext cx="9131300" cy="77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E84AF-10A8-A443-B6E5-B62D27A5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5353151"/>
            <a:ext cx="914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8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Возвращаемые значения методов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2214983"/>
          </a:xfrm>
        </p:spPr>
        <p:txBody>
          <a:bodyPr>
            <a:normAutofit/>
          </a:bodyPr>
          <a:lstStyle/>
          <a:p>
            <a:r>
              <a:rPr lang="ru-RU" dirty="0"/>
              <a:t>Какие вообще бывают методы, и какие у конкретного метода бывают параметры и возвращаемые значения принято узнавать из документации (</a:t>
            </a:r>
            <a:r>
              <a:rPr lang="en-GB" dirty="0"/>
              <a:t>Ruby </a:t>
            </a:r>
            <a:r>
              <a:rPr lang="ru-RU" dirty="0"/>
              <a:t>или какой-то библиотеки классов, которую вы используете). Пока же просто мы будем повторять и из урока в урок мы будем пользоваться новыми методами и изучать их работу.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61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 такое методы, как они устроены и для чего они нужны?</a:t>
            </a:r>
          </a:p>
          <a:p>
            <a:r>
              <a:rPr lang="ru-RU" dirty="0"/>
              <a:t>Как использовать методы, параметры методов, возвращаемые значения</a:t>
            </a:r>
          </a:p>
          <a:p>
            <a:r>
              <a:rPr lang="ru-RU" dirty="0"/>
              <a:t>Как и когда писать свои методы, инструкция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ru-RU" dirty="0"/>
              <a:t>Мы узнаем как писать свои маленькие подпрограммы — </a:t>
            </a:r>
            <a:r>
              <a:rPr lang="ru-RU" b="1" dirty="0"/>
              <a:t>методы</a:t>
            </a:r>
            <a:r>
              <a:rPr lang="ru-RU" dirty="0"/>
              <a:t>. Что нужно знать перед тем, как писать свой метод, когда их стоит использовать, а когда нет. И зачем в </a:t>
            </a:r>
            <a:r>
              <a:rPr lang="en-GB" dirty="0"/>
              <a:t>Ruby </a:t>
            </a:r>
            <a:r>
              <a:rPr lang="ru-RU" dirty="0"/>
              <a:t>нужны ключевые слова </a:t>
            </a:r>
            <a:r>
              <a:rPr lang="en-GB" dirty="0">
                <a:solidFill>
                  <a:schemeClr val="accent1"/>
                </a:solidFill>
              </a:rPr>
              <a:t>def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, </a:t>
            </a:r>
            <a:r>
              <a:rPr lang="ru-RU" dirty="0"/>
              <a:t>а также попутно узнаем про оператор </a:t>
            </a:r>
            <a:r>
              <a:rPr lang="ru-RU" dirty="0">
                <a:solidFill>
                  <a:schemeClr val="accent1"/>
                </a:solidFill>
              </a:rPr>
              <a:t>%</a:t>
            </a:r>
            <a:r>
              <a:rPr lang="ru-RU" dirty="0"/>
              <a:t> и метод </a:t>
            </a:r>
            <a:r>
              <a:rPr lang="en-GB" dirty="0" err="1">
                <a:solidFill>
                  <a:schemeClr val="accent1"/>
                </a:solidFill>
              </a:rPr>
              <a:t>is_a</a:t>
            </a:r>
            <a:r>
              <a:rPr lang="en-GB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079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писать свои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713583"/>
          </a:xfrm>
        </p:spPr>
        <p:txBody>
          <a:bodyPr>
            <a:normAutofit/>
          </a:bodyPr>
          <a:lstStyle/>
          <a:p>
            <a:r>
              <a:rPr lang="ru-RU" dirty="0"/>
              <a:t>Чтобы сделать свою программу понятнее, проще и лучше — нужно писать свои методы. И прятать в них те действия, которые повторяются, которые уместно выделить в отдельную инструкцию. Сейчас разберем подробнее.</a:t>
            </a:r>
          </a:p>
          <a:p>
            <a:r>
              <a:rPr lang="ru-RU" dirty="0"/>
              <a:t>Перед тем, как писать свой метод нам необходимо определиться с тремя вещами: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 метод будет называться?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Какие у метода будут входные параметры?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 метод будет возвращать?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047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писать свои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1186283"/>
          </a:xfrm>
        </p:spPr>
        <p:txBody>
          <a:bodyPr>
            <a:normAutofit/>
          </a:bodyPr>
          <a:lstStyle/>
          <a:p>
            <a:r>
              <a:rPr lang="ru-RU" dirty="0"/>
              <a:t>Напишем наш первый метод. Он будет называться </a:t>
            </a:r>
            <a:r>
              <a:rPr lang="en-GB" dirty="0" err="1">
                <a:solidFill>
                  <a:schemeClr val="accent1"/>
                </a:solidFill>
              </a:rPr>
              <a:t>say_hi</a:t>
            </a:r>
            <a:r>
              <a:rPr lang="en-GB" dirty="0"/>
              <a:t>, </a:t>
            </a:r>
            <a:r>
              <a:rPr lang="ru-RU" dirty="0"/>
              <a:t>он будет на вход получать один параметр </a:t>
            </a:r>
            <a:r>
              <a:rPr lang="en-GB" dirty="0">
                <a:solidFill>
                  <a:schemeClr val="accent1"/>
                </a:solidFill>
              </a:rPr>
              <a:t>name</a:t>
            </a:r>
            <a:r>
              <a:rPr lang="en-GB" dirty="0"/>
              <a:t> </a:t>
            </a:r>
            <a:r>
              <a:rPr lang="ru-RU" dirty="0"/>
              <a:t>и ничего не будет возвращать, он просто будет выводить на экран приветствие для указанного имени: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9AC9F-F86D-1547-BE57-9D657710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360763"/>
            <a:ext cx="911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писать свои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4117"/>
            <a:ext cx="4746022" cy="3802483"/>
          </a:xfrm>
        </p:spPr>
        <p:txBody>
          <a:bodyPr>
            <a:normAutofit/>
          </a:bodyPr>
          <a:lstStyle/>
          <a:p>
            <a:r>
              <a:rPr lang="ru-RU" dirty="0"/>
              <a:t>Остановимся немного на синтаксисе.</a:t>
            </a:r>
          </a:p>
          <a:p>
            <a:r>
              <a:rPr lang="ru-RU" i="1" dirty="0"/>
              <a:t>Во-первы</a:t>
            </a:r>
            <a:r>
              <a:rPr lang="ru-RU" dirty="0"/>
              <a:t>х, для объявления метода, чтобы </a:t>
            </a:r>
            <a:r>
              <a:rPr lang="en-GB" dirty="0"/>
              <a:t>Ruby </a:t>
            </a:r>
            <a:r>
              <a:rPr lang="ru-RU" dirty="0"/>
              <a:t>понял, что мы хотим создать новый метод, нужно написать инструкцию </a:t>
            </a:r>
            <a:r>
              <a:rPr lang="en-GB" dirty="0">
                <a:solidFill>
                  <a:schemeClr val="accent1"/>
                </a:solidFill>
              </a:rPr>
              <a:t>def</a:t>
            </a:r>
            <a:r>
              <a:rPr lang="en-GB" dirty="0"/>
              <a:t>.</a:t>
            </a:r>
          </a:p>
          <a:p>
            <a:r>
              <a:rPr lang="ru-RU" i="1" dirty="0"/>
              <a:t>Во-вторых</a:t>
            </a:r>
            <a:r>
              <a:rPr lang="ru-RU" dirty="0"/>
              <a:t>, после </a:t>
            </a:r>
            <a:r>
              <a:rPr lang="en-GB" dirty="0">
                <a:solidFill>
                  <a:schemeClr val="accent1"/>
                </a:solidFill>
              </a:rPr>
              <a:t>def</a:t>
            </a:r>
            <a:r>
              <a:rPr lang="en-GB" dirty="0"/>
              <a:t> </a:t>
            </a:r>
            <a:r>
              <a:rPr lang="ru-RU" dirty="0"/>
              <a:t>нужно указать название нашего нового метода.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90094-E7D4-264C-8F68-5BBEB607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54" y="2889250"/>
            <a:ext cx="457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4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писать свои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4117"/>
            <a:ext cx="4746022" cy="3916783"/>
          </a:xfrm>
        </p:spPr>
        <p:txBody>
          <a:bodyPr>
            <a:normAutofit/>
          </a:bodyPr>
          <a:lstStyle/>
          <a:p>
            <a:r>
              <a:rPr lang="ru-RU" i="1" dirty="0"/>
              <a:t>В-третьих</a:t>
            </a:r>
            <a:r>
              <a:rPr lang="ru-RU" dirty="0"/>
              <a:t>, после имени метода в скобках нужно указать параметры, если они нужны для работы метода.</a:t>
            </a:r>
          </a:p>
          <a:p>
            <a:r>
              <a:rPr lang="ru-RU" dirty="0"/>
              <a:t>И, наконец, </a:t>
            </a:r>
            <a:r>
              <a:rPr lang="ru-RU" i="1" dirty="0"/>
              <a:t>в-четвёртых</a:t>
            </a:r>
            <a:r>
              <a:rPr lang="ru-RU" dirty="0"/>
              <a:t>, нужно написать тело метода (аналогично тому, как мы писали тела ветвлений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 </a:t>
            </a:r>
            <a:r>
              <a:rPr lang="ru-RU" dirty="0"/>
              <a:t>и тела циклов </a:t>
            </a:r>
            <a:r>
              <a:rPr lang="en-GB" dirty="0">
                <a:solidFill>
                  <a:schemeClr val="accent1"/>
                </a:solidFill>
              </a:rPr>
              <a:t>while</a:t>
            </a:r>
            <a:r>
              <a:rPr lang="en-GB" dirty="0"/>
              <a:t>) </a:t>
            </a:r>
            <a:r>
              <a:rPr lang="ru-RU" dirty="0"/>
              <a:t>в виде набора инструкций до ключевого слова </a:t>
            </a:r>
            <a:r>
              <a:rPr lang="en-GB" dirty="0">
                <a:solidFill>
                  <a:schemeClr val="accent1"/>
                </a:solidFill>
              </a:rPr>
              <a:t>end</a:t>
            </a:r>
            <a:r>
              <a:rPr lang="en-GB" dirty="0"/>
              <a:t>, </a:t>
            </a:r>
            <a:r>
              <a:rPr lang="ru-RU" dirty="0"/>
              <a:t>которое будет говорить </a:t>
            </a:r>
            <a:r>
              <a:rPr lang="en-GB" dirty="0"/>
              <a:t>Ruby, </a:t>
            </a:r>
            <a:r>
              <a:rPr lang="ru-RU" dirty="0"/>
              <a:t>что описание метода закончилось.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90094-E7D4-264C-8F68-5BBEB607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54" y="2889250"/>
            <a:ext cx="457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Вызов метода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1706983"/>
          </a:xfrm>
        </p:spPr>
        <p:txBody>
          <a:bodyPr>
            <a:normAutofit/>
          </a:bodyPr>
          <a:lstStyle/>
          <a:p>
            <a:r>
              <a:rPr lang="ru-RU" dirty="0"/>
              <a:t>Само объявление метода, как вы догадались, ничего не делает. Мы просто говорим программе: «запомни, </a:t>
            </a:r>
            <a:r>
              <a:rPr lang="en-GB" dirty="0" err="1"/>
              <a:t>say_hi</a:t>
            </a:r>
            <a:r>
              <a:rPr lang="en-GB" dirty="0"/>
              <a:t> </a:t>
            </a:r>
            <a:r>
              <a:rPr lang="ru-RU" dirty="0"/>
              <a:t>означает вот что ...». Теперь для того, чтобы что-то произошло, наш метод нужно вызвать, передав ему нужные параметры.</a:t>
            </a:r>
          </a:p>
          <a:p>
            <a:r>
              <a:rPr lang="ru-RU" dirty="0"/>
              <a:t>Если после объявления метода написать: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DD4BA3-41BD-134E-8516-D67DE7DAFDCD}"/>
              </a:ext>
            </a:extLst>
          </p:cNvPr>
          <p:cNvSpPr txBox="1">
            <a:spLocks/>
          </p:cNvSpPr>
          <p:nvPr/>
        </p:nvSpPr>
        <p:spPr>
          <a:xfrm>
            <a:off x="1451578" y="3987801"/>
            <a:ext cx="9603275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40544-2CDB-6D4E-8E82-73685785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881463"/>
            <a:ext cx="9144000" cy="50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FDCBF-4DE4-8E4B-84BC-75C18099E77A}"/>
              </a:ext>
            </a:extLst>
          </p:cNvPr>
          <p:cNvSpPr txBox="1">
            <a:spLocks/>
          </p:cNvSpPr>
          <p:nvPr/>
        </p:nvSpPr>
        <p:spPr>
          <a:xfrm>
            <a:off x="1451577" y="4549827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при выполнении программы на экран выведется: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0D3D-9593-CA43-9B9E-06B441E1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78" y="5218190"/>
            <a:ext cx="9131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4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Вызов метода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1706983"/>
          </a:xfrm>
        </p:spPr>
        <p:txBody>
          <a:bodyPr>
            <a:normAutofit/>
          </a:bodyPr>
          <a:lstStyle/>
          <a:p>
            <a:r>
              <a:rPr lang="ru-RU" dirty="0"/>
              <a:t>Чтобы использовать методы их нужно сперва объявить (то есть описать с помощью оператора </a:t>
            </a:r>
            <a:r>
              <a:rPr lang="en-GB" dirty="0">
                <a:solidFill>
                  <a:schemeClr val="accent1"/>
                </a:solidFill>
              </a:rPr>
              <a:t>def</a:t>
            </a:r>
            <a:r>
              <a:rPr lang="en-GB" dirty="0"/>
              <a:t> </a:t>
            </a:r>
            <a:r>
              <a:rPr lang="ru-RU" dirty="0"/>
              <a:t>имя метода, список параметров и тело метода), а затем использовать в своей программе. </a:t>
            </a:r>
          </a:p>
        </p:txBody>
      </p:sp>
    </p:spTree>
    <p:extLst>
      <p:ext uri="{BB962C8B-B14F-4D97-AF65-F5344CB8AC3E}">
        <p14:creationId xmlns:p14="http://schemas.microsoft.com/office/powerpoint/2010/main" val="1595068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Когда писать свои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4117"/>
            <a:ext cx="4644422" cy="3802483"/>
          </a:xfrm>
        </p:spPr>
        <p:txBody>
          <a:bodyPr>
            <a:normAutofit/>
          </a:bodyPr>
          <a:lstStyle/>
          <a:p>
            <a:r>
              <a:rPr lang="ru-RU" dirty="0"/>
              <a:t>Если вкратце, то когда вы видите, что вы, подобно попугаю, повторяете один и тот же текст в своей программе несколько раз.</a:t>
            </a:r>
          </a:p>
          <a:p>
            <a:r>
              <a:rPr lang="ru-RU" dirty="0"/>
              <a:t>В нашем примере про дорогу мы заставляли водителя </a:t>
            </a:r>
            <a:r>
              <a:rPr lang="en-GB" dirty="0"/>
              <a:t>Ruby </a:t>
            </a:r>
            <a:r>
              <a:rPr lang="ru-RU" dirty="0"/>
              <a:t>через каждую секунду выкрикивать какую-то фразу: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D0BC5-BFA8-F64B-9209-DDAEF8BB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54" y="2014117"/>
            <a:ext cx="4154774" cy="40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Когда писать свои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894183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некоторые действия повторяются. Это верный признак, что можно написать метод, который сократит нашу программу: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AE8BB-41CF-C945-B991-F2F5CACC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68663"/>
            <a:ext cx="914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3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Когда писать свои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538583"/>
          </a:xfrm>
        </p:spPr>
        <p:txBody>
          <a:bodyPr>
            <a:normAutofit/>
          </a:bodyPr>
          <a:lstStyle/>
          <a:p>
            <a:r>
              <a:rPr lang="ru-RU" dirty="0"/>
              <a:t>Тогда наш код бы сократился и стал бы вот таким: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9342C-D156-364D-8887-EBD6D9EB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713063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Когда писать свои методы?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Мы добавили метод, но сама программа стала короче и понятнее. В реальных программах использование методов ещё сильнее сокращает код ваших программ.</a:t>
            </a:r>
          </a:p>
          <a:p>
            <a:r>
              <a:rPr lang="ru-RU" dirty="0"/>
              <a:t>Чем меньше код программы, тем проще и понятнее он для вас и других программистов, тем проще его поддерживать, не занимаясь «</a:t>
            </a:r>
            <a:r>
              <a:rPr lang="en-GB" dirty="0"/>
              <a:t>copy + paste».</a:t>
            </a:r>
          </a:p>
          <a:p>
            <a:r>
              <a:rPr lang="ru-RU" dirty="0"/>
              <a:t>Короче, методы — это здорово. Вы скоро сами это поймёте. Пока мы только затронули самые азы. </a:t>
            </a:r>
          </a:p>
        </p:txBody>
      </p:sp>
    </p:spTree>
    <p:extLst>
      <p:ext uri="{BB962C8B-B14F-4D97-AF65-F5344CB8AC3E}">
        <p14:creationId xmlns:p14="http://schemas.microsoft.com/office/powerpoint/2010/main" val="7055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вкратце, то методы нужны для описания повторяющихся действий.</a:t>
            </a:r>
          </a:p>
          <a:p>
            <a:pPr marL="0" indent="0">
              <a:buNone/>
            </a:pPr>
            <a:r>
              <a:rPr lang="ru-RU" dirty="0"/>
              <a:t>Представьте, что вам в подробностях необходимо описать ваш день, скорее всего, вы будете использовать фразы:</a:t>
            </a:r>
          </a:p>
          <a:p>
            <a:r>
              <a:rPr lang="ru-RU" dirty="0"/>
              <a:t>Проснуться</a:t>
            </a:r>
          </a:p>
          <a:p>
            <a:r>
              <a:rPr lang="ru-RU" dirty="0"/>
              <a:t>Убрать кровать</a:t>
            </a:r>
          </a:p>
          <a:p>
            <a:r>
              <a:rPr lang="ru-RU" dirty="0"/>
              <a:t>Умыться</a:t>
            </a:r>
          </a:p>
          <a:p>
            <a:r>
              <a:rPr lang="ru-RU" dirty="0"/>
              <a:t>Позавтракать</a:t>
            </a:r>
          </a:p>
          <a:p>
            <a:r>
              <a:rPr lang="ru-RU" dirty="0"/>
              <a:t>Одеться...</a:t>
            </a:r>
          </a:p>
        </p:txBody>
      </p:sp>
    </p:spTree>
    <p:extLst>
      <p:ext uri="{BB962C8B-B14F-4D97-AF65-F5344CB8AC3E}">
        <p14:creationId xmlns:p14="http://schemas.microsoft.com/office/powerpoint/2010/main" val="2148947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возвращать значение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Наш метод </a:t>
            </a:r>
            <a:r>
              <a:rPr lang="en-GB" dirty="0" err="1">
                <a:solidFill>
                  <a:schemeClr val="accent1"/>
                </a:solidFill>
              </a:rPr>
              <a:t>shout_and_wait</a:t>
            </a:r>
            <a:r>
              <a:rPr lang="en-GB" dirty="0"/>
              <a:t> </a:t>
            </a:r>
            <a:r>
              <a:rPr lang="ru-RU" dirty="0"/>
              <a:t>ничего не возвращает. Он просто выводит строку и усыпляет интерпретатор </a:t>
            </a:r>
            <a:r>
              <a:rPr lang="en-GB" dirty="0"/>
              <a:t>Ruby </a:t>
            </a:r>
            <a:r>
              <a:rPr lang="ru-RU" dirty="0"/>
              <a:t>на 1 секунду.</a:t>
            </a:r>
          </a:p>
          <a:p>
            <a:r>
              <a:rPr lang="ru-RU" dirty="0"/>
              <a:t>Давайте напишем другой метод, который что-нибудь возвращает. </a:t>
            </a:r>
          </a:p>
        </p:txBody>
      </p:sp>
    </p:spTree>
    <p:extLst>
      <p:ext uri="{BB962C8B-B14F-4D97-AF65-F5344CB8AC3E}">
        <p14:creationId xmlns:p14="http://schemas.microsoft.com/office/powerpoint/2010/main" val="2074046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возвращать значение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513183"/>
          </a:xfrm>
        </p:spPr>
        <p:txBody>
          <a:bodyPr>
            <a:normAutofit/>
          </a:bodyPr>
          <a:lstStyle/>
          <a:p>
            <a:r>
              <a:rPr lang="ru-RU" dirty="0"/>
              <a:t>Вот простенький метод суммирования двух чисел: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1E0C-F6C5-4243-9A5B-5CEDEFFF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87663"/>
            <a:ext cx="9144000" cy="1092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4E96BB-D2FA-1E41-80B4-D2FBCB8317D3}"/>
              </a:ext>
            </a:extLst>
          </p:cNvPr>
          <p:cNvSpPr txBox="1">
            <a:spLocks/>
          </p:cNvSpPr>
          <p:nvPr/>
        </p:nvSpPr>
        <p:spPr>
          <a:xfrm>
            <a:off x="1451577" y="3940226"/>
            <a:ext cx="9603275" cy="2113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Он состоит из названия (</a:t>
            </a:r>
            <a:r>
              <a:rPr lang="en-GB" dirty="0">
                <a:solidFill>
                  <a:schemeClr val="accent1"/>
                </a:solidFill>
              </a:rPr>
              <a:t>sum</a:t>
            </a:r>
            <a:r>
              <a:rPr lang="en-GB" dirty="0"/>
              <a:t>), </a:t>
            </a:r>
            <a:r>
              <a:rPr lang="ru-RU" dirty="0"/>
              <a:t>двух параметров (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b</a:t>
            </a:r>
            <a:r>
              <a:rPr lang="en-GB" dirty="0"/>
              <a:t>) </a:t>
            </a:r>
            <a:r>
              <a:rPr lang="ru-RU" dirty="0"/>
              <a:t>и тела, которое возвращает сумму входных параметров с помощью специального ключевого слова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. </a:t>
            </a:r>
            <a:r>
              <a:rPr lang="ru-RU" dirty="0"/>
              <a:t>Теперь давайте его вызовем, как обычно, мы пишем название метода, параметры, но на этот раз, мы запишем результат работы метода в отдельную переменную. Именно туда попадёт то, что вернёт метод своим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87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возвращать значение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3020008"/>
            <a:ext cx="9603275" cy="513183"/>
          </a:xfrm>
        </p:spPr>
        <p:txBody>
          <a:bodyPr>
            <a:normAutofit/>
          </a:bodyPr>
          <a:lstStyle/>
          <a:p>
            <a:r>
              <a:rPr lang="ru-RU" dirty="0"/>
              <a:t>Выведет в консоль: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9FD91-4855-1343-955C-0D6A6EE6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096890"/>
            <a:ext cx="9156700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AE3B8-AA19-514D-9FDD-67FA9DAB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6" y="3608953"/>
            <a:ext cx="9131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64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возвращать значение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Итак, оператор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 </a:t>
            </a:r>
            <a:r>
              <a:rPr lang="ru-RU" dirty="0"/>
              <a:t>заканчивает выполнение метода и возвращает значение, которое стоит после этого оператора (это может быть значение какой-то переменной, выражения или даже результат работы другого метода).</a:t>
            </a:r>
          </a:p>
          <a:p>
            <a:r>
              <a:rPr lang="ru-RU" dirty="0"/>
              <a:t>Имейте в виду, что после вызова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 </a:t>
            </a:r>
            <a:r>
              <a:rPr lang="ru-RU" dirty="0"/>
              <a:t>метод прекращает работу, программа покидает тело метода и возвращается к работе в то место, откуда мы метод вызвали. </a:t>
            </a:r>
          </a:p>
        </p:txBody>
      </p:sp>
    </p:spTree>
    <p:extLst>
      <p:ext uri="{BB962C8B-B14F-4D97-AF65-F5344CB8AC3E}">
        <p14:creationId xmlns:p14="http://schemas.microsoft.com/office/powerpoint/2010/main" val="2447836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считалку объектов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4117"/>
            <a:ext cx="4644422" cy="3853283"/>
          </a:xfrm>
        </p:spPr>
        <p:txBody>
          <a:bodyPr>
            <a:normAutofit/>
          </a:bodyPr>
          <a:lstStyle/>
          <a:p>
            <a:r>
              <a:rPr lang="ru-RU" dirty="0"/>
              <a:t>Азы освоены и давайте напишем что-нибудь действительно полезное и нужное. Очень часто на сайтах или в программах у нас есть необходимость сообщить пользователю, что у него в программе есть какое-то количество каких-то объектов: 2 </a:t>
            </a:r>
            <a:r>
              <a:rPr lang="ru-RU" dirty="0" err="1"/>
              <a:t>рубл_я</a:t>
            </a:r>
            <a:r>
              <a:rPr lang="ru-RU" dirty="0"/>
              <a:t>_, 1 </a:t>
            </a:r>
            <a:r>
              <a:rPr lang="ru-RU" dirty="0" err="1"/>
              <a:t>комментар_ий</a:t>
            </a:r>
            <a:r>
              <a:rPr lang="ru-RU" dirty="0"/>
              <a:t>_, 15 </a:t>
            </a:r>
            <a:r>
              <a:rPr lang="ru-RU" dirty="0" err="1"/>
              <a:t>сообщен_ий</a:t>
            </a:r>
            <a:r>
              <a:rPr lang="ru-RU" dirty="0"/>
              <a:t>_, 38 </a:t>
            </a:r>
            <a:r>
              <a:rPr lang="ru-RU" dirty="0" err="1"/>
              <a:t>попуга_ев</a:t>
            </a:r>
            <a:r>
              <a:rPr lang="ru-RU" dirty="0"/>
              <a:t>_ и т.д.</a:t>
            </a:r>
          </a:p>
        </p:txBody>
      </p:sp>
      <p:pic>
        <p:nvPicPr>
          <p:cNvPr id="4098" name="Picture 2" descr="38 попугаев">
            <a:extLst>
              <a:ext uri="{FF2B5EF4-FFF2-40B4-BE49-F238E27FC236}">
                <a16:creationId xmlns:a16="http://schemas.microsoft.com/office/drawing/2014/main" id="{C296194A-2B52-9140-BF1B-ABE277BF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59" y="2204617"/>
            <a:ext cx="4485195" cy="299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5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считалку объектов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в зависимости от числа, склонение существительного будет другим.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1 </a:t>
            </a:r>
            <a:r>
              <a:rPr lang="ru-RU" dirty="0" err="1"/>
              <a:t>попуг_ай</a:t>
            </a:r>
            <a:r>
              <a:rPr lang="ru-RU" dirty="0"/>
              <a:t>_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3 </a:t>
            </a:r>
            <a:r>
              <a:rPr lang="ru-RU" dirty="0" err="1"/>
              <a:t>попуг_ая</a:t>
            </a:r>
            <a:r>
              <a:rPr lang="ru-RU" dirty="0"/>
              <a:t>_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8 </a:t>
            </a:r>
            <a:r>
              <a:rPr lang="ru-RU" dirty="0" err="1"/>
              <a:t>попуг_аев</a:t>
            </a:r>
            <a:r>
              <a:rPr lang="ru-RU" dirty="0"/>
              <a:t>_</a:t>
            </a:r>
          </a:p>
          <a:p>
            <a:r>
              <a:rPr lang="ru-RU" dirty="0"/>
              <a:t>Наш замечательный русский язык велик, могуч и сложен. Вот у англичан такой проблемы нет, если один, то 1 </a:t>
            </a:r>
            <a:r>
              <a:rPr lang="en-GB" dirty="0"/>
              <a:t>book, </a:t>
            </a:r>
            <a:r>
              <a:rPr lang="ru-RU" dirty="0"/>
              <a:t>если больше одного, то 2 </a:t>
            </a:r>
            <a:r>
              <a:rPr lang="en-GB" dirty="0"/>
              <a:t>books </a:t>
            </a:r>
            <a:r>
              <a:rPr lang="ru-RU" dirty="0"/>
              <a:t>или 1000 </a:t>
            </a:r>
            <a:r>
              <a:rPr lang="en-GB" dirty="0"/>
              <a:t>books </a:t>
            </a:r>
            <a:r>
              <a:rPr lang="ru-RU" dirty="0"/>
              <a:t>и т. д. </a:t>
            </a:r>
          </a:p>
        </p:txBody>
      </p:sp>
    </p:spTree>
    <p:extLst>
      <p:ext uri="{BB962C8B-B14F-4D97-AF65-F5344CB8AC3E}">
        <p14:creationId xmlns:p14="http://schemas.microsoft.com/office/powerpoint/2010/main" val="622037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Пишем считалку объектов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Если разобраться, то выяснится, что в русском языке словоформы всего 3. Одна используется для единственного числа: «1 </a:t>
            </a:r>
            <a:r>
              <a:rPr lang="ru-RU" dirty="0" err="1"/>
              <a:t>попуг_ай</a:t>
            </a:r>
            <a:r>
              <a:rPr lang="ru-RU" dirty="0"/>
              <a:t>_». Другая используется для небольшого количества предметов: «2, 3 или 4 </a:t>
            </a:r>
            <a:r>
              <a:rPr lang="ru-RU" dirty="0" err="1"/>
              <a:t>попуг_ая</a:t>
            </a:r>
            <a:r>
              <a:rPr lang="ru-RU" dirty="0"/>
              <a:t>_». И, наконец, последняя форма используется, когда объектов много: «5 или больше </a:t>
            </a:r>
            <a:r>
              <a:rPr lang="ru-RU" dirty="0" err="1"/>
              <a:t>попуг_аев</a:t>
            </a:r>
            <a:r>
              <a:rPr lang="ru-RU" dirty="0"/>
              <a:t>_».</a:t>
            </a:r>
          </a:p>
          <a:p>
            <a:r>
              <a:rPr lang="ru-RU" dirty="0"/>
              <a:t>Итак, постановка задачи: </a:t>
            </a:r>
            <a:r>
              <a:rPr lang="ru-RU" b="1" dirty="0"/>
              <a:t>«Написать программу, которая в качестве параметров берёт произвольное число и три словоформы и возвращает ту форму слова, которой соответствует число»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009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Описание метода выбора формы слова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Как обычно определимся с тремя вещами про метод: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Название: </a:t>
            </a:r>
            <a:r>
              <a:rPr lang="en-GB" dirty="0" err="1">
                <a:solidFill>
                  <a:schemeClr val="accent1"/>
                </a:solidFill>
              </a:rPr>
              <a:t>sklonenie</a:t>
            </a:r>
            <a:endParaRPr lang="en-GB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Параметры: число 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en-GB" dirty="0"/>
              <a:t> </a:t>
            </a:r>
            <a:r>
              <a:rPr lang="ru-RU" dirty="0"/>
              <a:t>и три строки-словоформы </a:t>
            </a:r>
            <a:r>
              <a:rPr lang="en-GB" dirty="0" err="1">
                <a:solidFill>
                  <a:schemeClr val="accent1"/>
                </a:solidFill>
              </a:rPr>
              <a:t>krokodil</a:t>
            </a:r>
            <a:r>
              <a:rPr lang="en-GB" dirty="0"/>
              <a:t>, </a:t>
            </a:r>
            <a:r>
              <a:rPr lang="en-GB" dirty="0" err="1">
                <a:solidFill>
                  <a:schemeClr val="accent1"/>
                </a:solidFill>
              </a:rPr>
              <a:t>krokodila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dirty="0" err="1">
                <a:solidFill>
                  <a:schemeClr val="accent1"/>
                </a:solidFill>
              </a:rPr>
              <a:t>krokodilov</a:t>
            </a:r>
            <a:endParaRPr lang="en-GB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 должен возвращать метод: строку, содержащую значение нужного параметра (нужной формы слова) в зависимости от числа.</a:t>
            </a:r>
          </a:p>
        </p:txBody>
      </p:sp>
    </p:spTree>
    <p:extLst>
      <p:ext uri="{BB962C8B-B14F-4D97-AF65-F5344CB8AC3E}">
        <p14:creationId xmlns:p14="http://schemas.microsoft.com/office/powerpoint/2010/main" val="862220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Описание метода выбора формы слова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Для наглядности назовем наши параметры </a:t>
            </a:r>
            <a:r>
              <a:rPr lang="en-GB" dirty="0" err="1">
                <a:solidFill>
                  <a:schemeClr val="accent1"/>
                </a:solidFill>
              </a:rPr>
              <a:t>krokodil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krokodila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krokodilov</a:t>
            </a:r>
            <a:r>
              <a:rPr lang="en-GB" dirty="0"/>
              <a:t> — </a:t>
            </a:r>
            <a:r>
              <a:rPr lang="ru-RU" dirty="0"/>
              <a:t>при вызове метода в качестве первого параметра нужно передать единственное число (например, один «крокодил»), в качестве второго — форму для нескольких объектов (скажем, три «крокодила»), и третий параметр – форма для большого числа объектов (допустим, пятьсот «крокодилов»).</a:t>
            </a:r>
          </a:p>
        </p:txBody>
      </p:sp>
    </p:spTree>
    <p:extLst>
      <p:ext uri="{BB962C8B-B14F-4D97-AF65-F5344CB8AC3E}">
        <p14:creationId xmlns:p14="http://schemas.microsoft.com/office/powerpoint/2010/main" val="498499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Описание метода выбора формы слова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3853283"/>
          </a:xfrm>
        </p:spPr>
        <p:txBody>
          <a:bodyPr>
            <a:normAutofit/>
          </a:bodyPr>
          <a:lstStyle/>
          <a:p>
            <a:r>
              <a:rPr lang="ru-RU" dirty="0"/>
              <a:t>Всё, можно приступать к написанию.</a:t>
            </a:r>
          </a:p>
          <a:p>
            <a:r>
              <a:rPr lang="ru-RU" dirty="0"/>
              <a:t>Создадим файл </a:t>
            </a:r>
            <a:r>
              <a:rPr lang="en-GB" dirty="0" err="1">
                <a:solidFill>
                  <a:schemeClr val="accent1"/>
                </a:solidFill>
              </a:rPr>
              <a:t>sklonenie.rb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9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методы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r>
              <a:rPr lang="ru-RU" dirty="0"/>
              <a:t>На самом деле, за каждым из этих слов стоит масса действий, которые каждый человек делает по-разному. Но удобнее всего описывать ваш день простыми словами, потому что по большому счету не так важно, чем именно вы завтракаете и как долго вы чистите зубы во время умывания.</a:t>
            </a:r>
          </a:p>
          <a:p>
            <a:r>
              <a:rPr lang="ru-RU" dirty="0"/>
              <a:t>Такие рутинные действия, которые спрятаны за короткое имя, в программах называются функции или методы. В этом уроке мы попробуем научиться ими пользоваться в </a:t>
            </a:r>
            <a:r>
              <a:rPr lang="en-GB" dirty="0"/>
              <a:t>Ruby.</a:t>
            </a:r>
          </a:p>
        </p:txBody>
      </p:sp>
    </p:spTree>
    <p:extLst>
      <p:ext uri="{BB962C8B-B14F-4D97-AF65-F5344CB8AC3E}">
        <p14:creationId xmlns:p14="http://schemas.microsoft.com/office/powerpoint/2010/main" val="878875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Описание метода выбора формы слова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3352800"/>
            <a:ext cx="9603275" cy="2527300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в словосочетаниях 1 крокодил, 21 крокодил и 101 крокодил разницы в словоформе нет, то же самое верно для «35 крокодилов» или «42 попугая».</a:t>
            </a:r>
          </a:p>
          <a:p>
            <a:r>
              <a:rPr lang="ru-RU" dirty="0"/>
              <a:t>Важна последняя цифра, то есть, остаток от деления исходного числа на 10 (надеюсь, вы </a:t>
            </a:r>
            <a:r>
              <a:rPr lang="ru-RU" dirty="0">
                <a:hlinkClick r:id="rId2"/>
              </a:rPr>
              <a:t>помните</a:t>
            </a:r>
            <a:r>
              <a:rPr lang="ru-RU" dirty="0"/>
              <a:t>, что такое остаток от деления целых).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AF4D6-4C00-AF42-A386-27B60371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2057177"/>
            <a:ext cx="9131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0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%</a:t>
            </a:r>
            <a:r>
              <a:rPr lang="ru-RU" b="1" dirty="0">
                <a:solidFill>
                  <a:schemeClr val="accent1"/>
                </a:solidFill>
              </a:rPr>
              <a:t> (остаток от деления)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843383"/>
          </a:xfrm>
        </p:spPr>
        <p:txBody>
          <a:bodyPr>
            <a:normAutofit/>
          </a:bodyPr>
          <a:lstStyle/>
          <a:p>
            <a:r>
              <a:rPr lang="ru-RU" dirty="0"/>
              <a:t>В программировании остаток от деления одного числа на другое вычисляется с помощью оператора процент (%).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AB6B8-1D8B-1F42-A435-0736C641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17863"/>
            <a:ext cx="91313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FCD82-B958-8745-9BEE-5B8D1628BCDA}"/>
              </a:ext>
            </a:extLst>
          </p:cNvPr>
          <p:cNvSpPr txBox="1">
            <a:spLocks/>
          </p:cNvSpPr>
          <p:nvPr/>
        </p:nvSpPr>
        <p:spPr>
          <a:xfrm>
            <a:off x="1451578" y="3673526"/>
            <a:ext cx="9603275" cy="1482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 7, потому что если 37 поделить на десять — будет 3.7. То есть десятка входит в число 37 целых три раза и остается еще хвостик — семерка. Этот хвостик и есть остаток от деления.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578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%</a:t>
            </a:r>
            <a:r>
              <a:rPr lang="ru-RU" b="1" dirty="0">
                <a:solidFill>
                  <a:schemeClr val="accent1"/>
                </a:solidFill>
              </a:rPr>
              <a:t> (остаток от деления)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1482674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В нашем методе мы воспользуемся этим оператором, чтобы записать в переменную </a:t>
            </a:r>
            <a:r>
              <a:rPr lang="en-GB" dirty="0" err="1">
                <a:solidFill>
                  <a:schemeClr val="accent1"/>
                </a:solidFill>
              </a:rPr>
              <a:t>ostatok</a:t>
            </a:r>
            <a:r>
              <a:rPr lang="en-GB" dirty="0"/>
              <a:t> </a:t>
            </a:r>
            <a:r>
              <a:rPr lang="ru-RU" dirty="0"/>
              <a:t>последнюю цифру или остаток от деления на 10 указанного при вызове метода числа (которое, напомню, у нас лежит в параметре-переменной 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ru-RU" dirty="0"/>
              <a:t>).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275C1-F812-4246-AE3B-56BBE6A5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657154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20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%</a:t>
            </a:r>
            <a:r>
              <a:rPr lang="ru-RU" b="1" dirty="0">
                <a:solidFill>
                  <a:schemeClr val="accent1"/>
                </a:solidFill>
              </a:rPr>
              <a:t> (остаток от деления)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7"/>
            <a:ext cx="9603275" cy="4953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Например, если кто-то напишет: 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BB525-9BE5-4149-9510-A2D9982E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69780"/>
            <a:ext cx="9131300" cy="495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A4BA5F-8B56-EB48-B57F-A9D32B8888D1}"/>
              </a:ext>
            </a:extLst>
          </p:cNvPr>
          <p:cNvSpPr txBox="1">
            <a:spLocks/>
          </p:cNvSpPr>
          <p:nvPr/>
        </p:nvSpPr>
        <p:spPr>
          <a:xfrm>
            <a:off x="1451578" y="3325442"/>
            <a:ext cx="9603275" cy="916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в переменной </a:t>
            </a:r>
            <a:r>
              <a:rPr lang="en-GB" dirty="0" err="1">
                <a:solidFill>
                  <a:schemeClr val="accent1"/>
                </a:solidFill>
              </a:rPr>
              <a:t>ostatok</a:t>
            </a:r>
            <a:r>
              <a:rPr lang="en-GB" dirty="0"/>
              <a:t> </a:t>
            </a:r>
            <a:r>
              <a:rPr lang="ru-RU" dirty="0"/>
              <a:t>будет лежать число 5.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96197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%</a:t>
            </a:r>
            <a:r>
              <a:rPr lang="ru-RU" b="1" dirty="0">
                <a:solidFill>
                  <a:schemeClr val="accent1"/>
                </a:solidFill>
              </a:rPr>
              <a:t> (остаток от деления)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6"/>
            <a:ext cx="9603275" cy="1160884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Дальше всё просто, если остаток равен единице, то используем первую словоформу, если остаток от 2 до 4 (включительно), то используем вторую словоформу и, наконец, если остаток от 5 до 9 (или 0), то используем третью словоформу.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AA40C-FB91-B544-8A40-8A056334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175000"/>
            <a:ext cx="7451122" cy="28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2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</a:t>
            </a:r>
            <a:r>
              <a:rPr lang="en-US" b="1" dirty="0">
                <a:solidFill>
                  <a:schemeClr val="accent1"/>
                </a:solidFill>
              </a:rPr>
              <a:t>%</a:t>
            </a:r>
            <a:r>
              <a:rPr lang="ru-RU" b="1" dirty="0">
                <a:solidFill>
                  <a:schemeClr val="accent1"/>
                </a:solidFill>
              </a:rPr>
              <a:t> (остаток от деления)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6"/>
            <a:ext cx="9603275" cy="91958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Наконец, напишем вызов нашего метода. Используем сюжет из знаменитого детектива Агаты Кристи «</a:t>
            </a:r>
            <a:r>
              <a:rPr lang="ru-RU" dirty="0">
                <a:hlinkClick r:id="rId2"/>
              </a:rPr>
              <a:t>Десять негритят</a:t>
            </a:r>
            <a:r>
              <a:rPr lang="ru-RU" dirty="0"/>
              <a:t>».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EC9B6-F807-6E4B-BB66-1999BF9E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094062"/>
            <a:ext cx="9906000" cy="787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C047C6-1911-7F41-A4F1-301A52FED55F}"/>
              </a:ext>
            </a:extLst>
          </p:cNvPr>
          <p:cNvSpPr txBox="1">
            <a:spLocks/>
          </p:cNvSpPr>
          <p:nvPr/>
        </p:nvSpPr>
        <p:spPr>
          <a:xfrm>
            <a:off x="1451577" y="4041824"/>
            <a:ext cx="9603275" cy="1431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Мы здесь активно используем конструкцию </a:t>
            </a:r>
            <a:r>
              <a:rPr lang="ru-RU" dirty="0">
                <a:solidFill>
                  <a:schemeClr val="accent1"/>
                </a:solidFill>
              </a:rPr>
              <a:t>"#{}"</a:t>
            </a:r>
            <a:r>
              <a:rPr lang="ru-RU" dirty="0"/>
              <a:t> для вставки значений в строку.</a:t>
            </a:r>
          </a:p>
          <a:p>
            <a:r>
              <a:rPr lang="ru-RU" dirty="0"/>
              <a:t>Обратите внимание, что слово «пошли» тоже зависит от количества — если 1, то пошёл, если 2 или 5, то пошли.</a:t>
            </a:r>
          </a:p>
        </p:txBody>
      </p:sp>
    </p:spTree>
    <p:extLst>
      <p:ext uri="{BB962C8B-B14F-4D97-AF65-F5344CB8AC3E}">
        <p14:creationId xmlns:p14="http://schemas.microsoft.com/office/powerpoint/2010/main" val="998906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Проверка параметров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3307185"/>
          </a:xfrm>
        </p:spPr>
        <p:txBody>
          <a:bodyPr>
            <a:normAutofit/>
          </a:bodyPr>
          <a:lstStyle/>
          <a:p>
            <a:r>
              <a:rPr lang="ru-RU" dirty="0"/>
              <a:t>Важный нюанс для тех, кто хочет стать хорошим программистом. Делайте ваши методы надёжными.</a:t>
            </a:r>
          </a:p>
          <a:p>
            <a:r>
              <a:rPr lang="ru-RU" dirty="0"/>
              <a:t>Задумайтесь, что может плохого произойти, если вместо числа в наш новый метод </a:t>
            </a:r>
            <a:r>
              <a:rPr lang="en-GB" dirty="0" err="1">
                <a:solidFill>
                  <a:schemeClr val="accent1"/>
                </a:solidFill>
              </a:rPr>
              <a:t>sklonenie</a:t>
            </a:r>
            <a:r>
              <a:rPr lang="en-GB" dirty="0"/>
              <a:t> </a:t>
            </a:r>
            <a:r>
              <a:rPr lang="ru-RU" dirty="0"/>
              <a:t>передадут какую-нибудь строку или его вызовут вообще без параметров.</a:t>
            </a:r>
          </a:p>
          <a:p>
            <a:r>
              <a:rPr lang="ru-RU" dirty="0"/>
              <a:t>Очевидно, ничего хорошего из этого не выйдет. </a:t>
            </a:r>
          </a:p>
        </p:txBody>
      </p:sp>
    </p:spTree>
    <p:extLst>
      <p:ext uri="{BB962C8B-B14F-4D97-AF65-F5344CB8AC3E}">
        <p14:creationId xmlns:p14="http://schemas.microsoft.com/office/powerpoint/2010/main" val="639760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Проверка параметров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84338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Давайте сделаем в начале метод небольшую проверку и вручную приравняем </a:t>
            </a:r>
            <a:r>
              <a:rPr lang="en-GB" dirty="0"/>
              <a:t>number </a:t>
            </a:r>
            <a:r>
              <a:rPr lang="ru-RU" dirty="0"/>
              <a:t>нулю в этих двух случаях. 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2B89E-55F9-2F44-95F3-89A10F0B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17861"/>
            <a:ext cx="9144000" cy="1104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C10D2E-821F-6F45-AFB8-3D35502D411B}"/>
              </a:ext>
            </a:extLst>
          </p:cNvPr>
          <p:cNvSpPr txBox="1">
            <a:spLocks/>
          </p:cNvSpPr>
          <p:nvPr/>
        </p:nvSpPr>
        <p:spPr>
          <a:xfrm>
            <a:off x="1451577" y="4283123"/>
            <a:ext cx="9603275" cy="13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Данное условие проверяет, лежит ли в 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en-GB" dirty="0"/>
              <a:t> </a:t>
            </a:r>
            <a:r>
              <a:rPr lang="ru-RU" dirty="0"/>
              <a:t>пустота (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), </a:t>
            </a:r>
            <a:r>
              <a:rPr lang="ru-RU" dirty="0"/>
              <a:t>проверяет, лежит ли в 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en-GB" dirty="0"/>
              <a:t> </a:t>
            </a:r>
            <a:r>
              <a:rPr lang="ru-RU" dirty="0"/>
              <a:t>что-то, что не является числом и если хотя бы одно из этих условий выполнено, заходит в тело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24582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is_a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123708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Обратите внимание на метод </a:t>
            </a:r>
            <a:r>
              <a:rPr lang="en-GB" dirty="0" err="1">
                <a:solidFill>
                  <a:schemeClr val="accent1"/>
                </a:solidFill>
              </a:rPr>
              <a:t>is_a</a:t>
            </a:r>
            <a:r>
              <a:rPr lang="en-GB" dirty="0">
                <a:solidFill>
                  <a:schemeClr val="accent1"/>
                </a:solidFill>
              </a:rPr>
              <a:t>?</a:t>
            </a:r>
            <a:r>
              <a:rPr lang="en-GB" dirty="0"/>
              <a:t>. </a:t>
            </a:r>
            <a:r>
              <a:rPr lang="ru-RU" dirty="0"/>
              <a:t>Он есть у любого объекта </a:t>
            </a:r>
            <a:r>
              <a:rPr lang="en-GB" dirty="0"/>
              <a:t>Ruby </a:t>
            </a:r>
            <a:r>
              <a:rPr lang="ru-RU" dirty="0"/>
              <a:t>и возвращает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, </a:t>
            </a:r>
            <a:r>
              <a:rPr lang="ru-RU" dirty="0"/>
              <a:t>если объект принадлежит к указанному классу и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, </a:t>
            </a:r>
            <a:r>
              <a:rPr lang="ru-RU" dirty="0"/>
              <a:t>если не принадлежит.</a:t>
            </a:r>
            <a:endParaRPr lang="en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C10D2E-821F-6F45-AFB8-3D35502D411B}"/>
              </a:ext>
            </a:extLst>
          </p:cNvPr>
          <p:cNvSpPr txBox="1">
            <a:spLocks/>
          </p:cNvSpPr>
          <p:nvPr/>
        </p:nvSpPr>
        <p:spPr>
          <a:xfrm>
            <a:off x="1451578" y="4622800"/>
            <a:ext cx="9603275" cy="13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 </a:t>
            </a:r>
            <a:r>
              <a:rPr lang="ru-RU" dirty="0"/>
              <a:t>три раза, а вот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BE999-AFF7-6446-922D-225E9C44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390900"/>
            <a:ext cx="9131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17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is_a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C10D2E-821F-6F45-AFB8-3D35502D411B}"/>
              </a:ext>
            </a:extLst>
          </p:cNvPr>
          <p:cNvSpPr txBox="1">
            <a:spLocks/>
          </p:cNvSpPr>
          <p:nvPr/>
        </p:nvSpPr>
        <p:spPr>
          <a:xfrm>
            <a:off x="1451579" y="3266676"/>
            <a:ext cx="9603275" cy="48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 </a:t>
            </a:r>
            <a:r>
              <a:rPr lang="ru-RU" dirty="0"/>
              <a:t>три раза, а вот: 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BE999-AFF7-6446-922D-225E9C44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4115"/>
            <a:ext cx="91313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022D8-1BE7-BC49-B786-1BE0BF31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912047"/>
            <a:ext cx="9105900" cy="4953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F2959C-BEB4-424F-9455-006EF34AE3BB}"/>
              </a:ext>
            </a:extLst>
          </p:cNvPr>
          <p:cNvSpPr txBox="1">
            <a:spLocks/>
          </p:cNvSpPr>
          <p:nvPr/>
        </p:nvSpPr>
        <p:spPr>
          <a:xfrm>
            <a:off x="1451579" y="4567707"/>
            <a:ext cx="9603275" cy="994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Запустите программу и посчитайте </a:t>
            </a:r>
            <a:r>
              <a:rPr lang="ru-RU" dirty="0" err="1"/>
              <a:t>негритят</a:t>
            </a:r>
            <a:r>
              <a:rPr lang="ru-RU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624E45-8F34-F44C-BCFA-B5A6CCB5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78" y="5562600"/>
            <a:ext cx="9118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использовать метод?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67168"/>
          </a:xfrm>
        </p:spPr>
        <p:txBody>
          <a:bodyPr>
            <a:normAutofit/>
          </a:bodyPr>
          <a:lstStyle/>
          <a:p>
            <a:r>
              <a:rPr lang="ru-RU" dirty="0"/>
              <a:t>Внимание, откровение! Каждый раз, когда мы во всех наших программах выводили что-то на экран с помощью команды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, </a:t>
            </a:r>
            <a:r>
              <a:rPr lang="ru-RU" dirty="0"/>
              <a:t>мы использовали метод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94C54-25A1-4644-984F-E0878EB1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44878"/>
            <a:ext cx="91440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EEA19D-7B53-494D-B2D9-08260257A5BB}"/>
              </a:ext>
            </a:extLst>
          </p:cNvPr>
          <p:cNvSpPr txBox="1">
            <a:spLocks/>
          </p:cNvSpPr>
          <p:nvPr/>
        </p:nvSpPr>
        <p:spPr>
          <a:xfrm>
            <a:off x="1451578" y="3702156"/>
            <a:ext cx="9603275" cy="2063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Мы совершенно не представляем, как именно </a:t>
            </a:r>
            <a:r>
              <a:rPr lang="en-GB" dirty="0"/>
              <a:t>Ruby </a:t>
            </a:r>
            <a:r>
              <a:rPr lang="ru-RU" dirty="0"/>
              <a:t>выводит строку на экран, мы просто пользуемся этим методом, зная его имя (</a:t>
            </a:r>
            <a:r>
              <a:rPr lang="en-GB" dirty="0"/>
              <a:t>puts) </a:t>
            </a:r>
            <a:r>
              <a:rPr lang="ru-RU" dirty="0"/>
              <a:t>и получаем от него ожидаемый результат. В этом вся сила методов!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000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3853285"/>
          </a:xfrm>
        </p:spPr>
        <p:txBody>
          <a:bodyPr>
            <a:normAutofit/>
          </a:bodyPr>
          <a:lstStyle/>
          <a:p>
            <a:r>
              <a:rPr lang="ru-RU" dirty="0"/>
              <a:t>Итак, в этом непростом уроке мы узнали чертовски важную вещь: как писать свои маленькие вспомогательные подпрограммы — методы. Узнали, с чем нужно определиться перед тем, как писать свой метод, когда их стоит использовать, а когда — нет, и зачем в программах нужны ключевые слова </a:t>
            </a:r>
            <a:r>
              <a:rPr lang="en-GB" dirty="0">
                <a:solidFill>
                  <a:schemeClr val="accent1"/>
                </a:solidFill>
              </a:rPr>
              <a:t>def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.</a:t>
            </a:r>
          </a:p>
          <a:p>
            <a:r>
              <a:rPr lang="ru-RU" dirty="0"/>
              <a:t>А также попутно узнали про оператор </a:t>
            </a:r>
            <a:r>
              <a:rPr lang="ru-RU" dirty="0">
                <a:solidFill>
                  <a:schemeClr val="accent1"/>
                </a:solidFill>
              </a:rPr>
              <a:t>%</a:t>
            </a:r>
            <a:r>
              <a:rPr lang="ru-RU" dirty="0"/>
              <a:t> и метод </a:t>
            </a:r>
            <a:r>
              <a:rPr lang="en-GB" dirty="0" err="1">
                <a:solidFill>
                  <a:schemeClr val="accent1"/>
                </a:solidFill>
              </a:rPr>
              <a:t>is_a</a:t>
            </a:r>
            <a:r>
              <a:rPr lang="en-GB" dirty="0">
                <a:solidFill>
                  <a:schemeClr val="accent1"/>
                </a:solidFill>
              </a:rPr>
              <a:t>?</a:t>
            </a:r>
            <a:r>
              <a:rPr lang="en-GB" dirty="0"/>
              <a:t>.</a:t>
            </a:r>
          </a:p>
          <a:p>
            <a:r>
              <a:rPr lang="ru-RU" dirty="0"/>
              <a:t>Кстати, в написанной здесь программе про склонение слов есть несколько ошибок — она будет всегда выполняться, но не всегда будет давать верный результат. Интересно — найдете ли вы сами эти ошибки? ;-) </a:t>
            </a:r>
          </a:p>
        </p:txBody>
      </p:sp>
    </p:spTree>
    <p:extLst>
      <p:ext uri="{BB962C8B-B14F-4D97-AF65-F5344CB8AC3E}">
        <p14:creationId xmlns:p14="http://schemas.microsoft.com/office/powerpoint/2010/main" val="1124036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Площадь круга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2253085"/>
          </a:xfrm>
        </p:spPr>
        <p:txBody>
          <a:bodyPr>
            <a:normAutofit/>
          </a:bodyPr>
          <a:lstStyle/>
          <a:p>
            <a:r>
              <a:rPr lang="ru-RU" dirty="0"/>
              <a:t>Напишите метод, который будет принимать в качестве параметра радиус (</a:t>
            </a:r>
            <a:r>
              <a:rPr lang="en-GB" dirty="0">
                <a:solidFill>
                  <a:schemeClr val="accent1"/>
                </a:solidFill>
              </a:rPr>
              <a:t>radius</a:t>
            </a:r>
            <a:r>
              <a:rPr lang="en-GB" dirty="0"/>
              <a:t>), </a:t>
            </a:r>
            <a:r>
              <a:rPr lang="ru-RU" dirty="0"/>
              <a:t>а возвращать в качестве результата — площадь круга с этим радиусом.</a:t>
            </a:r>
          </a:p>
          <a:p>
            <a:r>
              <a:rPr lang="ru-RU" dirty="0"/>
              <a:t>Программа должна спросить у пользователя в консоли пару раз радиус и вывести площади кругов на экран.</a:t>
            </a:r>
          </a:p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74C5B-8AB3-C54D-A43A-77CC6946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267200"/>
            <a:ext cx="7311422" cy="18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69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Площадь круга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1414885"/>
          </a:xfrm>
        </p:spPr>
        <p:txBody>
          <a:bodyPr>
            <a:normAutofit/>
          </a:bodyPr>
          <a:lstStyle/>
          <a:p>
            <a:r>
              <a:rPr lang="ru-RU" dirty="0"/>
              <a:t>Как считать площадь круга нам напомнит Википедия: </a:t>
            </a:r>
            <a:r>
              <a:rPr lang="ru-RU" dirty="0">
                <a:hlinkClick r:id="rId2"/>
              </a:rPr>
              <a:t>Площадь круга</a:t>
            </a:r>
            <a:r>
              <a:rPr lang="ru-RU" dirty="0"/>
              <a:t>.</a:t>
            </a:r>
          </a:p>
          <a:p>
            <a:r>
              <a:rPr lang="ru-RU" dirty="0"/>
              <a:t>Все остальное вы уже умеете — создайте метод </a:t>
            </a:r>
            <a:r>
              <a:rPr lang="en-GB" dirty="0" err="1">
                <a:solidFill>
                  <a:schemeClr val="accent1"/>
                </a:solidFill>
              </a:rPr>
              <a:t>circle_square</a:t>
            </a:r>
            <a:r>
              <a:rPr lang="en-GB" dirty="0">
                <a:solidFill>
                  <a:schemeClr val="accent1"/>
                </a:solidFill>
              </a:rPr>
              <a:t>(radius)</a:t>
            </a:r>
            <a:r>
              <a:rPr lang="en-GB" dirty="0"/>
              <a:t> </a:t>
            </a:r>
            <a:r>
              <a:rPr lang="ru-RU" dirty="0"/>
              <a:t>и сделайте так, чтобы он возвращал число, равное площади круга с таким радиусом. </a:t>
            </a:r>
          </a:p>
        </p:txBody>
      </p:sp>
    </p:spTree>
    <p:extLst>
      <p:ext uri="{BB962C8B-B14F-4D97-AF65-F5344CB8AC3E}">
        <p14:creationId xmlns:p14="http://schemas.microsoft.com/office/powerpoint/2010/main" val="797849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Площадь круга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1414885"/>
          </a:xfrm>
        </p:spPr>
        <p:txBody>
          <a:bodyPr>
            <a:normAutofit/>
          </a:bodyPr>
          <a:lstStyle/>
          <a:p>
            <a:r>
              <a:rPr lang="ru-RU" dirty="0"/>
              <a:t>Как считать площадь круга нам напомнит Википедия: </a:t>
            </a:r>
            <a:r>
              <a:rPr lang="ru-RU" dirty="0">
                <a:hlinkClick r:id="rId2"/>
              </a:rPr>
              <a:t>Площадь круга</a:t>
            </a:r>
            <a:r>
              <a:rPr lang="ru-RU" dirty="0"/>
              <a:t>.</a:t>
            </a:r>
          </a:p>
          <a:p>
            <a:r>
              <a:rPr lang="ru-RU" dirty="0"/>
              <a:t>Все остальное вы уже умеете — создайте метод </a:t>
            </a:r>
            <a:r>
              <a:rPr lang="en-GB" dirty="0" err="1">
                <a:solidFill>
                  <a:schemeClr val="accent1"/>
                </a:solidFill>
              </a:rPr>
              <a:t>circle_square</a:t>
            </a:r>
            <a:r>
              <a:rPr lang="en-GB" dirty="0">
                <a:solidFill>
                  <a:schemeClr val="accent1"/>
                </a:solidFill>
              </a:rPr>
              <a:t>(radius)</a:t>
            </a:r>
            <a:r>
              <a:rPr lang="en-GB" dirty="0"/>
              <a:t> </a:t>
            </a:r>
            <a:r>
              <a:rPr lang="ru-RU" dirty="0"/>
              <a:t>и сделайте так, чтобы он возвращал число, равное площади круга с таким радиусом. </a:t>
            </a:r>
          </a:p>
        </p:txBody>
      </p:sp>
    </p:spTree>
    <p:extLst>
      <p:ext uri="{BB962C8B-B14F-4D97-AF65-F5344CB8AC3E}">
        <p14:creationId xmlns:p14="http://schemas.microsoft.com/office/powerpoint/2010/main" val="361589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Отрезать </a:t>
            </a:r>
            <a:r>
              <a:rPr lang="en-US" b="1" dirty="0">
                <a:solidFill>
                  <a:schemeClr val="accent1"/>
                </a:solidFill>
              </a:rPr>
              <a:t>N</a:t>
            </a:r>
            <a:r>
              <a:rPr lang="ru-RU" b="1" dirty="0">
                <a:solidFill>
                  <a:schemeClr val="accent1"/>
                </a:solidFill>
              </a:rPr>
              <a:t>-элементов от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3497685"/>
          </a:xfrm>
        </p:spPr>
        <p:txBody>
          <a:bodyPr>
            <a:normAutofit/>
          </a:bodyPr>
          <a:lstStyle/>
          <a:p>
            <a:r>
              <a:rPr lang="ru-RU" dirty="0"/>
              <a:t>Написать метод, который возвращает массив, состоящий из первых 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 </a:t>
            </a:r>
            <a:r>
              <a:rPr lang="ru-RU" dirty="0"/>
              <a:t>элементов другого массива, который передан в метод в качестве параметра.</a:t>
            </a:r>
          </a:p>
          <a:p>
            <a:r>
              <a:rPr lang="ru-RU" dirty="0"/>
              <a:t>Исходный массив может состоять из чисел и быть объявлен в коде программы. Число 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 </a:t>
            </a:r>
            <a:r>
              <a:rPr lang="ru-RU" dirty="0"/>
              <a:t>запрашивается у пользователя.</a:t>
            </a:r>
          </a:p>
          <a:p>
            <a:r>
              <a:rPr lang="ru-RU" dirty="0"/>
              <a:t>Если создаете массив из строк и у вас </a:t>
            </a:r>
            <a:r>
              <a:rPr lang="en-GB" dirty="0"/>
              <a:t>Windows — </a:t>
            </a:r>
            <a:r>
              <a:rPr lang="ru-RU" dirty="0"/>
              <a:t>не используйте пока в строках русские буквы, при выводе на экран они будут отображаться не корректно.</a:t>
            </a:r>
          </a:p>
        </p:txBody>
      </p:sp>
    </p:spTree>
    <p:extLst>
      <p:ext uri="{BB962C8B-B14F-4D97-AF65-F5344CB8AC3E}">
        <p14:creationId xmlns:p14="http://schemas.microsoft.com/office/powerpoint/2010/main" val="2184319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Отрезать </a:t>
            </a:r>
            <a:r>
              <a:rPr lang="en-US" b="1" dirty="0">
                <a:solidFill>
                  <a:schemeClr val="accent1"/>
                </a:solidFill>
              </a:rPr>
              <a:t>N</a:t>
            </a:r>
            <a:r>
              <a:rPr lang="ru-RU" b="1" dirty="0">
                <a:solidFill>
                  <a:schemeClr val="accent1"/>
                </a:solidFill>
              </a:rPr>
              <a:t>-элементов от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513185"/>
          </a:xfrm>
        </p:spPr>
        <p:txBody>
          <a:bodyPr>
            <a:normAutofit/>
          </a:bodyPr>
          <a:lstStyle/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85A1A-5C44-A842-B057-A1994E79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527300"/>
            <a:ext cx="7590822" cy="165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00B28-1516-CF46-B298-AC6A5ECA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387718"/>
            <a:ext cx="7590822" cy="1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34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Отрезать </a:t>
            </a:r>
            <a:r>
              <a:rPr lang="en-US" b="1" dirty="0">
                <a:solidFill>
                  <a:schemeClr val="accent1"/>
                </a:solidFill>
              </a:rPr>
              <a:t>N</a:t>
            </a:r>
            <a:r>
              <a:rPr lang="ru-RU" b="1" dirty="0">
                <a:solidFill>
                  <a:schemeClr val="accent1"/>
                </a:solidFill>
              </a:rPr>
              <a:t>-элементов от массива.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3497685"/>
          </a:xfrm>
        </p:spPr>
        <p:txBody>
          <a:bodyPr>
            <a:normAutofit/>
          </a:bodyPr>
          <a:lstStyle/>
          <a:p>
            <a:r>
              <a:rPr lang="ru-RU" dirty="0"/>
              <a:t>В методе можно создать новый массив, в цикле наполнить его первыми 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ru-RU" dirty="0">
                <a:solidFill>
                  <a:schemeClr val="accent1"/>
                </a:solidFill>
              </a:rPr>
              <a:t>-</a:t>
            </a:r>
            <a:r>
              <a:rPr lang="ru-RU" dirty="0"/>
              <a:t>элементами из переданного массива. А можно использовать готовый метод </a:t>
            </a:r>
            <a:r>
              <a:rPr lang="en-GB" dirty="0">
                <a:solidFill>
                  <a:schemeClr val="accent1"/>
                </a:solidFill>
              </a:rPr>
              <a:t>take</a:t>
            </a:r>
            <a:r>
              <a:rPr lang="en-GB" dirty="0"/>
              <a:t> </a:t>
            </a:r>
            <a:r>
              <a:rPr lang="ru-RU" dirty="0"/>
              <a:t>класса </a:t>
            </a:r>
            <a:r>
              <a:rPr lang="en-GB" dirty="0">
                <a:hlinkClick r:id="rId2"/>
              </a:rPr>
              <a:t>Array</a:t>
            </a:r>
            <a:r>
              <a:rPr lang="en-GB" dirty="0"/>
              <a:t>.</a:t>
            </a:r>
          </a:p>
          <a:p>
            <a:r>
              <a:rPr lang="ru-RU" dirty="0"/>
              <a:t>Если пишете сами цикл — не забудьте правильно обработать ситуацию, е</a:t>
            </a:r>
            <a:r>
              <a:rPr lang="en-GB" dirty="0"/>
              <a:t>c</a:t>
            </a:r>
            <a:r>
              <a:rPr lang="ru-RU" dirty="0"/>
              <a:t>ли число 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 </a:t>
            </a:r>
            <a:r>
              <a:rPr lang="ru-RU" dirty="0"/>
              <a:t>окажется больше длины исходного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647321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Shooting for the stars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1745085"/>
          </a:xfrm>
        </p:spPr>
        <p:txBody>
          <a:bodyPr>
            <a:normAutofit/>
          </a:bodyPr>
          <a:lstStyle/>
          <a:p>
            <a:r>
              <a:rPr lang="ru-RU" dirty="0"/>
              <a:t>Написать метод, который выводит на экран строку, состоящую из звездочек </a:t>
            </a:r>
            <a:r>
              <a:rPr lang="ru-RU" dirty="0">
                <a:solidFill>
                  <a:schemeClr val="accent1"/>
                </a:solidFill>
              </a:rPr>
              <a:t>*</a:t>
            </a:r>
            <a:r>
              <a:rPr lang="ru-RU" dirty="0"/>
              <a:t>. Длина строки (количество звездочек) должно быть параметром метода.</a:t>
            </a:r>
          </a:p>
          <a:p>
            <a:r>
              <a:rPr lang="ru-RU" dirty="0"/>
              <a:t>Программа должна спросить у пользователя в консоли длину строки и вывести на экран нужную строчку используя этот метод.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0A7A4-4729-B54D-B5EE-2B48BC0D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919561"/>
            <a:ext cx="914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Shooting for the stars</a:t>
            </a:r>
            <a:r>
              <a:rPr lang="ru-RU" b="1" dirty="0">
                <a:solidFill>
                  <a:schemeClr val="accent1"/>
                </a:solidFill>
              </a:rPr>
              <a:t>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2456285"/>
          </a:xfrm>
        </p:spPr>
        <p:txBody>
          <a:bodyPr>
            <a:normAutofit/>
          </a:bodyPr>
          <a:lstStyle/>
          <a:p>
            <a:r>
              <a:rPr lang="ru-RU" dirty="0"/>
              <a:t>Метод не должен ничего возвращать, а сам писать в консоль строку.</a:t>
            </a:r>
          </a:p>
          <a:p>
            <a:r>
              <a:rPr lang="ru-RU" dirty="0"/>
              <a:t>Создавать строку нужной длины можно в цикле. </a:t>
            </a:r>
          </a:p>
          <a:p>
            <a:r>
              <a:rPr lang="ru-RU" dirty="0"/>
              <a:t>Для создания строки нужно длины можно организовать цикл </a:t>
            </a:r>
            <a:r>
              <a:rPr lang="en-GB" dirty="0">
                <a:solidFill>
                  <a:schemeClr val="accent1"/>
                </a:solidFill>
              </a:rPr>
              <a:t>while</a:t>
            </a:r>
            <a:r>
              <a:rPr lang="en-US" dirty="0"/>
              <a:t>, </a:t>
            </a:r>
            <a:r>
              <a:rPr lang="ru-RU" dirty="0"/>
              <a:t>внутри которого добавлять к строке по одной звезде с помощью оператора </a:t>
            </a:r>
            <a:r>
              <a:rPr lang="ru-RU" dirty="0">
                <a:solidFill>
                  <a:schemeClr val="accent1"/>
                </a:solidFill>
              </a:rPr>
              <a:t>+=</a:t>
            </a:r>
            <a:r>
              <a:rPr lang="ru-RU" dirty="0"/>
              <a:t> на каждой итерации цикла до тех пор, пока длина строки не станет равна введенному числу.</a:t>
            </a:r>
          </a:p>
        </p:txBody>
      </p:sp>
    </p:spTree>
    <p:extLst>
      <p:ext uri="{BB962C8B-B14F-4D97-AF65-F5344CB8AC3E}">
        <p14:creationId xmlns:p14="http://schemas.microsoft.com/office/powerpoint/2010/main" val="4063461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Угадай число от 0 до 16 с методами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2888085"/>
          </a:xfrm>
        </p:spPr>
        <p:txBody>
          <a:bodyPr>
            <a:normAutofit/>
          </a:bodyPr>
          <a:lstStyle/>
          <a:p>
            <a:r>
              <a:rPr lang="ru-RU" dirty="0"/>
              <a:t>Вспомните программу, где нужно за 3 попытки угадать число от 0 до 16, загаданное компьютером.</a:t>
            </a:r>
          </a:p>
          <a:p>
            <a:r>
              <a:rPr lang="ru-RU" dirty="0"/>
              <a:t>Теперь когда вы знакомы с методами — перепишите программу так, чтобы не повторять три раза одну и ту же конструкцию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, </a:t>
            </a:r>
            <a:r>
              <a:rPr lang="ru-RU" dirty="0"/>
              <a:t>вместо нее нужно три раза вызвать один метод.</a:t>
            </a:r>
          </a:p>
          <a:p>
            <a:r>
              <a:rPr lang="ru-RU" dirty="0"/>
              <a:t>Убедитесь, что программа работает точно так же, как и старая.</a:t>
            </a:r>
          </a:p>
        </p:txBody>
      </p:sp>
    </p:spTree>
    <p:extLst>
      <p:ext uri="{BB962C8B-B14F-4D97-AF65-F5344CB8AC3E}">
        <p14:creationId xmlns:p14="http://schemas.microsoft.com/office/powerpoint/2010/main" val="118864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Конфликты имён методов/переменных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2468"/>
          </a:xfrm>
        </p:spPr>
        <p:txBody>
          <a:bodyPr>
            <a:normAutofit/>
          </a:bodyPr>
          <a:lstStyle/>
          <a:p>
            <a:r>
              <a:rPr lang="ru-RU" dirty="0"/>
              <a:t>Так как единственное, что нам нужно знать про метод, чтобы его вызвать, это его имя, то существует опасность назвать какую-нибудь переменную также, как и какой-то метод программы.</a:t>
            </a:r>
          </a:p>
          <a:p>
            <a:r>
              <a:rPr lang="ru-RU" dirty="0"/>
              <a:t>Вам следует всегда помнить о том, что вы не можете называть свои переменные также, как и методы (а также у разных переменных не может быть одинаковых имён, программа просто не поймёт, что это разные переменные). Всегда называйте свои переменные аккуратно — так, чтобы у разных переменных были разные имена, и они не пересекались с именами известных вам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2272397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Угадай число от 0 до 16 с методами.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2888085"/>
          </a:xfrm>
        </p:spPr>
        <p:txBody>
          <a:bodyPr>
            <a:normAutofit/>
          </a:bodyPr>
          <a:lstStyle/>
          <a:p>
            <a:r>
              <a:rPr lang="ru-RU" dirty="0"/>
              <a:t>Объявите метод </a:t>
            </a:r>
            <a:r>
              <a:rPr lang="en-GB" dirty="0" err="1">
                <a:solidFill>
                  <a:schemeClr val="accent1"/>
                </a:solidFill>
              </a:rPr>
              <a:t>check_number</a:t>
            </a:r>
            <a:r>
              <a:rPr lang="en-GB" dirty="0"/>
              <a:t> </a:t>
            </a:r>
            <a:r>
              <a:rPr lang="ru-RU" dirty="0"/>
              <a:t>который будет состоять из этого сложного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. </a:t>
            </a:r>
            <a:r>
              <a:rPr lang="ru-RU" dirty="0"/>
              <a:t>Переменные </a:t>
            </a:r>
            <a:r>
              <a:rPr lang="en-GB" dirty="0">
                <a:solidFill>
                  <a:schemeClr val="accent1"/>
                </a:solidFill>
              </a:rPr>
              <a:t>guess</a:t>
            </a:r>
            <a:r>
              <a:rPr lang="en-GB" dirty="0"/>
              <a:t> (</a:t>
            </a:r>
            <a:r>
              <a:rPr lang="ru-RU" dirty="0"/>
              <a:t>попытка игрока) и 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en-GB" dirty="0"/>
              <a:t> (</a:t>
            </a:r>
            <a:r>
              <a:rPr lang="ru-RU" dirty="0"/>
              <a:t>загаданное число) станут параметрами нового метода, которые Вы будете передавать из основной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1522582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Ошибка в </a:t>
            </a:r>
            <a:r>
              <a:rPr lang="ru-RU" b="1" dirty="0" err="1">
                <a:solidFill>
                  <a:schemeClr val="accent1"/>
                </a:solidFill>
              </a:rPr>
              <a:t>склоняторе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2888085"/>
          </a:xfrm>
        </p:spPr>
        <p:txBody>
          <a:bodyPr>
            <a:normAutofit/>
          </a:bodyPr>
          <a:lstStyle/>
          <a:p>
            <a:r>
              <a:rPr lang="ru-RU" dirty="0"/>
              <a:t>Объявите метод </a:t>
            </a:r>
            <a:r>
              <a:rPr lang="en-GB" dirty="0" err="1">
                <a:solidFill>
                  <a:schemeClr val="accent1"/>
                </a:solidFill>
              </a:rPr>
              <a:t>check_number</a:t>
            </a:r>
            <a:r>
              <a:rPr lang="en-GB" dirty="0"/>
              <a:t> </a:t>
            </a:r>
            <a:r>
              <a:rPr lang="ru-RU" dirty="0"/>
              <a:t>который будет состоять из этого сложного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. </a:t>
            </a:r>
            <a:r>
              <a:rPr lang="ru-RU" dirty="0"/>
              <a:t>Переменные </a:t>
            </a:r>
            <a:r>
              <a:rPr lang="en-GB" dirty="0">
                <a:solidFill>
                  <a:schemeClr val="accent1"/>
                </a:solidFill>
              </a:rPr>
              <a:t>guess</a:t>
            </a:r>
            <a:r>
              <a:rPr lang="en-GB" dirty="0"/>
              <a:t> (</a:t>
            </a:r>
            <a:r>
              <a:rPr lang="ru-RU" dirty="0"/>
              <a:t>попытка игрока) и 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en-GB" dirty="0"/>
              <a:t> (</a:t>
            </a:r>
            <a:r>
              <a:rPr lang="ru-RU" dirty="0"/>
              <a:t>загаданное число) станут параметрами нового метода, которые Вы будете передавать из основной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2144594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Ошибка в </a:t>
            </a:r>
            <a:r>
              <a:rPr lang="ru-RU" b="1" dirty="0" err="1">
                <a:solidFill>
                  <a:schemeClr val="accent1"/>
                </a:solidFill>
              </a:rPr>
              <a:t>склоняторе</a:t>
            </a:r>
            <a:r>
              <a:rPr lang="ru-RU" b="1" dirty="0">
                <a:solidFill>
                  <a:schemeClr val="accent1"/>
                </a:solidFill>
              </a:rPr>
              <a:t>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1414885"/>
          </a:xfrm>
        </p:spPr>
        <p:txBody>
          <a:bodyPr>
            <a:normAutofit/>
          </a:bodyPr>
          <a:lstStyle/>
          <a:p>
            <a:r>
              <a:rPr lang="ru-RU" dirty="0"/>
              <a:t>В методе первым делом нужно проверить само число 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en-GB" dirty="0"/>
              <a:t> </a:t>
            </a:r>
            <a:r>
              <a:rPr lang="ru-RU" dirty="0"/>
              <a:t>и если оно попадает в промежуток 11–14, вернуть нужную форму. Сделать это нужно еще до того, как проверяете переменную </a:t>
            </a:r>
            <a:r>
              <a:rPr lang="en-GB" dirty="0" err="1">
                <a:solidFill>
                  <a:schemeClr val="accent1"/>
                </a:solidFill>
              </a:rPr>
              <a:t>ostatok</a:t>
            </a:r>
            <a:r>
              <a:rPr lang="en-GB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071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Ошибка в </a:t>
            </a:r>
            <a:r>
              <a:rPr lang="ru-RU" b="1" dirty="0" err="1">
                <a:solidFill>
                  <a:schemeClr val="accent1"/>
                </a:solidFill>
              </a:rPr>
              <a:t>склоняторе</a:t>
            </a:r>
            <a:r>
              <a:rPr lang="ru-RU" b="1" dirty="0">
                <a:solidFill>
                  <a:schemeClr val="accent1"/>
                </a:solidFill>
              </a:rPr>
              <a:t>. Ещё одна!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1706985"/>
          </a:xfrm>
        </p:spPr>
        <p:txBody>
          <a:bodyPr>
            <a:normAutofit/>
          </a:bodyPr>
          <a:lstStyle/>
          <a:p>
            <a:r>
              <a:rPr lang="ru-RU" dirty="0"/>
              <a:t>В методе </a:t>
            </a:r>
            <a:r>
              <a:rPr lang="en-GB" dirty="0" err="1">
                <a:solidFill>
                  <a:schemeClr val="accent1"/>
                </a:solidFill>
              </a:rPr>
              <a:t>sklonenie</a:t>
            </a:r>
            <a:r>
              <a:rPr lang="en-GB" dirty="0"/>
              <a:t> </a:t>
            </a:r>
            <a:r>
              <a:rPr lang="ru-RU" dirty="0"/>
              <a:t>есть еще один баг (сможете ли найти его самостоятельно?).</a:t>
            </a:r>
          </a:p>
          <a:p>
            <a:r>
              <a:rPr lang="ru-RU" dirty="0"/>
              <a:t>Попробуйте ввести </a:t>
            </a:r>
            <a:r>
              <a:rPr lang="ru-RU" dirty="0">
                <a:solidFill>
                  <a:schemeClr val="accent1"/>
                </a:solidFill>
              </a:rPr>
              <a:t>112</a:t>
            </a:r>
            <a:r>
              <a:rPr lang="ru-RU" dirty="0"/>
              <a:t>, вместо </a:t>
            </a:r>
            <a:r>
              <a:rPr lang="ru-RU" dirty="0">
                <a:solidFill>
                  <a:schemeClr val="accent1"/>
                </a:solidFill>
              </a:rPr>
              <a:t>112 </a:t>
            </a:r>
            <a:r>
              <a:rPr lang="ru-RU" dirty="0" err="1">
                <a:solidFill>
                  <a:schemeClr val="accent1"/>
                </a:solidFill>
              </a:rPr>
              <a:t>негритят</a:t>
            </a:r>
            <a:r>
              <a:rPr lang="ru-RU" dirty="0">
                <a:solidFill>
                  <a:schemeClr val="accent1"/>
                </a:solidFill>
              </a:rPr>
              <a:t> </a:t>
            </a:r>
            <a:r>
              <a:rPr lang="ru-RU" dirty="0"/>
              <a:t>метод вернет </a:t>
            </a:r>
            <a:r>
              <a:rPr lang="ru-RU" dirty="0">
                <a:solidFill>
                  <a:schemeClr val="accent1"/>
                </a:solidFill>
              </a:rPr>
              <a:t>112 </a:t>
            </a:r>
            <a:r>
              <a:rPr lang="ru-RU" dirty="0" err="1">
                <a:solidFill>
                  <a:schemeClr val="accent1"/>
                </a:solidFill>
              </a:rPr>
              <a:t>негритенка</a:t>
            </a:r>
            <a:r>
              <a:rPr lang="ru-RU" dirty="0"/>
              <a:t>.</a:t>
            </a:r>
          </a:p>
          <a:p>
            <a:r>
              <a:rPr lang="ru-RU" dirty="0"/>
              <a:t>Исправьте и эту ошибку в методе </a:t>
            </a:r>
            <a:r>
              <a:rPr lang="en-GB" dirty="0" err="1">
                <a:solidFill>
                  <a:schemeClr val="accent1"/>
                </a:solidFill>
              </a:rPr>
              <a:t>sklonenie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76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Ошибка в </a:t>
            </a:r>
            <a:r>
              <a:rPr lang="ru-RU" b="1" dirty="0" err="1">
                <a:solidFill>
                  <a:schemeClr val="accent1"/>
                </a:solidFill>
              </a:rPr>
              <a:t>склоняторе</a:t>
            </a:r>
            <a:r>
              <a:rPr lang="ru-RU" b="1" dirty="0">
                <a:solidFill>
                  <a:schemeClr val="accent1"/>
                </a:solidFill>
              </a:rPr>
              <a:t>. Ещё одна!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4115"/>
            <a:ext cx="9603275" cy="2062585"/>
          </a:xfrm>
        </p:spPr>
        <p:txBody>
          <a:bodyPr>
            <a:normAutofit/>
          </a:bodyPr>
          <a:lstStyle/>
          <a:p>
            <a:r>
              <a:rPr lang="ru-RU" dirty="0"/>
              <a:t>Все дело в том, что если большое число заканчивается на 11, 12, 13, или 14. То должна выбираться та же форма слова </a:t>
            </a:r>
            <a:r>
              <a:rPr lang="en-GB" dirty="0" err="1">
                <a:solidFill>
                  <a:schemeClr val="accent1"/>
                </a:solidFill>
              </a:rPr>
              <a:t>krokodilov</a:t>
            </a:r>
            <a:r>
              <a:rPr lang="en-GB" dirty="0"/>
              <a:t>.</a:t>
            </a:r>
          </a:p>
          <a:p>
            <a:r>
              <a:rPr lang="ru-RU" dirty="0"/>
              <a:t>Чтобы проверить, что число заканчивается на 11–14 нужно проверить остаток от деления на 100 (например </a:t>
            </a:r>
            <a:r>
              <a:rPr lang="ru-RU" dirty="0">
                <a:solidFill>
                  <a:schemeClr val="accent1"/>
                </a:solidFill>
              </a:rPr>
              <a:t>312 % 100</a:t>
            </a:r>
            <a:r>
              <a:rPr lang="ru-RU" dirty="0"/>
              <a:t> будет равно </a:t>
            </a:r>
            <a:r>
              <a:rPr lang="ru-RU" dirty="0">
                <a:solidFill>
                  <a:schemeClr val="accent1"/>
                </a:solidFill>
              </a:rPr>
              <a:t>12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672822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>
                <a:hlinkClick r:id="rId2" tooltip="Что такое nil"/>
              </a:rPr>
              <a:t>Что такое </a:t>
            </a:r>
            <a:r>
              <a:rPr lang="en-GB" dirty="0">
                <a:hlinkClick r:id="rId2" tooltip="Что такое nil"/>
              </a:rPr>
              <a:t>nil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3" tooltip="Возвращаемые значения и параметры методов"/>
              </a:rPr>
              <a:t>Возвращаемые значения и параметры методов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4" tooltip="Что возвращает puts"/>
              </a:rPr>
              <a:t>Что возвращает </a:t>
            </a:r>
            <a:r>
              <a:rPr lang="en-GB" dirty="0">
                <a:hlinkClick r:id="rId4" tooltip="Что возвращает puts"/>
              </a:rPr>
              <a:t>puts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5" tooltip="Неожиданное поведение программы :)"/>
              </a:rPr>
              <a:t>Неожиданное поведение программы 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9</a:t>
            </a:r>
            <a:r>
              <a:rPr lang="ru-RU" b="1" dirty="0">
                <a:solidFill>
                  <a:schemeClr val="accent1"/>
                </a:solidFill>
              </a:rPr>
              <a:t>. Методы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Параметры метода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902468"/>
          </a:xfrm>
        </p:spPr>
        <p:txBody>
          <a:bodyPr>
            <a:normAutofit/>
          </a:bodyPr>
          <a:lstStyle/>
          <a:p>
            <a:r>
              <a:rPr lang="ru-RU" dirty="0"/>
              <a:t>Когда вы идёте в магазин или, говоря нашей новой терминологией, выполняете метод «сходить в магазин» — у вас с собой обычно есть список всего, что вам нужно купить. Метод всегда один и тот же, а список всегда разный (ну или почти всегда).</a:t>
            </a:r>
          </a:p>
        </p:txBody>
      </p:sp>
      <p:pic>
        <p:nvPicPr>
          <p:cNvPr id="1026" name="Picture 2" descr="Список покупок в магазине">
            <a:extLst>
              <a:ext uri="{FF2B5EF4-FFF2-40B4-BE49-F238E27FC236}">
                <a16:creationId xmlns:a16="http://schemas.microsoft.com/office/drawing/2014/main" id="{A05349BD-896B-304A-80ED-790B1C8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133600"/>
            <a:ext cx="4839259" cy="317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Конфликты имён методов/переменных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641868"/>
          </a:xfrm>
        </p:spPr>
        <p:txBody>
          <a:bodyPr>
            <a:normAutofit/>
          </a:bodyPr>
          <a:lstStyle/>
          <a:p>
            <a:r>
              <a:rPr lang="ru-RU" dirty="0"/>
              <a:t>Так и в программировании, один метод может выполнять разные действия. Например метод </a:t>
            </a:r>
            <a:r>
              <a:rPr lang="en-GB" dirty="0">
                <a:solidFill>
                  <a:schemeClr val="accent1"/>
                </a:solidFill>
              </a:rPr>
              <a:t>sleep</a:t>
            </a:r>
            <a:r>
              <a:rPr lang="en-GB" dirty="0"/>
              <a:t> </a:t>
            </a:r>
            <a:r>
              <a:rPr lang="ru-RU" dirty="0"/>
              <a:t>всегда приостанавливает выполнение программы, но он может подвесить выполнение программы как на 1, так и на 10 секунд, в зависимости от того числа, которое вы напишете после его вызова: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51B42-9719-3241-8528-BADBDC5C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19578"/>
            <a:ext cx="9156700" cy="787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BC7C43-9EA9-6340-8E73-8BEFC48B614F}"/>
              </a:ext>
            </a:extLst>
          </p:cNvPr>
          <p:cNvSpPr txBox="1">
            <a:spLocks/>
          </p:cNvSpPr>
          <p:nvPr/>
        </p:nvSpPr>
        <p:spPr>
          <a:xfrm>
            <a:off x="1451579" y="4768956"/>
            <a:ext cx="9603275" cy="895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Опять же, нам совершенно не важно, как именно будет выполняться задержка, важно лишь сколько секунд она будет длится.</a:t>
            </a:r>
          </a:p>
        </p:txBody>
      </p:sp>
    </p:spTree>
    <p:extLst>
      <p:ext uri="{BB962C8B-B14F-4D97-AF65-F5344CB8AC3E}">
        <p14:creationId xmlns:p14="http://schemas.microsoft.com/office/powerpoint/2010/main" val="30380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Конфликты имён методов/переменных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6418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Мы передаём методу эту важную информацию в виде параметров. Параметры — это информация, которую мы передаём в метод, чтобы управлять поведением метода.</a:t>
            </a:r>
          </a:p>
          <a:p>
            <a:r>
              <a:rPr lang="ru-RU" dirty="0"/>
              <a:t>Обычно параметры передаются в скобках после названия метода: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BE0B4-DE5C-9448-951A-199A4A1E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19578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084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1913</TotalTime>
  <Words>3538</Words>
  <Application>Microsoft Macintosh PowerPoint</Application>
  <PresentationFormat>Widescreen</PresentationFormat>
  <Paragraphs>214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Gill Sans MT</vt:lpstr>
      <vt:lpstr>Wingdings</vt:lpstr>
      <vt:lpstr>Gallery</vt:lpstr>
      <vt:lpstr>Лекция 9</vt:lpstr>
      <vt:lpstr>План занятия</vt:lpstr>
      <vt:lpstr>Что такое методы</vt:lpstr>
      <vt:lpstr>Что такое методы</vt:lpstr>
      <vt:lpstr>Как использовать метод?</vt:lpstr>
      <vt:lpstr>Конфликты имён методов/переменных</vt:lpstr>
      <vt:lpstr>Параметры метода</vt:lpstr>
      <vt:lpstr>Конфликты имён методов/переменных</vt:lpstr>
      <vt:lpstr>Конфликты имён методов/переменных</vt:lpstr>
      <vt:lpstr>Конфликты имён методов/переменных</vt:lpstr>
      <vt:lpstr>Конфликты имён методов/переменных</vt:lpstr>
      <vt:lpstr>Как использовать методы объектов</vt:lpstr>
      <vt:lpstr>Как использовать методы объектов</vt:lpstr>
      <vt:lpstr>Как использовать методы объектов</vt:lpstr>
      <vt:lpstr>Возвращаемые значения методов</vt:lpstr>
      <vt:lpstr>Возвращаемые значения методов</vt:lpstr>
      <vt:lpstr>Возвращаемые значения методов</vt:lpstr>
      <vt:lpstr>Возвращаемые значения методов</vt:lpstr>
      <vt:lpstr>Возвращаемые значения методов</vt:lpstr>
      <vt:lpstr>Как писать свои методы</vt:lpstr>
      <vt:lpstr>Как писать свои методы</vt:lpstr>
      <vt:lpstr>Как писать свои методы</vt:lpstr>
      <vt:lpstr>Как писать свои методы</vt:lpstr>
      <vt:lpstr>Вызов метода</vt:lpstr>
      <vt:lpstr>Вызов метода</vt:lpstr>
      <vt:lpstr>Когда писать свои методы?</vt:lpstr>
      <vt:lpstr>Когда писать свои методы?</vt:lpstr>
      <vt:lpstr>Когда писать свои методы?</vt:lpstr>
      <vt:lpstr>Когда писать свои методы?</vt:lpstr>
      <vt:lpstr>Как возвращать значение в методе</vt:lpstr>
      <vt:lpstr>Как возвращать значение в методе</vt:lpstr>
      <vt:lpstr>Как возвращать значение в методе</vt:lpstr>
      <vt:lpstr>Как возвращать значение в методе</vt:lpstr>
      <vt:lpstr>Пишем считалку объектов</vt:lpstr>
      <vt:lpstr>Пишем считалку объектов</vt:lpstr>
      <vt:lpstr>Пишем считалку объектов</vt:lpstr>
      <vt:lpstr>Описание метода выбора формы слова</vt:lpstr>
      <vt:lpstr>Описание метода выбора формы слова</vt:lpstr>
      <vt:lpstr>Описание метода выбора формы слова</vt:lpstr>
      <vt:lpstr>Описание метода выбора формы слова</vt:lpstr>
      <vt:lpstr>Оператор % (остаток от деления)</vt:lpstr>
      <vt:lpstr>Оператор % (остаток от деления)</vt:lpstr>
      <vt:lpstr>Оператор % (остаток от деления)</vt:lpstr>
      <vt:lpstr>Оператор % (остаток от деления)</vt:lpstr>
      <vt:lpstr>Оператор % (остаток от деления)</vt:lpstr>
      <vt:lpstr>Проверка параметров в методе</vt:lpstr>
      <vt:lpstr>Проверка параметров в методе</vt:lpstr>
      <vt:lpstr>Метод is_a?</vt:lpstr>
      <vt:lpstr>Метод is_a?</vt:lpstr>
      <vt:lpstr>Методы в Ruby</vt:lpstr>
      <vt:lpstr>Площадь круга</vt:lpstr>
      <vt:lpstr>Площадь круга</vt:lpstr>
      <vt:lpstr>Площадь круга.  подсказка</vt:lpstr>
      <vt:lpstr>Отрезать N-элементов от массива</vt:lpstr>
      <vt:lpstr>Отрезать N-элементов от массива</vt:lpstr>
      <vt:lpstr>Отрезать N-элементов от массива.  подсказка</vt:lpstr>
      <vt:lpstr>Shooting for the stars</vt:lpstr>
      <vt:lpstr>Shooting for the stars.  подсказка</vt:lpstr>
      <vt:lpstr>Угадай число от 0 до 16 с методами</vt:lpstr>
      <vt:lpstr>Угадай число от 0 до 16 с методами.  подсказка</vt:lpstr>
      <vt:lpstr>Ошибка в склоняторе</vt:lpstr>
      <vt:lpstr>Ошибка в склоняторе.  подсказка</vt:lpstr>
      <vt:lpstr>Ошибка в склоняторе. Ещё одна! </vt:lpstr>
      <vt:lpstr>Ошибка в склоняторе. Ещё одна!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77</cp:revision>
  <dcterms:created xsi:type="dcterms:W3CDTF">2021-10-04T10:22:19Z</dcterms:created>
  <dcterms:modified xsi:type="dcterms:W3CDTF">2021-10-21T13:16:08Z</dcterms:modified>
</cp:coreProperties>
</file>