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4" r:id="rId3"/>
    <p:sldId id="46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12" r:id="rId52"/>
    <p:sldId id="513" r:id="rId53"/>
    <p:sldId id="514" r:id="rId54"/>
    <p:sldId id="515" r:id="rId55"/>
    <p:sldId id="516" r:id="rId56"/>
    <p:sldId id="517" r:id="rId57"/>
    <p:sldId id="518" r:id="rId58"/>
    <p:sldId id="519" r:id="rId59"/>
    <p:sldId id="520" r:id="rId60"/>
    <p:sldId id="521" r:id="rId61"/>
    <p:sldId id="522" r:id="rId62"/>
    <p:sldId id="523" r:id="rId63"/>
    <p:sldId id="524" r:id="rId64"/>
    <p:sldId id="525" r:id="rId65"/>
    <p:sldId id="526" r:id="rId66"/>
    <p:sldId id="527" r:id="rId67"/>
    <p:sldId id="528" r:id="rId68"/>
    <p:sldId id="529" r:id="rId69"/>
    <p:sldId id="530" r:id="rId70"/>
    <p:sldId id="531" r:id="rId71"/>
    <p:sldId id="532" r:id="rId72"/>
    <p:sldId id="533" r:id="rId73"/>
    <p:sldId id="534" r:id="rId74"/>
    <p:sldId id="535" r:id="rId75"/>
    <p:sldId id="536" r:id="rId76"/>
    <p:sldId id="537" r:id="rId77"/>
    <p:sldId id="538" r:id="rId78"/>
    <p:sldId id="539" r:id="rId79"/>
    <p:sldId id="540" r:id="rId80"/>
    <p:sldId id="541" r:id="rId81"/>
    <p:sldId id="462" r:id="rId82"/>
    <p:sldId id="289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89"/>
    <p:restoredTop sz="96405"/>
  </p:normalViewPr>
  <p:slideViewPr>
    <p:cSldViewPr snapToGrid="0" snapToObjects="1">
      <p:cViewPr>
        <p:scale>
          <a:sx n="110" d="100"/>
          <a:sy n="11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ruby-doc.org/core-2.2.0/String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ruby-doc.org/core-2.3.0/Kernel.html#method-i-require" TargetMode="External"/><Relationship Id="rId2" Type="http://schemas.openxmlformats.org/officeDocument/2006/relationships/hyperlink" Target="http://developerslife.ru/96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sewanatalia.blogspot.com/2013/01/blog-post.html" TargetMode="External"/><Relationship Id="rId5" Type="http://schemas.openxmlformats.org/officeDocument/2006/relationships/hyperlink" Target="http://www.w3.org/International/questions/qa-what-is-encoding.ru.php" TargetMode="External"/><Relationship Id="rId4" Type="http://schemas.openxmlformats.org/officeDocument/2006/relationships/hyperlink" Target="http://www.olunka.ru/chto-takoe-kodirovka-kakie-byvayut-kodirovki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10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Первая версия игры «Виселица»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4037750"/>
          </a:xfrm>
        </p:spPr>
        <p:txBody>
          <a:bodyPr>
            <a:normAutofit/>
          </a:bodyPr>
          <a:lstStyle/>
          <a:p>
            <a:r>
              <a:rPr lang="ru-RU" b="1" dirty="0"/>
              <a:t>4. Нарисовать часть виселицы</a:t>
            </a:r>
            <a:endParaRPr lang="ru-RU" dirty="0"/>
          </a:p>
          <a:p>
            <a:r>
              <a:rPr lang="ru-RU" dirty="0"/>
              <a:t>Если игрок не угадал букву, то ему нужно об этом сообщить.</a:t>
            </a:r>
          </a:p>
          <a:p>
            <a:r>
              <a:rPr lang="ru-RU" dirty="0"/>
              <a:t>Во-первых, мы будем писать об этом обычным текстом, во-вторых, с помощью псевдографики мы будем рисовать виселицу, которая будет дорисовываться по мере увеличения количества ошибок.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403775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4. Нарисовать часть виселицы</a:t>
            </a:r>
            <a:endParaRPr lang="ru-RU" dirty="0"/>
          </a:p>
          <a:p>
            <a:r>
              <a:rPr lang="ru-RU" dirty="0"/>
              <a:t>Виселицу и обычный текст мы будем выводить в консоль ставшей для нас уже дежурной командой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. </a:t>
            </a:r>
            <a:endParaRPr lang="ru-RU" dirty="0"/>
          </a:p>
          <a:p>
            <a:r>
              <a:rPr lang="ru-RU" dirty="0"/>
              <a:t>После рисования виселицы нужно либо вернуться на пункт 2 (спросить букву), если число ошибок меньше семи, либо, если ошибок 7 или больше — закончить игру, написав пользователю о том, что он проиграл.</a:t>
            </a:r>
          </a:p>
          <a:p>
            <a:r>
              <a:rPr lang="ru-RU" dirty="0"/>
              <a:t>Решать, куда двинуться после хода пользователя мы будем с помощью конструкции </a:t>
            </a:r>
            <a:r>
              <a:rPr lang="en-GB" dirty="0">
                <a:solidFill>
                  <a:schemeClr val="accent1"/>
                </a:solidFill>
              </a:rPr>
              <a:t>if-else</a:t>
            </a:r>
            <a:r>
              <a:rPr lang="ru-RU" dirty="0"/>
              <a:t>.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9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2152892"/>
          </a:xfrm>
        </p:spPr>
        <p:txBody>
          <a:bodyPr>
            <a:normAutofit/>
          </a:bodyPr>
          <a:lstStyle/>
          <a:p>
            <a:r>
              <a:rPr lang="ru-RU" b="1" dirty="0"/>
              <a:t>5. Открыть букву</a:t>
            </a:r>
            <a:endParaRPr lang="ru-RU" dirty="0"/>
          </a:p>
          <a:p>
            <a:r>
              <a:rPr lang="ru-RU" dirty="0"/>
              <a:t>Если игрок назвал букву, которая в слове есть, то необходимо эту букву открыть. Например, если он назвал букву «о», то загаданное ранее слово «слово» будет выглядеть вот так: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91865-E3FD-574C-8BA7-BF1BCA4F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30600"/>
            <a:ext cx="9105900" cy="49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91A23-71D0-3840-9D7E-121D84DF7354}"/>
              </a:ext>
            </a:extLst>
          </p:cNvPr>
          <p:cNvSpPr/>
          <p:nvPr/>
        </p:nvSpPr>
        <p:spPr>
          <a:xfrm>
            <a:off x="1451578" y="4987876"/>
            <a:ext cx="960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PT Sans" panose="020B0503020203020204" pitchFamily="34" charset="77"/>
              </a:rPr>
              <a:t>Посмотрите, оно как будто немного удивилось, что его почти отгадали. Выводить слово мы будем командой </a:t>
            </a:r>
            <a:r>
              <a:rPr lang="en-GB" dirty="0"/>
              <a:t>puts</a:t>
            </a:r>
            <a:r>
              <a:rPr lang="en-GB" dirty="0">
                <a:solidFill>
                  <a:srgbClr val="212529"/>
                </a:solidFill>
                <a:latin typeface="PT Sans" panose="020B0503020203020204" pitchFamily="34" charset="77"/>
              </a:rPr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049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2152892"/>
          </a:xfrm>
        </p:spPr>
        <p:txBody>
          <a:bodyPr>
            <a:normAutofit/>
          </a:bodyPr>
          <a:lstStyle/>
          <a:p>
            <a:r>
              <a:rPr lang="ru-RU" b="1" dirty="0"/>
              <a:t>5. Открыть букву</a:t>
            </a:r>
            <a:endParaRPr lang="ru-RU" dirty="0"/>
          </a:p>
          <a:p>
            <a:r>
              <a:rPr lang="ru-RU" dirty="0"/>
              <a:t>Если игрок назвал букву, которая в слове есть, то необходимо эту букву открыть. Например, если он назвал букву «о», то загаданное ранее слово «слово» будет выглядеть вот так: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91865-E3FD-574C-8BA7-BF1BCA4F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30600"/>
            <a:ext cx="9105900" cy="495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C973BB-B9BF-004A-9B1C-F641392F5100}"/>
              </a:ext>
            </a:extLst>
          </p:cNvPr>
          <p:cNvSpPr txBox="1">
            <a:spLocks/>
          </p:cNvSpPr>
          <p:nvPr/>
        </p:nvSpPr>
        <p:spPr>
          <a:xfrm>
            <a:off x="1451580" y="4977034"/>
            <a:ext cx="9603274" cy="879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>
                <a:solidFill>
                  <a:srgbClr val="212529"/>
                </a:solidFill>
              </a:rPr>
              <a:t>Посмотрите, оно как будто немного удивилось, что его почти отгадали. Выводить слово мы будем командой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>
                <a:solidFill>
                  <a:srgbClr val="212529"/>
                </a:solidFill>
              </a:rPr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7775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3864208"/>
          </a:xfrm>
        </p:spPr>
        <p:txBody>
          <a:bodyPr>
            <a:normAutofit/>
          </a:bodyPr>
          <a:lstStyle/>
          <a:p>
            <a:r>
              <a:rPr lang="ru-RU" b="1" dirty="0"/>
              <a:t>5. Открыть букву</a:t>
            </a:r>
            <a:endParaRPr lang="ru-RU" dirty="0"/>
          </a:p>
          <a:p>
            <a:r>
              <a:rPr lang="ru-RU" dirty="0"/>
              <a:t>Если после отгадывания очередной буквы в слове ещё остались прочерки, то нужно вернуть игрока на пункт 2 (спросить букву), а если игрок отгадал всё слово, то ему нужно также об этом сообщить.</a:t>
            </a:r>
          </a:p>
          <a:p>
            <a:r>
              <a:rPr lang="ru-RU" dirty="0"/>
              <a:t>Выяснять, что произойдёт дальше мы также будем с помощью конструкции </a:t>
            </a:r>
            <a:r>
              <a:rPr lang="en-GB" dirty="0">
                <a:solidFill>
                  <a:schemeClr val="accent1"/>
                </a:solidFill>
              </a:rPr>
              <a:t>if-</a:t>
            </a:r>
            <a:r>
              <a:rPr lang="en-GB" dirty="0" err="1">
                <a:solidFill>
                  <a:schemeClr val="accent1"/>
                </a:solidFill>
              </a:rPr>
              <a:t>esle</a:t>
            </a:r>
            <a:r>
              <a:rPr lang="en-GB" dirty="0"/>
              <a:t>.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6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3864208"/>
          </a:xfrm>
        </p:spPr>
        <p:txBody>
          <a:bodyPr>
            <a:normAutofit/>
          </a:bodyPr>
          <a:lstStyle/>
          <a:p>
            <a:r>
              <a:rPr lang="ru-RU" b="1" dirty="0"/>
              <a:t>6. Вывести результат</a:t>
            </a:r>
            <a:endParaRPr lang="ru-RU" dirty="0"/>
          </a:p>
          <a:p>
            <a:r>
              <a:rPr lang="ru-RU" dirty="0"/>
              <a:t>Если пользователь назвал последнюю букву в слове — он выиграл, если он совершил седьмую ошибку — проиграл. Мы сообщим ему об этом в конце игры с помощью всё той же команды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.</a:t>
            </a:r>
          </a:p>
          <a:p>
            <a:r>
              <a:rPr lang="ru-RU" dirty="0"/>
              <a:t>Таким образом, мы примерно представили, как будем выполнять каждый этап нашей задачи на написание консольной игрушки "Виселица".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0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386420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6. Вывести результат</a:t>
            </a:r>
            <a:endParaRPr lang="ru-RU" dirty="0"/>
          </a:p>
          <a:p>
            <a:r>
              <a:rPr lang="ru-RU" dirty="0"/>
              <a:t>Конечно, этот проект довольно простой и в реальной жизни программисты делают всё куда </a:t>
            </a:r>
            <a:r>
              <a:rPr lang="ru-RU" dirty="0" err="1"/>
              <a:t>бюрократичнее</a:t>
            </a:r>
            <a:r>
              <a:rPr lang="ru-RU" dirty="0"/>
              <a:t> и писанины иногда больше, но мы сейчас лишь приблизительно описали процесс, что бы вы привыкали к важной культурной особенности написания хороших программ: </a:t>
            </a:r>
            <a:r>
              <a:rPr lang="ru-RU" i="1" dirty="0"/>
              <a:t>перед написанием кода необходимо сесть и хотя бы немного подумать, как и что у вас будет устроено</a:t>
            </a:r>
            <a:r>
              <a:rPr lang="ru-RU" dirty="0"/>
              <a:t>. </a:t>
            </a:r>
          </a:p>
          <a:p>
            <a:r>
              <a:rPr lang="ru-RU" dirty="0"/>
              <a:t>Теперь давайте ненадолго оставим наш план в стороне и займёмся ещё одной важной темой.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1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696998" cy="3927868"/>
          </a:xfrm>
        </p:spPr>
        <p:txBody>
          <a:bodyPr>
            <a:normAutofit/>
          </a:bodyPr>
          <a:lstStyle/>
          <a:p>
            <a:r>
              <a:rPr lang="ru-RU" dirty="0"/>
              <a:t>Если вы увидели программу, состоящую из одного файла, то это либо какая-то тривиальная команда-скрипт, написанная программистом на скорую руку, либо автор программы новичок или сознательно не хочет делать всё по-человечески.</a:t>
            </a:r>
          </a:p>
          <a:p>
            <a:r>
              <a:rPr lang="ru-RU" dirty="0"/>
              <a:t>По мере увеличения объёма вашей программы, становится сложно ориентироваться в её тексте, вы начинаете забывать, что вы написали сверху, что снизу, что за чем следует и на какой строчке у вас какой метод.</a:t>
            </a:r>
          </a:p>
        </p:txBody>
      </p:sp>
      <p:pic>
        <p:nvPicPr>
          <p:cNvPr id="15362" name="Picture 2" descr="Янтарь с инклюзом">
            <a:extLst>
              <a:ext uri="{FF2B5EF4-FFF2-40B4-BE49-F238E27FC236}">
                <a16:creationId xmlns:a16="http://schemas.microsoft.com/office/drawing/2014/main" id="{B23B2B66-084E-694D-A7E0-AD02DF20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48" y="2074666"/>
            <a:ext cx="2552706" cy="239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92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1595569"/>
          </a:xfrm>
        </p:spPr>
        <p:txBody>
          <a:bodyPr>
            <a:normAutofit/>
          </a:bodyPr>
          <a:lstStyle/>
          <a:p>
            <a:r>
              <a:rPr lang="ru-RU" dirty="0"/>
              <a:t>Представьте, что у вас длинный-длинный рулон бумаги (не туалетной, к счастью), на котором написаны мелким шрифтом какие-то записи, связанные каким-то образом друг с другом. Сориентироваться в этом ворохе не сможет даже автор подобного шедевра.</a:t>
            </a:r>
          </a:p>
        </p:txBody>
      </p:sp>
      <p:pic>
        <p:nvPicPr>
          <p:cNvPr id="16386" name="Picture 2" descr="Паника!">
            <a:extLst>
              <a:ext uri="{FF2B5EF4-FFF2-40B4-BE49-F238E27FC236}">
                <a16:creationId xmlns:a16="http://schemas.microsoft.com/office/drawing/2014/main" id="{6C1085C4-AC87-694C-B2BC-FA88F210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73" y="3990091"/>
            <a:ext cx="4958853" cy="2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4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1595569"/>
          </a:xfrm>
        </p:spPr>
        <p:txBody>
          <a:bodyPr>
            <a:normAutofit/>
          </a:bodyPr>
          <a:lstStyle/>
          <a:p>
            <a:r>
              <a:rPr lang="ru-RU" dirty="0"/>
              <a:t>С другой стороны, если каждый кусочек текста аккуратно написан на отдельном листе бумаге и эти листочки логично сгруппированы по папкам, то ориентироваться в этой картотеке становится делом понимания принципов её устройства.</a:t>
            </a:r>
          </a:p>
        </p:txBody>
      </p:sp>
      <p:pic>
        <p:nvPicPr>
          <p:cNvPr id="17410" name="Picture 2" descr="Папочки для аккуратных">
            <a:extLst>
              <a:ext uri="{FF2B5EF4-FFF2-40B4-BE49-F238E27FC236}">
                <a16:creationId xmlns:a16="http://schemas.microsoft.com/office/drawing/2014/main" id="{006CA0B8-3AA0-994A-AADB-5C96801B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18" y="3992506"/>
            <a:ext cx="4184764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7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Описание игры, проектируем Виселицу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Подключение файлов в программах, инструкция 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endParaRPr lang="ru-RU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Настройка программы, улучшения и украшения</a:t>
            </a:r>
          </a:p>
          <a:p>
            <a:pPr marL="0" indent="0">
              <a:buNone/>
            </a:pPr>
            <a:endParaRPr lang="ru-RU" dirty="0">
              <a:solidFill>
                <a:schemeClr val="accent1"/>
              </a:solidFill>
            </a:endParaRPr>
          </a:p>
          <a:p>
            <a:r>
              <a:rPr lang="ru-RU" dirty="0"/>
              <a:t>Мы узнаем много новых инструментов (методы массивов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, </a:t>
            </a:r>
            <a:r>
              <a:rPr lang="en-GB" dirty="0">
                <a:solidFill>
                  <a:schemeClr val="accent1"/>
                </a:solidFill>
              </a:rPr>
              <a:t>join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), </a:t>
            </a:r>
            <a:r>
              <a:rPr lang="ru-RU" dirty="0"/>
              <a:t>научимся проектировать сложные программы, разбивая их на методы, а методы выделять в отдельный файл и подключать его с помощью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.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Весёлая игра «Виселица»!">
            <a:extLst>
              <a:ext uri="{FF2B5EF4-FFF2-40B4-BE49-F238E27FC236}">
                <a16:creationId xmlns:a16="http://schemas.microsoft.com/office/drawing/2014/main" id="{1611762E-7C05-8A49-B19B-E0ED653D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015732"/>
            <a:ext cx="2825254" cy="17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9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4118850"/>
          </a:xfrm>
        </p:spPr>
        <p:txBody>
          <a:bodyPr>
            <a:normAutofit/>
          </a:bodyPr>
          <a:lstStyle/>
          <a:p>
            <a:r>
              <a:rPr lang="ru-RU" dirty="0"/>
              <a:t>Различные стратегии организации файлов в проекте — предмет дискуссий суровых программистов. Это принято называть частью так называемой «</a:t>
            </a:r>
            <a:r>
              <a:rPr lang="ru-RU" i="1" dirty="0"/>
              <a:t>Архитектуры</a:t>
            </a:r>
            <a:r>
              <a:rPr lang="ru-RU" dirty="0"/>
              <a:t>» приложения.</a:t>
            </a:r>
          </a:p>
          <a:p>
            <a:r>
              <a:rPr lang="ru-RU" dirty="0"/>
              <a:t>Конечно, в базовом блоке мы и заикаться об этом не будем, нам это сейчас ни к чему. Главное сейчас уяснить, что делить код нашей программы на отдельные файлы — очень просто и стоит завести себе эту полезную привычку.</a:t>
            </a:r>
          </a:p>
          <a:p>
            <a:r>
              <a:rPr lang="ru-RU" dirty="0"/>
              <a:t>Как обычно, в нашей </a:t>
            </a:r>
            <a:r>
              <a:rPr lang="ru-RU" dirty="0" err="1"/>
              <a:t>свежесозданной</a:t>
            </a:r>
            <a:r>
              <a:rPr lang="ru-RU" dirty="0"/>
              <a:t> папке </a:t>
            </a:r>
            <a:r>
              <a:rPr lang="en-GB" dirty="0">
                <a:solidFill>
                  <a:schemeClr val="accent1"/>
                </a:solidFill>
              </a:rPr>
              <a:t>c:\</a:t>
            </a:r>
            <a:r>
              <a:rPr lang="en-GB" dirty="0" err="1">
                <a:solidFill>
                  <a:schemeClr val="accent1"/>
                </a:solidFill>
              </a:rPr>
              <a:t>rubytut</a:t>
            </a:r>
            <a:r>
              <a:rPr lang="en-GB" dirty="0">
                <a:solidFill>
                  <a:schemeClr val="accent1"/>
                </a:solidFill>
              </a:rPr>
              <a:t>\lesson10 </a:t>
            </a:r>
            <a:r>
              <a:rPr lang="ru-RU" dirty="0"/>
              <a:t>мы создадим два файла </a:t>
            </a:r>
            <a:r>
              <a:rPr lang="en-GB" dirty="0" err="1">
                <a:solidFill>
                  <a:schemeClr val="accent1"/>
                </a:solidFill>
              </a:rPr>
              <a:t>methods.rb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viselitsa.rb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В первом будут лежать описания наших методов, а во втором — основная логика нашей программы, вызовы методов.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61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1413268"/>
          </a:xfrm>
        </p:spPr>
        <p:txBody>
          <a:bodyPr>
            <a:normAutofit/>
          </a:bodyPr>
          <a:lstStyle/>
          <a:p>
            <a:r>
              <a:rPr lang="ru-RU" dirty="0"/>
              <a:t>Понятно, что второй файл является более главным, значит, именно в нём мы будем подключать файл </a:t>
            </a:r>
            <a:r>
              <a:rPr lang="en-GB" dirty="0" err="1">
                <a:solidFill>
                  <a:schemeClr val="accent1"/>
                </a:solidFill>
              </a:rPr>
              <a:t>methods.rb</a:t>
            </a:r>
            <a:r>
              <a:rPr lang="en-GB" dirty="0"/>
              <a:t>.</a:t>
            </a:r>
          </a:p>
          <a:p>
            <a:r>
              <a:rPr lang="ru-RU" dirty="0"/>
              <a:t>Делается это с помощью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DCD60-62DF-B04F-AEF7-8837FE92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429000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C273EC-0D1E-534D-909A-0844F476157F}"/>
              </a:ext>
            </a:extLst>
          </p:cNvPr>
          <p:cNvSpPr txBox="1">
            <a:spLocks/>
          </p:cNvSpPr>
          <p:nvPr/>
        </p:nvSpPr>
        <p:spPr>
          <a:xfrm>
            <a:off x="1451578" y="4098829"/>
            <a:ext cx="9603275" cy="2035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После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 </a:t>
            </a:r>
            <a:r>
              <a:rPr lang="ru-RU" dirty="0"/>
              <a:t>необходимо указать путь к подключаемому файлу.</a:t>
            </a:r>
          </a:p>
          <a:p>
            <a:r>
              <a:rPr lang="ru-RU" dirty="0"/>
              <a:t>Вот эти два символа </a:t>
            </a:r>
            <a:r>
              <a:rPr lang="ru-RU" dirty="0">
                <a:solidFill>
                  <a:schemeClr val="accent1"/>
                </a:solidFill>
              </a:rPr>
              <a:t>./</a:t>
            </a:r>
            <a:r>
              <a:rPr lang="ru-RU" dirty="0"/>
              <a:t> перед названием файла указывают на то, что подключаемый файл лежит в той папке откуда запускается программа. Это значит, что программу в консоли надо будет запускать из папки с этими файлами. Пока просто учтите этот важный нюанс, в других уроках мы еще вернемся к нему.</a:t>
            </a:r>
          </a:p>
        </p:txBody>
      </p:sp>
    </p:spTree>
    <p:extLst>
      <p:ext uri="{BB962C8B-B14F-4D97-AF65-F5344CB8AC3E}">
        <p14:creationId xmlns:p14="http://schemas.microsoft.com/office/powerpoint/2010/main" val="230268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843215"/>
          </a:xfrm>
        </p:spPr>
        <p:txBody>
          <a:bodyPr>
            <a:normAutofit/>
          </a:bodyPr>
          <a:lstStyle/>
          <a:p>
            <a:r>
              <a:rPr lang="ru-RU" dirty="0"/>
              <a:t>Если бы мы положили </a:t>
            </a:r>
            <a:r>
              <a:rPr lang="en-GB" dirty="0" err="1">
                <a:solidFill>
                  <a:schemeClr val="accent1"/>
                </a:solidFill>
              </a:rPr>
              <a:t>methods.rb</a:t>
            </a:r>
            <a:r>
              <a:rPr lang="en-GB" dirty="0"/>
              <a:t> </a:t>
            </a:r>
            <a:r>
              <a:rPr lang="ru-RU" dirty="0"/>
              <a:t>в под-папку </a:t>
            </a:r>
            <a:r>
              <a:rPr lang="en-GB" dirty="0">
                <a:solidFill>
                  <a:schemeClr val="accent1"/>
                </a:solidFill>
              </a:rPr>
              <a:t>included</a:t>
            </a:r>
            <a:r>
              <a:rPr lang="en-GB" dirty="0"/>
              <a:t>, </a:t>
            </a:r>
            <a:r>
              <a:rPr lang="ru-RU" dirty="0"/>
              <a:t>то необходимо было бы написать в файле </a:t>
            </a:r>
            <a:r>
              <a:rPr lang="en-GB" dirty="0" err="1">
                <a:solidFill>
                  <a:schemeClr val="accent1"/>
                </a:solidFill>
              </a:rPr>
              <a:t>viselitsa.rb</a:t>
            </a:r>
            <a:r>
              <a:rPr lang="en-GB" dirty="0"/>
              <a:t> </a:t>
            </a:r>
            <a:r>
              <a:rPr lang="ru-RU" dirty="0"/>
              <a:t>вот так: 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C273EC-0D1E-534D-909A-0844F476157F}"/>
              </a:ext>
            </a:extLst>
          </p:cNvPr>
          <p:cNvSpPr txBox="1">
            <a:spLocks/>
          </p:cNvSpPr>
          <p:nvPr/>
        </p:nvSpPr>
        <p:spPr>
          <a:xfrm>
            <a:off x="1451578" y="3690903"/>
            <a:ext cx="9603275" cy="2035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 означает: «посмотри в той же папке, откуда запущена программа, папку </a:t>
            </a:r>
            <a:r>
              <a:rPr lang="en-GB" dirty="0">
                <a:solidFill>
                  <a:schemeClr val="accent1"/>
                </a:solidFill>
              </a:rPr>
              <a:t>included</a:t>
            </a:r>
            <a:r>
              <a:rPr lang="en-GB" dirty="0"/>
              <a:t>, </a:t>
            </a:r>
            <a:r>
              <a:rPr lang="ru-RU" dirty="0"/>
              <a:t>а в ней посмотри файл </a:t>
            </a:r>
            <a:r>
              <a:rPr lang="en-GB" dirty="0" err="1">
                <a:solidFill>
                  <a:schemeClr val="accent1"/>
                </a:solidFill>
              </a:rPr>
              <a:t>methods.rb</a:t>
            </a:r>
            <a:r>
              <a:rPr lang="en-GB" dirty="0"/>
              <a:t>».</a:t>
            </a:r>
          </a:p>
          <a:p>
            <a:r>
              <a:rPr lang="ru-RU" dirty="0"/>
              <a:t>Не бойтесь, если </a:t>
            </a:r>
            <a:r>
              <a:rPr lang="en-GB" dirty="0"/>
              <a:t>Ruby </a:t>
            </a:r>
            <a:r>
              <a:rPr lang="ru-RU" dirty="0"/>
              <a:t>не найдёт файл, который вы указали после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, </a:t>
            </a:r>
            <a:r>
              <a:rPr lang="ru-RU" dirty="0"/>
              <a:t>он выдаст ошибку и вы сможете проверить путь.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4482A-F879-A34E-9491-8218BB1C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2092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2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3"/>
            <a:ext cx="9603275" cy="2145886"/>
          </a:xfrm>
        </p:spPr>
        <p:txBody>
          <a:bodyPr>
            <a:normAutofit/>
          </a:bodyPr>
          <a:lstStyle/>
          <a:p>
            <a:r>
              <a:rPr lang="ru-RU" dirty="0"/>
              <a:t>Как же работает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?</a:t>
            </a:r>
            <a:r>
              <a:rPr lang="ru-RU" dirty="0"/>
              <a:t> Очень просто, она говорит </a:t>
            </a:r>
            <a:r>
              <a:rPr lang="en-GB" dirty="0"/>
              <a:t>Ruby «</a:t>
            </a:r>
            <a:r>
              <a:rPr lang="ru-RU" dirty="0"/>
              <a:t>а теперь скопируй содержимое указанного файла в то место, где написана инструкция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». </a:t>
            </a:r>
            <a:r>
              <a:rPr lang="ru-RU" dirty="0"/>
              <a:t>То есть получается один общий файл, склеенный из содержимого всех файлов, на которые написана инструкция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.</a:t>
            </a:r>
          </a:p>
          <a:p>
            <a:r>
              <a:rPr lang="ru-RU" dirty="0"/>
              <a:t>То есть если мы в файле </a:t>
            </a:r>
            <a:r>
              <a:rPr lang="en-GB" dirty="0" err="1">
                <a:solidFill>
                  <a:schemeClr val="accent1"/>
                </a:solidFill>
              </a:rPr>
              <a:t>methods.rb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напишем: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7FC7D-9C83-EF43-BF35-5D460BCC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161619"/>
            <a:ext cx="9144000" cy="50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83C783-F2E3-4943-B0F3-8BF1824FDBE3}"/>
              </a:ext>
            </a:extLst>
          </p:cNvPr>
          <p:cNvSpPr txBox="1">
            <a:spLocks/>
          </p:cNvSpPr>
          <p:nvPr/>
        </p:nvSpPr>
        <p:spPr>
          <a:xfrm>
            <a:off x="1451578" y="4750247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в файле </a:t>
            </a:r>
            <a:r>
              <a:rPr lang="en-GB" dirty="0" err="1">
                <a:solidFill>
                  <a:schemeClr val="accent1"/>
                </a:solidFill>
              </a:rPr>
              <a:t>viselitsa.rb</a:t>
            </a:r>
            <a:r>
              <a:rPr lang="en-GB" dirty="0"/>
              <a:t> </a:t>
            </a:r>
            <a:r>
              <a:rPr lang="ru-RU" dirty="0"/>
              <a:t>напишем: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75C88A-6192-8D47-AD90-0DA64EE4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533887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1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Подключение файлов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3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И запустим последний файл: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C273EC-0D1E-534D-909A-0844F476157F}"/>
              </a:ext>
            </a:extLst>
          </p:cNvPr>
          <p:cNvSpPr txBox="1">
            <a:spLocks/>
          </p:cNvSpPr>
          <p:nvPr/>
        </p:nvSpPr>
        <p:spPr>
          <a:xfrm>
            <a:off x="1451577" y="3355692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мы увидим в консоли надпись, ничего сложного и неожиданного: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57ABD-F06B-3E43-930A-CBC7BC16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85712"/>
            <a:ext cx="91440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B700D-FAD1-8542-B085-237BE2D1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4025671"/>
            <a:ext cx="91186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1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3"/>
            <a:ext cx="9603275" cy="2625715"/>
          </a:xfrm>
        </p:spPr>
        <p:txBody>
          <a:bodyPr>
            <a:normAutofit/>
          </a:bodyPr>
          <a:lstStyle/>
          <a:p>
            <a:r>
              <a:rPr lang="ru-RU" dirty="0"/>
              <a:t>Люди придумали молоток как что-то тяжёлое, чем удобно стучать по тем местам и предметам, по которым нужно стучать.</a:t>
            </a:r>
          </a:p>
          <a:p>
            <a:r>
              <a:rPr lang="ru-RU" dirty="0"/>
              <a:t>То есть сначала люди поняли, какая стоит задача, а потом под эту задачу придумали инструмент, метод её решения.</a:t>
            </a:r>
          </a:p>
          <a:p>
            <a:r>
              <a:rPr lang="ru-RU" dirty="0"/>
              <a:t>Также и мы, сейчас напишем основную часть нашей программы, считая как будто все методы у нас уже написаны.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489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213604"/>
          </a:xfrm>
        </p:spPr>
        <p:txBody>
          <a:bodyPr>
            <a:normAutofit/>
          </a:bodyPr>
          <a:lstStyle/>
          <a:p>
            <a:r>
              <a:rPr lang="ru-RU" dirty="0"/>
              <a:t>Во-первых, мы придумаем метод </a:t>
            </a:r>
            <a:r>
              <a:rPr lang="en-GB" dirty="0" err="1">
                <a:solidFill>
                  <a:schemeClr val="accent1"/>
                </a:solidFill>
              </a:rPr>
              <a:t>get_letters</a:t>
            </a:r>
            <a:r>
              <a:rPr lang="en-GB" dirty="0"/>
              <a:t>, </a:t>
            </a:r>
            <a:r>
              <a:rPr lang="ru-RU" dirty="0"/>
              <a:t>который будет откуда-то брать слово загаданное и возвращать его в виде массива его букв (нам так будет удобнее). Так, чтобы мы могли сохранить его в переменную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.</a:t>
            </a:r>
            <a:r>
              <a:rPr lang="ru-RU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9A278-5C0A-4940-AAF2-6E96C7F5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91318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595567"/>
          </a:xfrm>
        </p:spPr>
        <p:txBody>
          <a:bodyPr>
            <a:normAutofit/>
          </a:bodyPr>
          <a:lstStyle/>
          <a:p>
            <a:r>
              <a:rPr lang="ru-RU" dirty="0"/>
              <a:t>Мы также создадим отдельные переменные для количества ошибок, угаданных букв и названных букв, которых в слове не оказалось. Первая переменная будет хранить просто число и мы запишем в неё ноль, а две других будут массивами и мы пока запишем в них по пустому массиву, которые потом будем наполнять.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9D553-700F-6E41-86CB-2C25DC8F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73281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0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595567"/>
          </a:xfrm>
        </p:spPr>
        <p:txBody>
          <a:bodyPr>
            <a:normAutofit/>
          </a:bodyPr>
          <a:lstStyle/>
          <a:p>
            <a:r>
              <a:rPr lang="ru-RU" dirty="0"/>
              <a:t>Потом напишем «цикл отгадывания», который будет крутиться, пока число ошибок не станет равным 7 или слово не будет отгадано. В этом цикле нам нужно общаться с пользователем, показывая ему, что происходит, а также спрашивая у него новые буквы.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AD461-5960-524A-8839-C9826B37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73281"/>
            <a:ext cx="9131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58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919658"/>
          </a:xfrm>
        </p:spPr>
        <p:txBody>
          <a:bodyPr>
            <a:normAutofit/>
          </a:bodyPr>
          <a:lstStyle/>
          <a:p>
            <a:r>
              <a:rPr lang="ru-RU" dirty="0"/>
              <a:t>Второй метод, который мы придумаем, называется </a:t>
            </a:r>
            <a:r>
              <a:rPr lang="en-GB" dirty="0" err="1">
                <a:solidFill>
                  <a:schemeClr val="accent1"/>
                </a:solidFill>
              </a:rPr>
              <a:t>print_status</a:t>
            </a:r>
            <a:r>
              <a:rPr lang="en-GB" dirty="0"/>
              <a:t>, </a:t>
            </a:r>
            <a:r>
              <a:rPr lang="ru-RU" dirty="0"/>
              <a:t>он будет выводить на экран текущее состояние игры, со всеми отгаданными и </a:t>
            </a:r>
            <a:r>
              <a:rPr lang="ru-RU" dirty="0" err="1"/>
              <a:t>неотгаданными</a:t>
            </a:r>
            <a:r>
              <a:rPr lang="ru-RU" dirty="0"/>
              <a:t> буквами, количеством ошибок и так далее. Этому методу потребуются все наши переменные (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errors</a:t>
            </a:r>
            <a:r>
              <a:rPr lang="en-GB" dirty="0"/>
              <a:t>), </a:t>
            </a:r>
            <a:r>
              <a:rPr lang="ru-RU" dirty="0"/>
              <a:t>поэтому мы передадим ему их в качестве 4-х параметров.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1895E-BCB8-514A-8A60-B49CA28B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097372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игры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ru-RU" dirty="0"/>
              <a:t>Игра заключается в том, что один человек загадывает слово, а другой человек отгадывает его по буквам: отгадал — буква открывается (как в «Поле чудес»), не отгадал — засчитывается ошибка и рисуется «Виселица»: 7 ошибок и готово! :)</a:t>
            </a:r>
          </a:p>
          <a:p>
            <a:r>
              <a:rPr lang="ru-RU" dirty="0"/>
              <a:t>Если кто не понял, это была постановка задачи, которую мы уже давным-давно привыкли делать перед тем, как начинать что-либо писать. Как и все программы в этом курсе, наша игра будет работать только в консоли (командной строке).</a:t>
            </a:r>
          </a:p>
        </p:txBody>
      </p:sp>
    </p:spTree>
    <p:extLst>
      <p:ext uri="{BB962C8B-B14F-4D97-AF65-F5344CB8AC3E}">
        <p14:creationId xmlns:p14="http://schemas.microsoft.com/office/powerpoint/2010/main" val="2148947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537694"/>
          </a:xfrm>
        </p:spPr>
        <p:txBody>
          <a:bodyPr>
            <a:normAutofit/>
          </a:bodyPr>
          <a:lstStyle/>
          <a:p>
            <a:r>
              <a:rPr lang="ru-RU" dirty="0"/>
              <a:t>В-третьих, мы придумаем метод </a:t>
            </a:r>
            <a:r>
              <a:rPr lang="en-GB" dirty="0" err="1">
                <a:solidFill>
                  <a:schemeClr val="accent1"/>
                </a:solidFill>
              </a:rPr>
              <a:t>get_user_input</a:t>
            </a:r>
            <a:r>
              <a:rPr lang="en-GB" dirty="0"/>
              <a:t>, </a:t>
            </a:r>
            <a:r>
              <a:rPr lang="ru-RU" dirty="0"/>
              <a:t>который будет спрашивать у пользователя букву. Ему никакие параметры не нужны, но он возвращает указанную букву, которую мы сохраняем в локальную переменную </a:t>
            </a:r>
            <a:r>
              <a:rPr lang="en-GB" dirty="0" err="1">
                <a:solidFill>
                  <a:schemeClr val="accent1"/>
                </a:solidFill>
              </a:rPr>
              <a:t>user_input</a:t>
            </a:r>
            <a:r>
              <a:rPr lang="en-GB" dirty="0"/>
              <a:t>, </a:t>
            </a:r>
            <a:r>
              <a:rPr lang="ru-RU" dirty="0"/>
              <a:t>которая доступна только внутри цикла.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E9962-1A3C-A048-86FB-54B276B6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15408"/>
            <a:ext cx="9131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931233"/>
          </a:xfrm>
        </p:spPr>
        <p:txBody>
          <a:bodyPr>
            <a:normAutofit/>
          </a:bodyPr>
          <a:lstStyle/>
          <a:p>
            <a:r>
              <a:rPr lang="ru-RU" dirty="0"/>
              <a:t>И, наконец, нам нужен ещё один метод: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, </a:t>
            </a:r>
            <a:r>
              <a:rPr lang="ru-RU" dirty="0"/>
              <a:t>который будет проверять, есть ли загаданная буква в слове. Ему, понятное дело, нужны все те же переменные, т.к. он будет не только проверять, есть ли буква из </a:t>
            </a:r>
            <a:r>
              <a:rPr lang="en-GB" dirty="0" err="1">
                <a:solidFill>
                  <a:schemeClr val="accent1"/>
                </a:solidFill>
              </a:rPr>
              <a:t>user_input</a:t>
            </a:r>
            <a:r>
              <a:rPr lang="en-GB" dirty="0"/>
              <a:t> </a:t>
            </a:r>
            <a:r>
              <a:rPr lang="ru-RU" dirty="0"/>
              <a:t>среди букв в переменной 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, </a:t>
            </a:r>
            <a:r>
              <a:rPr lang="ru-RU" dirty="0"/>
              <a:t>но и добавлять её в один из массивов 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или 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в зависимости от того, угадал пользователь или нет.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E541D-0C44-3F47-9422-E7696BD6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108947"/>
            <a:ext cx="91567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97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931233"/>
          </a:xfrm>
        </p:spPr>
        <p:txBody>
          <a:bodyPr>
            <a:normAutofit/>
          </a:bodyPr>
          <a:lstStyle/>
          <a:p>
            <a:r>
              <a:rPr lang="ru-RU" dirty="0"/>
              <a:t>Ещё мы решили прощать игрока, если он называет одну и ту же букву во второй раз. Чтобы это понять, нам также нужно знать, какие он загадывал буквы — для этого у нас уже есть массивы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/>
              <a:t>, </a:t>
            </a:r>
            <a:r>
              <a:rPr lang="ru-RU" dirty="0"/>
              <a:t>которые мы передаём в наш ненаписанный пока метод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918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4037747"/>
          </a:xfrm>
        </p:spPr>
        <p:txBody>
          <a:bodyPr>
            <a:normAutofit/>
          </a:bodyPr>
          <a:lstStyle/>
          <a:p>
            <a:r>
              <a:rPr lang="ru-RU" dirty="0"/>
              <a:t>Чтобы в основной программе понять, попал пользователь или нет, нужно, чтобы метод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 </a:t>
            </a:r>
            <a:r>
              <a:rPr lang="ru-RU" dirty="0"/>
              <a:t>как-то об этом сообщал. Наверное вы уже догадались, что он будет что-то возвращать.</a:t>
            </a:r>
          </a:p>
          <a:p>
            <a:r>
              <a:rPr lang="ru-RU" dirty="0"/>
              <a:t>Давайте договоримся, что он будет возвращать такие значения</a:t>
            </a:r>
          </a:p>
          <a:p>
            <a:pPr lvl="1"/>
            <a:r>
              <a:rPr lang="ru-RU" sz="2000" dirty="0"/>
              <a:t>0 — пользователь отгадал букву или такая буква уже была</a:t>
            </a:r>
          </a:p>
          <a:p>
            <a:pPr lvl="1"/>
            <a:r>
              <a:rPr lang="ru-RU" sz="2000" dirty="0"/>
              <a:t>1 — пользователь отгадал букву и всё слово</a:t>
            </a:r>
          </a:p>
          <a:p>
            <a:pPr lvl="1"/>
            <a:r>
              <a:rPr lang="ru-RU" sz="2000" dirty="0"/>
              <a:t>-1 — пользователь ошибся и такой буквы нет</a:t>
            </a:r>
          </a:p>
        </p:txBody>
      </p:sp>
    </p:spTree>
    <p:extLst>
      <p:ext uri="{BB962C8B-B14F-4D97-AF65-F5344CB8AC3E}">
        <p14:creationId xmlns:p14="http://schemas.microsoft.com/office/powerpoint/2010/main" val="129120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679010"/>
          </a:xfrm>
        </p:spPr>
        <p:txBody>
          <a:bodyPr>
            <a:normAutofit/>
          </a:bodyPr>
          <a:lstStyle/>
          <a:p>
            <a:r>
              <a:rPr lang="ru-RU" dirty="0"/>
              <a:t>Осталось проверить результат: если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 </a:t>
            </a:r>
            <a:r>
              <a:rPr lang="ru-RU" dirty="0"/>
              <a:t>возвращает 0, нужно просто вернуться в начало цикла, то есть мы ничего не делаем.</a:t>
            </a:r>
          </a:p>
          <a:p>
            <a:r>
              <a:rPr lang="ru-RU" dirty="0"/>
              <a:t>Если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 </a:t>
            </a:r>
            <a:r>
              <a:rPr lang="ru-RU" dirty="0"/>
              <a:t>вернул -1, то нужно увеличить счётчик ошибок на 1 (командой </a:t>
            </a:r>
            <a:r>
              <a:rPr lang="ru-RU" dirty="0">
                <a:solidFill>
                  <a:schemeClr val="accent1"/>
                </a:solidFill>
              </a:rPr>
              <a:t>+=</a:t>
            </a:r>
            <a:r>
              <a:rPr lang="ru-RU" dirty="0"/>
              <a:t>, освежите в памяти) и пойти дальше.</a:t>
            </a:r>
          </a:p>
          <a:p>
            <a:r>
              <a:rPr lang="ru-RU" dirty="0"/>
              <a:t>Если же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 </a:t>
            </a:r>
            <a:r>
              <a:rPr lang="ru-RU" dirty="0"/>
              <a:t>вернул 1, то нужно срочно выходить из цикла (как мы уже знаем, это можно сделать командой </a:t>
            </a:r>
            <a:r>
              <a:rPr lang="en-GB" dirty="0">
                <a:solidFill>
                  <a:schemeClr val="accent1"/>
                </a:solidFill>
              </a:rPr>
              <a:t>break</a:t>
            </a:r>
            <a:r>
              <a:rPr lang="en-GB" dirty="0"/>
              <a:t>) </a:t>
            </a:r>
            <a:r>
              <a:rPr lang="ru-RU" dirty="0"/>
              <a:t>и поздравлять игрока с победой.</a:t>
            </a:r>
          </a:p>
        </p:txBody>
      </p:sp>
    </p:spTree>
    <p:extLst>
      <p:ext uri="{BB962C8B-B14F-4D97-AF65-F5344CB8AC3E}">
        <p14:creationId xmlns:p14="http://schemas.microsoft.com/office/powerpoint/2010/main" val="2589390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Основная часть программы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679010"/>
          </a:xfrm>
        </p:spPr>
        <p:txBody>
          <a:bodyPr>
            <a:normAutofit/>
          </a:bodyPr>
          <a:lstStyle/>
          <a:p>
            <a:r>
              <a:rPr lang="ru-RU" dirty="0"/>
              <a:t>Теперь, когда наша программа уже написана, можно приступать к написанию методов. Обратите внимание, мы про каждый их них знаем все три вещи: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Возвращаемое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97039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get_letters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загадываем слово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679010"/>
          </a:xfrm>
        </p:spPr>
        <p:txBody>
          <a:bodyPr>
            <a:normAutofit/>
          </a:bodyPr>
          <a:lstStyle/>
          <a:p>
            <a:r>
              <a:rPr lang="ru-RU" dirty="0"/>
              <a:t>Перед написанием метода, как обычно, заполняем небольшую «анкету метода».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Название: </a:t>
            </a:r>
            <a:r>
              <a:rPr lang="en-GB" sz="2000" dirty="0" err="1">
                <a:solidFill>
                  <a:schemeClr val="accent1"/>
                </a:solidFill>
              </a:rPr>
              <a:t>get_letters</a:t>
            </a:r>
            <a:endParaRPr lang="ru-RU" sz="2000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Параметры: —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Возвращаемое значение: массив загаданных букв загаданного слова. </a:t>
            </a:r>
          </a:p>
        </p:txBody>
      </p:sp>
    </p:spTree>
    <p:extLst>
      <p:ext uri="{BB962C8B-B14F-4D97-AF65-F5344CB8AC3E}">
        <p14:creationId xmlns:p14="http://schemas.microsoft.com/office/powerpoint/2010/main" val="2314790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get_letters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загадываем слово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1583993"/>
          </a:xfrm>
        </p:spPr>
        <p:txBody>
          <a:bodyPr>
            <a:normAutofit/>
          </a:bodyPr>
          <a:lstStyle/>
          <a:p>
            <a:r>
              <a:rPr lang="ru-RU" dirty="0"/>
              <a:t>Внутренняя реализация для основной программы совершенно не важна. Если мы захотим поменять метод ввода слова (а мы захотим это сделать в следующих заданиях), код основной программы нам менять не придётся. В этом вся прелесть методов.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ED348-CFDF-DD46-93BA-64F08E4AD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761707"/>
            <a:ext cx="9144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95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get_letters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загадываем слово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5"/>
            <a:ext cx="9603275" cy="866362"/>
          </a:xfrm>
        </p:spPr>
        <p:txBody>
          <a:bodyPr>
            <a:normAutofit/>
          </a:bodyPr>
          <a:lstStyle/>
          <a:p>
            <a:r>
              <a:rPr lang="ru-RU" dirty="0"/>
              <a:t>Сейчас мы реализуем этот метод так: он будет брать слово из параметров запуска программы (о том, как это сделать, можно посмотреть в 8-м уроке, если забыли). </a:t>
            </a:r>
            <a:endParaRPr lang="ru-RU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8" y="3701359"/>
            <a:ext cx="9603275" cy="866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Также, прямо в этом методе мы проверим, что слово вообще указали. Делаем это также, как мы это делали в 8-м уроке.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BF191-4485-4A44-9513-58CBA0A4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44078"/>
            <a:ext cx="9156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7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get_letters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загадываем слово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1409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этом случае, понятное дело, дальше мы работать не можем, поэтому выходим и пишем пользователю об этом с помощью команды </a:t>
            </a:r>
            <a:r>
              <a:rPr lang="en-GB" dirty="0">
                <a:solidFill>
                  <a:schemeClr val="accent1"/>
                </a:solidFill>
              </a:rPr>
              <a:t>abort</a:t>
            </a:r>
            <a:r>
              <a:rPr lang="en-GB" dirty="0"/>
              <a:t>, </a:t>
            </a:r>
            <a:r>
              <a:rPr lang="ru-RU" dirty="0"/>
              <a:t>о которой мы узнали в 5-м уроке.</a:t>
            </a:r>
            <a:endParaRPr lang="ru-RU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7" y="4560103"/>
            <a:ext cx="9603275" cy="866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наконец, нам нужно разбить слово на буквы и вернуть командой 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. </a:t>
            </a:r>
            <a:r>
              <a:rPr lang="ru-RU" dirty="0"/>
              <a:t>Для этого воспользуемся методом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, </a:t>
            </a:r>
            <a:r>
              <a:rPr lang="ru-RU" dirty="0"/>
              <a:t>который есть у любой строки в </a:t>
            </a:r>
            <a:r>
              <a:rPr lang="en-GB" dirty="0"/>
              <a:t>Ruby.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EA7FA-6B99-1540-87EC-E3F27501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318622"/>
            <a:ext cx="1061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игры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127418" cy="3927868"/>
          </a:xfrm>
        </p:spPr>
        <p:txBody>
          <a:bodyPr>
            <a:normAutofit/>
          </a:bodyPr>
          <a:lstStyle/>
          <a:p>
            <a:r>
              <a:rPr lang="ru-RU" dirty="0"/>
              <a:t>Ещё немного подготовительных работ: опишем цикл работы программы в виде блок-схемы. </a:t>
            </a:r>
          </a:p>
          <a:p>
            <a:r>
              <a:rPr lang="ru-RU" dirty="0"/>
              <a:t>Такие блок-схемы удобно рисовать для мало-мальски сложных программ, разбивая действия программы на логически-независимые блоки.</a:t>
            </a:r>
          </a:p>
        </p:txBody>
      </p:sp>
      <p:pic>
        <p:nvPicPr>
          <p:cNvPr id="2050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AB1A1DBC-5EFD-1544-9313-7BF9C7DB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53" y="2015732"/>
            <a:ext cx="6535656" cy="367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082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14090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Любую строку в </a:t>
            </a:r>
            <a:r>
              <a:rPr lang="en-GB" dirty="0"/>
              <a:t>Ruby (</a:t>
            </a:r>
            <a:r>
              <a:rPr lang="ru-RU" dirty="0"/>
              <a:t>да и не только в </a:t>
            </a:r>
            <a:r>
              <a:rPr lang="en-GB" dirty="0"/>
              <a:t>Ruby) </a:t>
            </a:r>
            <a:r>
              <a:rPr lang="ru-RU" dirty="0"/>
              <a:t>очень легко можно разбить на части и записать их в массив. Например, если у нас есть строка, в которой через запятую записаны какие-то слова: </a:t>
            </a:r>
            <a:endParaRPr lang="ru-RU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6" y="3975903"/>
            <a:ext cx="9603275" cy="920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То с помощью метода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 </a:t>
            </a:r>
            <a:r>
              <a:rPr lang="ru-RU" dirty="0"/>
              <a:t>мы можем переделать эту строку в массив с отдельными словами.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B182A-3E3A-B346-AE94-C5690440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318622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46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641866"/>
          </a:xfrm>
        </p:spPr>
        <p:txBody>
          <a:bodyPr>
            <a:normAutofit/>
          </a:bodyPr>
          <a:lstStyle/>
          <a:p>
            <a:r>
              <a:rPr lang="ru-RU" dirty="0"/>
              <a:t>Этому методу всего лишь нужно указать, что слова разделены запятой. Мы знаем, что у методов есть параметры и именно они при вызове указываются в скобочках. Поэтому в качестве параметра методу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 </a:t>
            </a:r>
            <a:r>
              <a:rPr lang="ru-RU" dirty="0"/>
              <a:t>мы передаём строку, содержащую разделитель, в нашем случае, </a:t>
            </a:r>
            <a:r>
              <a:rPr lang="ru-RU" b="1" dirty="0"/>
              <a:t>запятую</a:t>
            </a:r>
            <a:r>
              <a:rPr lang="ru-RU" dirty="0"/>
              <a:t>. Смотрите: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06E5A-169F-0343-B9B1-854BC5D4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819582"/>
            <a:ext cx="914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36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843091"/>
          </a:xfrm>
        </p:spPr>
        <p:txBody>
          <a:bodyPr>
            <a:normAutofit/>
          </a:bodyPr>
          <a:lstStyle/>
          <a:p>
            <a:r>
              <a:rPr lang="ru-RU" dirty="0"/>
              <a:t>Переменные </a:t>
            </a:r>
            <a:r>
              <a:rPr lang="en-GB" dirty="0"/>
              <a:t>a </a:t>
            </a:r>
            <a:r>
              <a:rPr lang="ru-RU" dirty="0"/>
              <a:t>и </a:t>
            </a:r>
            <a:r>
              <a:rPr lang="en-GB" dirty="0"/>
              <a:t>b </a:t>
            </a:r>
            <a:r>
              <a:rPr lang="ru-RU" dirty="0"/>
              <a:t>после этого будут указывать на абсолютно одинаковые объекты. А команда: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6" y="3665388"/>
            <a:ext cx="9603275" cy="1049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 слово «фонарь», потому что если нам нужен третий элемент массива, нам нужно после него в квадратных скобках указать цифру 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81475-65A4-8741-9346-848143EB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020807"/>
            <a:ext cx="914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176877"/>
          </a:xfrm>
        </p:spPr>
        <p:txBody>
          <a:bodyPr>
            <a:normAutofit/>
          </a:bodyPr>
          <a:lstStyle/>
          <a:p>
            <a:r>
              <a:rPr lang="ru-RU" dirty="0"/>
              <a:t>Если же методу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 </a:t>
            </a:r>
            <a:r>
              <a:rPr lang="ru-RU" dirty="0"/>
              <a:t>в качестве параметра передать пустую строку (то есть, просто две кавычки </a:t>
            </a:r>
            <a:r>
              <a:rPr lang="ru-RU" dirty="0">
                <a:solidFill>
                  <a:schemeClr val="accent1"/>
                </a:solidFill>
              </a:rPr>
              <a:t>""</a:t>
            </a:r>
            <a:r>
              <a:rPr lang="ru-RU" dirty="0"/>
              <a:t>), то он разобьёт слово по буквам (типа разделитель — пустота между буквами, не пробелы, а именно пустота):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6" y="4011874"/>
            <a:ext cx="9603275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 букву «ф».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DDBF0-27C0-1549-ADC4-C7DAC165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354593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23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176877"/>
          </a:xfrm>
        </p:spPr>
        <p:txBody>
          <a:bodyPr>
            <a:normAutofit/>
          </a:bodyPr>
          <a:lstStyle/>
          <a:p>
            <a:r>
              <a:rPr lang="ru-RU" dirty="0"/>
              <a:t>Если же методу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 </a:t>
            </a:r>
            <a:r>
              <a:rPr lang="ru-RU" dirty="0"/>
              <a:t>в качестве параметра передать пустую строку (то есть, просто две кавычки </a:t>
            </a:r>
            <a:r>
              <a:rPr lang="ru-RU" dirty="0">
                <a:solidFill>
                  <a:schemeClr val="accent1"/>
                </a:solidFill>
              </a:rPr>
              <a:t>""</a:t>
            </a:r>
            <a:r>
              <a:rPr lang="ru-RU" dirty="0"/>
              <a:t>), то он разобьёт слово по буквам (типа разделитель — пустота между буквами, не пробелы, а именно пустота):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111B65-1B8C-6A42-BAFE-6C42C5E6E3A3}"/>
              </a:ext>
            </a:extLst>
          </p:cNvPr>
          <p:cNvSpPr txBox="1">
            <a:spLocks/>
          </p:cNvSpPr>
          <p:nvPr/>
        </p:nvSpPr>
        <p:spPr>
          <a:xfrm>
            <a:off x="1451576" y="4011874"/>
            <a:ext cx="9603275" cy="135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 букву «ф».</a:t>
            </a:r>
          </a:p>
          <a:p>
            <a:r>
              <a:rPr lang="ru-RU" dirty="0"/>
              <a:t>Вообще, в </a:t>
            </a:r>
            <a:r>
              <a:rPr lang="en-GB" dirty="0"/>
              <a:t>Ruby </a:t>
            </a:r>
            <a:r>
              <a:rPr lang="ru-RU" dirty="0"/>
              <a:t>со строками можно много чего делать, подробнее смотрите по </a:t>
            </a:r>
            <a:r>
              <a:rPr lang="ru-RU" dirty="0">
                <a:hlinkClick r:id="rId2"/>
              </a:rPr>
              <a:t>ссылке</a:t>
            </a:r>
            <a:r>
              <a:rPr lang="ru-RU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DDBF0-27C0-1549-ADC4-C7DAC165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3354593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6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2116427"/>
          </a:xfrm>
        </p:spPr>
        <p:txBody>
          <a:bodyPr>
            <a:normAutofit/>
          </a:bodyPr>
          <a:lstStyle/>
          <a:p>
            <a:r>
              <a:rPr lang="ru-RU" dirty="0"/>
              <a:t>Наконец, когда мы знаем, как работает метод 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en-GB" dirty="0"/>
              <a:t>, </a:t>
            </a:r>
            <a:r>
              <a:rPr lang="ru-RU" dirty="0"/>
              <a:t>можем вернуться к написанию нашего метода </a:t>
            </a:r>
            <a:r>
              <a:rPr lang="en-GB" dirty="0" err="1">
                <a:solidFill>
                  <a:schemeClr val="accent1"/>
                </a:solidFill>
              </a:rPr>
              <a:t>get_letters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завершить его.</a:t>
            </a:r>
          </a:p>
          <a:p>
            <a:r>
              <a:rPr lang="ru-RU" dirty="0"/>
              <a:t>Как мы уже помним, в системе </a:t>
            </a:r>
            <a:r>
              <a:rPr lang="en-GB" dirty="0"/>
              <a:t>Windows </a:t>
            </a:r>
            <a:r>
              <a:rPr lang="ru-RU" dirty="0"/>
              <a:t>все данные в консоли передаются в программы в собственной кодировке, поэтому нам нужно будет конвертировать указанное слово в кодировку </a:t>
            </a:r>
            <a:r>
              <a:rPr lang="en-GB" dirty="0"/>
              <a:t>UTF-8 </a:t>
            </a:r>
            <a:r>
              <a:rPr lang="ru-RU" dirty="0"/>
              <a:t>с помощью знакомой нам конструкции.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6F120-032C-2949-A56E-4842AFCF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4294143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строки </a:t>
            </a:r>
            <a:r>
              <a:rPr lang="en-US" b="1" dirty="0">
                <a:solidFill>
                  <a:schemeClr val="accent1"/>
                </a:solidFill>
              </a:rPr>
              <a:t>split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548122"/>
          </a:xfrm>
        </p:spPr>
        <p:txBody>
          <a:bodyPr>
            <a:normAutofit/>
          </a:bodyPr>
          <a:lstStyle/>
          <a:p>
            <a:r>
              <a:rPr lang="ru-RU" dirty="0"/>
              <a:t>Вот так метод должен выглядеть в конце концов: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03724-D0CF-0943-8100-C4EFC815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725840"/>
            <a:ext cx="96032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get_user_input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спрашиваем букву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27646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Название: </a:t>
            </a:r>
            <a:r>
              <a:rPr lang="en-GB" dirty="0" err="1">
                <a:solidFill>
                  <a:schemeClr val="accent1"/>
                </a:solidFill>
              </a:rPr>
              <a:t>get_user_input</a:t>
            </a:r>
            <a:endParaRPr lang="en-GB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Параметры: —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Возвращаемое значение: буква, которую ввёл пользователь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25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get_user_input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спрашиваем букву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2764608"/>
          </a:xfrm>
        </p:spPr>
        <p:txBody>
          <a:bodyPr>
            <a:normAutofit/>
          </a:bodyPr>
          <a:lstStyle/>
          <a:p>
            <a:r>
              <a:rPr lang="ru-RU" dirty="0"/>
              <a:t>Мы хорошо знаем как пользоваться командой </a:t>
            </a:r>
            <a:r>
              <a:rPr lang="en-GB" dirty="0" err="1">
                <a:solidFill>
                  <a:schemeClr val="accent1"/>
                </a:solidFill>
              </a:rPr>
              <a:t>STDIN.gets</a:t>
            </a:r>
            <a:r>
              <a:rPr lang="en-GB" dirty="0"/>
              <a:t>, </a:t>
            </a:r>
            <a:r>
              <a:rPr lang="ru-RU" dirty="0"/>
              <a:t>но есть один нюанс: если пользователь просто случайно нажал </a:t>
            </a:r>
            <a:r>
              <a:rPr lang="en-GB" dirty="0">
                <a:solidFill>
                  <a:schemeClr val="accent1"/>
                </a:solidFill>
              </a:rPr>
              <a:t>Enter</a:t>
            </a:r>
            <a:r>
              <a:rPr lang="en-GB" dirty="0"/>
              <a:t>, </a:t>
            </a:r>
            <a:r>
              <a:rPr lang="ru-RU" dirty="0"/>
              <a:t>не введя буквы, мы простим ему эту оплошность и спросим букву ещё раз, даже не переходя к проверке.</a:t>
            </a:r>
          </a:p>
          <a:p>
            <a:r>
              <a:rPr lang="ru-RU" dirty="0"/>
              <a:t>Ну и, как обычно для </a:t>
            </a:r>
            <a:r>
              <a:rPr lang="en-GB" dirty="0"/>
              <a:t>Windows </a:t>
            </a:r>
            <a:r>
              <a:rPr lang="ru-RU" dirty="0"/>
              <a:t>нужно поменять кодировку введённой буквы в </a:t>
            </a:r>
            <a:r>
              <a:rPr lang="en-GB" dirty="0">
                <a:solidFill>
                  <a:schemeClr val="accent1"/>
                </a:solidFill>
              </a:rPr>
              <a:t>UTF-8</a:t>
            </a:r>
            <a:r>
              <a:rPr lang="en-GB" dirty="0"/>
              <a:t> </a:t>
            </a:r>
            <a:r>
              <a:rPr lang="ru-RU" dirty="0"/>
              <a:t>с помощью метода </a:t>
            </a:r>
            <a:r>
              <a:rPr lang="en-GB" dirty="0">
                <a:solidFill>
                  <a:schemeClr val="accent1"/>
                </a:solidFill>
              </a:rPr>
              <a:t>encode</a:t>
            </a:r>
            <a:r>
              <a:rPr lang="en-GB" dirty="0"/>
              <a:t>, </a:t>
            </a:r>
            <a:r>
              <a:rPr lang="ru-RU" dirty="0"/>
              <a:t>а также, обрезать символ переноса строки </a:t>
            </a:r>
            <a:r>
              <a:rPr lang="ru-RU" dirty="0">
                <a:solidFill>
                  <a:schemeClr val="accent1"/>
                </a:solidFill>
              </a:rPr>
              <a:t>\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, </a:t>
            </a:r>
            <a:r>
              <a:rPr lang="ru-RU" dirty="0"/>
              <a:t>который также будет передан при нажатии клавиши </a:t>
            </a:r>
            <a:r>
              <a:rPr lang="en-GB" dirty="0"/>
              <a:t>Enter </a:t>
            </a:r>
            <a:r>
              <a:rPr lang="ru-RU" dirty="0"/>
              <a:t>вместе с введённой буквой.</a:t>
            </a:r>
          </a:p>
        </p:txBody>
      </p:sp>
    </p:spTree>
    <p:extLst>
      <p:ext uri="{BB962C8B-B14F-4D97-AF65-F5344CB8AC3E}">
        <p14:creationId xmlns:p14="http://schemas.microsoft.com/office/powerpoint/2010/main" val="1535353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get_user_input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спрашиваем букву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484396"/>
          </a:xfrm>
        </p:spPr>
        <p:txBody>
          <a:bodyPr>
            <a:normAutofit/>
          </a:bodyPr>
          <a:lstStyle/>
          <a:p>
            <a:r>
              <a:rPr lang="ru-RU" dirty="0"/>
              <a:t>Наконец, выйдя из цикла мы вернём букву с помощью команды </a:t>
            </a:r>
            <a:r>
              <a:rPr lang="en-GB" dirty="0">
                <a:solidFill>
                  <a:schemeClr val="accent1"/>
                </a:solidFill>
              </a:rPr>
              <a:t>return</a:t>
            </a:r>
            <a:r>
              <a:rPr lang="en-GB" dirty="0"/>
              <a:t>.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1F8BC-A502-8548-887E-52EC10A3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662114"/>
            <a:ext cx="9144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Описание игры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ru-RU" dirty="0"/>
              <a:t>Забегая вперёд скажем, что мы будем писать для каждого блока на этой схеме отдельный метод. Такое разбиение программы на блоки и обдумывание, из каких методов будет состоять программа называется </a:t>
            </a:r>
            <a:r>
              <a:rPr lang="ru-RU" b="1" dirty="0"/>
              <a:t>«Проектирование программы»</a:t>
            </a:r>
            <a:r>
              <a:rPr lang="ru-RU" dirty="0"/>
              <a:t>, мы сейчас описали только самый простейший пример.</a:t>
            </a:r>
          </a:p>
          <a:p>
            <a:r>
              <a:rPr lang="ru-RU" dirty="0"/>
              <a:t>Очень важно приучить себя к этому этапу проектирования еще на несложных примерах — это значительно облегчит жизнь в будущем. </a:t>
            </a:r>
          </a:p>
        </p:txBody>
      </p:sp>
    </p:spTree>
    <p:extLst>
      <p:ext uri="{BB962C8B-B14F-4D97-AF65-F5344CB8AC3E}">
        <p14:creationId xmlns:p14="http://schemas.microsoft.com/office/powerpoint/2010/main" val="1248352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check_result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проверяем букву игрока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1188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Название: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endParaRPr lang="ru-RU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Параметры: </a:t>
            </a:r>
            <a:r>
              <a:rPr lang="en-GB" dirty="0" err="1">
                <a:solidFill>
                  <a:schemeClr val="accent1"/>
                </a:solidFill>
              </a:rPr>
              <a:t>user_input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введённая пользователем буква,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 — </a:t>
            </a:r>
            <a:r>
              <a:rPr lang="ru-RU" dirty="0"/>
              <a:t>массив букв загаданного слова,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массив отгаданных букв,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массив букв, которые пользователь вводил, но которых нет в слове.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Возвращаемое значение: </a:t>
            </a:r>
            <a:r>
              <a:rPr lang="ru-RU" dirty="0">
                <a:solidFill>
                  <a:schemeClr val="accent1"/>
                </a:solidFill>
              </a:rPr>
              <a:t>1</a:t>
            </a:r>
            <a:r>
              <a:rPr lang="ru-RU" dirty="0"/>
              <a:t>, если буква, которую ввёл игрок есть в слове и игрок отгадал всё слово, </a:t>
            </a:r>
            <a:r>
              <a:rPr lang="ru-RU" dirty="0">
                <a:solidFill>
                  <a:schemeClr val="accent1"/>
                </a:solidFill>
              </a:rPr>
              <a:t>-1</a:t>
            </a:r>
            <a:r>
              <a:rPr lang="ru-RU" dirty="0"/>
              <a:t>, если буквы, которую ввёл игрок, нет в загаданном слове, </a:t>
            </a:r>
            <a:r>
              <a:rPr lang="ru-RU" dirty="0">
                <a:solidFill>
                  <a:schemeClr val="accent1"/>
                </a:solidFill>
              </a:rPr>
              <a:t>0 </a:t>
            </a:r>
            <a:r>
              <a:rPr lang="ru-RU" dirty="0"/>
              <a:t>во всех других случаях. </a:t>
            </a:r>
          </a:p>
          <a:p>
            <a:r>
              <a:rPr lang="ru-RU" dirty="0"/>
              <a:t>Это самый сложный метод (это видно по его анкете, кстати). Для начала проверим, не повторяется ли пользователь, посмотрим, нет ли его буквы в одном из массивов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или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/>
              <a:t>. </a:t>
            </a:r>
            <a:r>
              <a:rPr lang="ru-RU" dirty="0"/>
              <a:t>Мы делаем это с помощью метода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308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check_result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проверяем букву игрока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1188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Название: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endParaRPr lang="ru-RU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Параметры: </a:t>
            </a:r>
            <a:r>
              <a:rPr lang="en-GB" dirty="0" err="1">
                <a:solidFill>
                  <a:schemeClr val="accent1"/>
                </a:solidFill>
              </a:rPr>
              <a:t>user_input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введённая пользователем буква,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 — </a:t>
            </a:r>
            <a:r>
              <a:rPr lang="ru-RU" dirty="0"/>
              <a:t>массив букв загаданного слова,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массив отгаданных букв,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en-GB" dirty="0"/>
              <a:t>— </a:t>
            </a:r>
            <a:r>
              <a:rPr lang="ru-RU" dirty="0"/>
              <a:t>массив букв, которые пользователь вводил, но которых нет в слове.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Возвращаемое значение: </a:t>
            </a:r>
            <a:r>
              <a:rPr lang="ru-RU" dirty="0">
                <a:solidFill>
                  <a:schemeClr val="accent1"/>
                </a:solidFill>
              </a:rPr>
              <a:t>1</a:t>
            </a:r>
            <a:r>
              <a:rPr lang="ru-RU" dirty="0"/>
              <a:t>, если буква, которую ввёл игрок есть в слове и игрок отгадал всё слово, </a:t>
            </a:r>
            <a:r>
              <a:rPr lang="ru-RU" dirty="0">
                <a:solidFill>
                  <a:schemeClr val="accent1"/>
                </a:solidFill>
              </a:rPr>
              <a:t>-1</a:t>
            </a:r>
            <a:r>
              <a:rPr lang="ru-RU" dirty="0"/>
              <a:t>, если буквы, которую ввёл игрок, нет в загаданном слове, </a:t>
            </a:r>
            <a:r>
              <a:rPr lang="ru-RU" dirty="0">
                <a:solidFill>
                  <a:schemeClr val="accent1"/>
                </a:solidFill>
              </a:rPr>
              <a:t>0 </a:t>
            </a:r>
            <a:r>
              <a:rPr lang="ru-RU" dirty="0"/>
              <a:t>во всех других случаях. </a:t>
            </a:r>
          </a:p>
          <a:p>
            <a:r>
              <a:rPr lang="ru-RU" dirty="0"/>
              <a:t>Это самый сложный метод (это видно по его анкете, кстати). Для начала проверим, не повторяется ли пользователь, посмотрим, нет ли его буквы в одном из массивов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или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/>
              <a:t>. </a:t>
            </a:r>
            <a:r>
              <a:rPr lang="ru-RU" dirty="0"/>
              <a:t>Мы делаем это с помощью метода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727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include?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1213602"/>
          </a:xfrm>
        </p:spPr>
        <p:txBody>
          <a:bodyPr>
            <a:normAutofit/>
          </a:bodyPr>
          <a:lstStyle/>
          <a:p>
            <a:r>
              <a:rPr lang="ru-RU" dirty="0"/>
              <a:t>Этот метод есть у любого массива в </a:t>
            </a:r>
            <a:r>
              <a:rPr lang="en-GB" dirty="0"/>
              <a:t>Ruby. </a:t>
            </a:r>
            <a:r>
              <a:rPr lang="ru-RU" dirty="0"/>
              <a:t>Он возвращает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, </a:t>
            </a:r>
            <a:r>
              <a:rPr lang="ru-RU" dirty="0"/>
              <a:t>если переданный в качестве параметра элемент есть в массиве, и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если такого элемента в массиве нет.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22085A-1975-9541-8DEF-83A307B0A04A}"/>
              </a:ext>
            </a:extLst>
          </p:cNvPr>
          <p:cNvSpPr txBox="1">
            <a:spLocks/>
          </p:cNvSpPr>
          <p:nvPr/>
        </p:nvSpPr>
        <p:spPr>
          <a:xfrm>
            <a:off x="1451577" y="4061302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 </a:t>
            </a:r>
            <a:r>
              <a:rPr lang="en-GB" dirty="0">
                <a:solidFill>
                  <a:schemeClr val="accent1"/>
                </a:solidFill>
              </a:rPr>
              <a:t>false</a:t>
            </a:r>
            <a:r>
              <a:rPr lang="en-GB" dirty="0"/>
              <a:t>, </a:t>
            </a:r>
            <a:r>
              <a:rPr lang="ru-RU" dirty="0"/>
              <a:t>а такая строчка: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0B88D-32C4-534B-B514-FE50ADE2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391320"/>
            <a:ext cx="91440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1033E-7488-D449-8802-DBA6856A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7" y="4731284"/>
            <a:ext cx="9144000" cy="50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56D4AF-5052-5B4E-94E4-F1B9375079CE}"/>
              </a:ext>
            </a:extLst>
          </p:cNvPr>
          <p:cNvSpPr txBox="1">
            <a:spLocks/>
          </p:cNvSpPr>
          <p:nvPr/>
        </p:nvSpPr>
        <p:spPr>
          <a:xfrm>
            <a:off x="1451577" y="5401266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 </a:t>
            </a:r>
            <a:r>
              <a:rPr lang="en-GB" dirty="0">
                <a:solidFill>
                  <a:schemeClr val="accent1"/>
                </a:solidFill>
              </a:rPr>
              <a:t>true</a:t>
            </a:r>
            <a:r>
              <a:rPr lang="en-GB" dirty="0"/>
              <a:t>. </a:t>
            </a:r>
            <a:r>
              <a:rPr lang="ru-RU" dirty="0"/>
              <a:t>Всё довольно прозрачно, не так ли? </a:t>
            </a:r>
          </a:p>
        </p:txBody>
      </p:sp>
    </p:spTree>
    <p:extLst>
      <p:ext uri="{BB962C8B-B14F-4D97-AF65-F5344CB8AC3E}">
        <p14:creationId xmlns:p14="http://schemas.microsoft.com/office/powerpoint/2010/main" val="2027981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include?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2128002"/>
          </a:xfrm>
        </p:spPr>
        <p:txBody>
          <a:bodyPr>
            <a:normAutofit/>
          </a:bodyPr>
          <a:lstStyle/>
          <a:p>
            <a:r>
              <a:rPr lang="ru-RU" dirty="0"/>
              <a:t>Итак, наш метод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 помощью встроенного в </a:t>
            </a:r>
            <a:r>
              <a:rPr lang="en-GB" dirty="0"/>
              <a:t>Ruby </a:t>
            </a:r>
            <a:r>
              <a:rPr lang="ru-RU" dirty="0"/>
              <a:t>метода 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ru-RU" dirty="0"/>
              <a:t> определяет, не вводил ли пользователь уже эту букву ранее.</a:t>
            </a:r>
          </a:p>
          <a:p>
            <a:r>
              <a:rPr lang="ru-RU" dirty="0"/>
              <a:t>Мы используем также конструкцию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 </a:t>
            </a:r>
            <a:r>
              <a:rPr lang="ru-RU" dirty="0"/>
              <a:t>и передаём в качестве проверочного условия два выражения, соединённые оператором ИЛИ, который записывается в коде программы как две палочки </a:t>
            </a:r>
            <a:r>
              <a:rPr lang="ru-RU" dirty="0">
                <a:solidFill>
                  <a:schemeClr val="accent1"/>
                </a:solidFill>
              </a:rPr>
              <a:t>||</a:t>
            </a:r>
            <a:r>
              <a:rPr lang="ru-RU" dirty="0"/>
              <a:t> (</a:t>
            </a:r>
            <a:r>
              <a:rPr lang="ru-RU" dirty="0" err="1"/>
              <a:t>пайп</a:t>
            </a:r>
            <a:r>
              <a:rPr lang="ru-RU" dirty="0"/>
              <a:t>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56D4AF-5052-5B4E-94E4-F1B9375079CE}"/>
              </a:ext>
            </a:extLst>
          </p:cNvPr>
          <p:cNvSpPr txBox="1">
            <a:spLocks/>
          </p:cNvSpPr>
          <p:nvPr/>
        </p:nvSpPr>
        <p:spPr>
          <a:xfrm>
            <a:off x="1451577" y="5401265"/>
            <a:ext cx="9603275" cy="744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Мы обещали (сами себе), что метод будет возвращать 0, если пользователь вводит букву, которую уже вводил. Так и поступим.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B1214-2BB9-2E40-82F9-648389BA4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4239101"/>
            <a:ext cx="914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3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include?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2463668"/>
          </a:xfrm>
        </p:spPr>
        <p:txBody>
          <a:bodyPr>
            <a:normAutofit/>
          </a:bodyPr>
          <a:lstStyle/>
          <a:p>
            <a:r>
              <a:rPr lang="ru-RU" dirty="0"/>
              <a:t>Теперь пора проверить, есть ли введённая буква в загаданном слове. Мы снова пользуется методом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 — </a:t>
            </a:r>
            <a:r>
              <a:rPr lang="ru-RU" dirty="0"/>
              <a:t>именно поэтому мы и решили хранить наше загаданное слово в виде массива букв, а не в виде строчки (к слову, у строк в </a:t>
            </a:r>
            <a:r>
              <a:rPr lang="en-GB" dirty="0"/>
              <a:t>Ruby </a:t>
            </a:r>
            <a:r>
              <a:rPr lang="ru-RU" dirty="0"/>
              <a:t>тоже есть метод 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 — </a:t>
            </a:r>
            <a:r>
              <a:rPr lang="ru-RU" dirty="0"/>
              <a:t>информация для любознательных).</a:t>
            </a:r>
          </a:p>
          <a:p>
            <a:r>
              <a:rPr lang="ru-RU" dirty="0"/>
              <a:t>Если введённая буква есть в загаданном слове, мы добавляем эту букву к отгаданным, в массив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/>
              <a:t>, </a:t>
            </a:r>
            <a:r>
              <a:rPr lang="ru-RU" dirty="0"/>
              <a:t>с помощью клювиков: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C6FAF-8CF5-7F43-8B61-2D3BE7D4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4641384"/>
            <a:ext cx="91567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9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include?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/>
          </a:bodyPr>
          <a:lstStyle/>
          <a:p>
            <a:r>
              <a:rPr lang="ru-RU" dirty="0"/>
              <a:t>Теперь нам надо проверить, не отгадал ли игрок всё слово. Проверка на то, что пользователь отгадал всё слово требует от читателя небольшого логического рассуждения.</a:t>
            </a:r>
          </a:p>
          <a:p>
            <a:r>
              <a:rPr lang="ru-RU" dirty="0"/>
              <a:t>Из каких букв РАЗНЫХ состоит, например слово «книга»: </a:t>
            </a:r>
            <a:r>
              <a:rPr lang="ru-RU" dirty="0">
                <a:solidFill>
                  <a:schemeClr val="accent1"/>
                </a:solidFill>
              </a:rPr>
              <a:t>к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н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и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г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а</a:t>
            </a:r>
            <a:r>
              <a:rPr lang="ru-RU" dirty="0"/>
              <a:t> — всё просто, 5 разных букв, столько же, сколько и в слове. Но, например, слово «перец» состоит из меньшего количества разных букв: </a:t>
            </a:r>
            <a:r>
              <a:rPr lang="ru-RU" dirty="0">
                <a:solidFill>
                  <a:schemeClr val="accent1"/>
                </a:solidFill>
              </a:rPr>
              <a:t>п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р</a:t>
            </a:r>
            <a:r>
              <a:rPr lang="ru-RU" dirty="0"/>
              <a:t>, </a:t>
            </a:r>
            <a:r>
              <a:rPr lang="ru-RU" dirty="0">
                <a:solidFill>
                  <a:schemeClr val="accent1"/>
                </a:solidFill>
              </a:rPr>
              <a:t>ц</a:t>
            </a:r>
            <a:r>
              <a:rPr lang="ru-RU" dirty="0"/>
              <a:t>. Если бы кто-то загадал слово «перец» в «Виселице», а отгадывающий назвал бы букву «е», пришлось открыть бы сразу две буквы (все смотрели передачу «Поле чудес», там именно так и происходит).</a:t>
            </a:r>
          </a:p>
        </p:txBody>
      </p:sp>
    </p:spTree>
    <p:extLst>
      <p:ext uri="{BB962C8B-B14F-4D97-AF65-F5344CB8AC3E}">
        <p14:creationId xmlns:p14="http://schemas.microsoft.com/office/powerpoint/2010/main" val="1706288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include?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образом, чтобы отгадать слово «перец», нужно отгадать всего четыре разные буквы, а не пять.</a:t>
            </a:r>
          </a:p>
          <a:p>
            <a:r>
              <a:rPr lang="ru-RU" dirty="0"/>
              <a:t>Именно поэтому нам нужно проверить, что в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/>
              <a:t> </a:t>
            </a:r>
            <a:r>
              <a:rPr lang="ru-RU" dirty="0"/>
              <a:t>букв столько, сколько РАЗНЫХ букв в загаданном слове. </a:t>
            </a:r>
          </a:p>
        </p:txBody>
      </p:sp>
    </p:spTree>
    <p:extLst>
      <p:ext uri="{BB962C8B-B14F-4D97-AF65-F5344CB8AC3E}">
        <p14:creationId xmlns:p14="http://schemas.microsoft.com/office/powerpoint/2010/main" val="42073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 err="1">
                <a:solidFill>
                  <a:schemeClr val="accent1"/>
                </a:solidFill>
              </a:rPr>
              <a:t>uniq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572417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получить массив уникальных букв загаданного слова мы воспользуемся</a:t>
            </a:r>
            <a:r>
              <a:rPr lang="en-US" dirty="0"/>
              <a:t> </a:t>
            </a:r>
            <a:r>
              <a:rPr lang="ru-RU" dirty="0"/>
              <a:t>встроенным в </a:t>
            </a:r>
            <a:r>
              <a:rPr lang="en-GB" dirty="0"/>
              <a:t>Ruby </a:t>
            </a:r>
            <a:r>
              <a:rPr lang="ru-RU" dirty="0"/>
              <a:t>методом массивов </a:t>
            </a:r>
            <a:r>
              <a:rPr lang="en-GB" dirty="0" err="1">
                <a:solidFill>
                  <a:schemeClr val="accent1"/>
                </a:solidFill>
              </a:rPr>
              <a:t>uniq</a:t>
            </a:r>
            <a:r>
              <a:rPr lang="en-GB" dirty="0"/>
              <a:t>. </a:t>
            </a:r>
            <a:r>
              <a:rPr lang="ru-RU" dirty="0"/>
              <a:t>Этот метод просто выкидывает из массива повторяющиеся объекты. В частности, если передать ему массив букв, то из всех повторяющихся букв он оставит только одну.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9779D-C79F-814C-9E6D-3DE6E52D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750133"/>
            <a:ext cx="9131300" cy="4953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8655ED-D086-5346-B8B6-6BD34C22A1FB}"/>
              </a:ext>
            </a:extLst>
          </p:cNvPr>
          <p:cNvSpPr txBox="1">
            <a:spLocks/>
          </p:cNvSpPr>
          <p:nvPr/>
        </p:nvSpPr>
        <p:spPr>
          <a:xfrm>
            <a:off x="1451576" y="4395775"/>
            <a:ext cx="9603275" cy="495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в консоль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BB3D1-89AA-C347-BFEB-3602526BA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6" y="5053056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08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 err="1">
                <a:solidFill>
                  <a:schemeClr val="accent1"/>
                </a:solidFill>
              </a:rPr>
              <a:t>uniq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1572417"/>
          </a:xfrm>
        </p:spPr>
        <p:txBody>
          <a:bodyPr>
            <a:normAutofit/>
          </a:bodyPr>
          <a:lstStyle/>
          <a:p>
            <a:r>
              <a:rPr lang="ru-RU" dirty="0"/>
              <a:t>С помощь этого метода мы и проверим, совпадает ли число отгаданных букв </a:t>
            </a:r>
            <a:r>
              <a:rPr lang="en-GB" dirty="0" err="1">
                <a:solidFill>
                  <a:schemeClr val="accent1"/>
                </a:solidFill>
              </a:rPr>
              <a:t>good_letters.size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с числом уникальных букв загаданного слова </a:t>
            </a:r>
            <a:r>
              <a:rPr lang="en-GB" dirty="0" err="1">
                <a:solidFill>
                  <a:schemeClr val="accent1"/>
                </a:solidFill>
              </a:rPr>
              <a:t>letters.uniq.size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en-GB" dirty="0"/>
              <a:t>(</a:t>
            </a:r>
            <a:r>
              <a:rPr lang="ru-RU" dirty="0"/>
              <a:t>метод </a:t>
            </a:r>
            <a:r>
              <a:rPr lang="en-GB" dirty="0">
                <a:solidFill>
                  <a:schemeClr val="accent1"/>
                </a:solidFill>
              </a:rPr>
              <a:t>size</a:t>
            </a:r>
            <a:r>
              <a:rPr lang="en-GB" dirty="0"/>
              <a:t> </a:t>
            </a:r>
            <a:r>
              <a:rPr lang="ru-RU" dirty="0"/>
              <a:t>просто возвращает число элементов в массиве, не будем останавливаться на нём подробно):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67431F-9214-D64D-BCDF-9C58C317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750133"/>
            <a:ext cx="91440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240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 err="1">
                <a:solidFill>
                  <a:schemeClr val="accent1"/>
                </a:solidFill>
              </a:rPr>
              <a:t>uniq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2787759"/>
          </a:xfrm>
        </p:spPr>
        <p:txBody>
          <a:bodyPr>
            <a:normAutofit/>
          </a:bodyPr>
          <a:lstStyle/>
          <a:p>
            <a:r>
              <a:rPr lang="ru-RU" dirty="0"/>
              <a:t>Мы обещали сами себе, что метод будет возвращать </a:t>
            </a:r>
            <a:r>
              <a:rPr lang="ru-RU" dirty="0">
                <a:solidFill>
                  <a:schemeClr val="accent1"/>
                </a:solidFill>
              </a:rPr>
              <a:t>1</a:t>
            </a:r>
            <a:r>
              <a:rPr lang="ru-RU" dirty="0"/>
              <a:t> при отгадывании всего слова. Если же пользователь отгадал букву, но игра продолжается, то мы возвращаем </a:t>
            </a:r>
            <a:r>
              <a:rPr lang="ru-RU" dirty="0">
                <a:solidFill>
                  <a:schemeClr val="accent1"/>
                </a:solidFill>
              </a:rPr>
              <a:t>0</a:t>
            </a:r>
            <a:r>
              <a:rPr lang="ru-RU" dirty="0"/>
              <a:t>, тоже как и обещали.</a:t>
            </a:r>
          </a:p>
          <a:p>
            <a:r>
              <a:rPr lang="ru-RU" dirty="0"/>
              <a:t>А если пользователь не отгадал букву, то мы добавляем её в неудачные попытки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возвращаем </a:t>
            </a:r>
            <a:r>
              <a:rPr lang="ru-RU" dirty="0">
                <a:solidFill>
                  <a:schemeClr val="accent1"/>
                </a:solidFill>
              </a:rPr>
              <a:t>-1</a:t>
            </a:r>
            <a:r>
              <a:rPr lang="ru-RU" dirty="0"/>
              <a:t>, опять же, как и обещали. Поэтому в </a:t>
            </a:r>
            <a:r>
              <a:rPr lang="en-GB" dirty="0">
                <a:solidFill>
                  <a:schemeClr val="accent1"/>
                </a:solidFill>
              </a:rPr>
              <a:t>else</a:t>
            </a:r>
            <a:r>
              <a:rPr lang="en-GB" dirty="0"/>
              <a:t>-</a:t>
            </a:r>
            <a:r>
              <a:rPr lang="ru-RU" dirty="0"/>
              <a:t>части того </a:t>
            </a:r>
            <a:r>
              <a:rPr lang="en-GB" dirty="0">
                <a:solidFill>
                  <a:schemeClr val="accent1"/>
                </a:solidFill>
              </a:rPr>
              <a:t>if</a:t>
            </a:r>
            <a:r>
              <a:rPr lang="en-GB" dirty="0"/>
              <a:t>-</a:t>
            </a:r>
            <a:r>
              <a:rPr lang="ru-RU" dirty="0"/>
              <a:t>а, который проверял, есть ли введённая буква в загаданном слове, мы пишем: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D719A-648A-D24A-A0A8-07E6721D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4965475"/>
            <a:ext cx="9156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187712" cy="2152892"/>
          </a:xfrm>
        </p:spPr>
        <p:txBody>
          <a:bodyPr>
            <a:normAutofit/>
          </a:bodyPr>
          <a:lstStyle/>
          <a:p>
            <a:r>
              <a:rPr lang="ru-RU" dirty="0"/>
              <a:t>Итак, давайте рассмотрим действия на блок-схеме:</a:t>
            </a:r>
          </a:p>
          <a:p>
            <a:r>
              <a:rPr lang="ru-RU" b="1" dirty="0"/>
              <a:t>1. Загадать слово</a:t>
            </a:r>
            <a:endParaRPr lang="ru-RU" dirty="0"/>
          </a:p>
          <a:p>
            <a:r>
              <a:rPr lang="ru-RU" dirty="0"/>
              <a:t>Для того, чтобы загадать слово, программа будет считывать то слово, которое ввели при вызове программы из консоли: 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6979E-EE67-A942-B0CE-DD91216D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330602"/>
            <a:ext cx="9144000" cy="495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FDA54-F213-9C4F-B936-3F596C972F85}"/>
              </a:ext>
            </a:extLst>
          </p:cNvPr>
          <p:cNvSpPr txBox="1">
            <a:spLocks/>
          </p:cNvSpPr>
          <p:nvPr/>
        </p:nvSpPr>
        <p:spPr>
          <a:xfrm>
            <a:off x="1451580" y="4977035"/>
            <a:ext cx="9603274" cy="49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ru-RU" dirty="0">
                <a:solidFill>
                  <a:srgbClr val="212529"/>
                </a:solidFill>
              </a:rPr>
              <a:t>Это </a:t>
            </a:r>
            <a:r>
              <a:rPr lang="ru-RU" dirty="0">
                <a:solidFill>
                  <a:schemeClr val="accent1"/>
                </a:solidFill>
              </a:rPr>
              <a:t>Слово</a:t>
            </a:r>
            <a:r>
              <a:rPr lang="ru-RU" dirty="0">
                <a:solidFill>
                  <a:srgbClr val="212529"/>
                </a:solidFill>
              </a:rPr>
              <a:t> будет сохраняться в переменную для дальнейшей игры.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73935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 err="1">
                <a:solidFill>
                  <a:schemeClr val="accent1"/>
                </a:solidFill>
              </a:rPr>
              <a:t>uniq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95971"/>
          </a:xfrm>
        </p:spPr>
        <p:txBody>
          <a:bodyPr>
            <a:normAutofit/>
          </a:bodyPr>
          <a:lstStyle/>
          <a:p>
            <a:r>
              <a:rPr lang="ru-RU" dirty="0"/>
              <a:t>В результате метод </a:t>
            </a:r>
            <a:r>
              <a:rPr lang="en-GB" dirty="0" err="1"/>
              <a:t>check_result</a:t>
            </a:r>
            <a:r>
              <a:rPr lang="en-GB" dirty="0"/>
              <a:t> </a:t>
            </a:r>
            <a:r>
              <a:rPr lang="ru-RU" dirty="0"/>
              <a:t>будет выглядеть вот так: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91F1F-B38F-7B49-AAA9-4AF14260C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56"/>
          <a:stretch/>
        </p:blipFill>
        <p:spPr>
          <a:xfrm>
            <a:off x="1451577" y="2673687"/>
            <a:ext cx="6014096" cy="849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4B100-5AFC-964A-AEB9-F8717284A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06" b="60264"/>
          <a:stretch/>
        </p:blipFill>
        <p:spPr>
          <a:xfrm>
            <a:off x="1451577" y="3505639"/>
            <a:ext cx="6014096" cy="437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2655B-9706-FD47-A691-AAB593BA8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24"/>
          <a:stretch/>
        </p:blipFill>
        <p:spPr>
          <a:xfrm>
            <a:off x="1451577" y="3943609"/>
            <a:ext cx="6014096" cy="20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2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статуса игры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3875779"/>
          </a:xfrm>
        </p:spPr>
        <p:txBody>
          <a:bodyPr>
            <a:normAutofit/>
          </a:bodyPr>
          <a:lstStyle/>
          <a:p>
            <a:r>
              <a:rPr lang="ru-RU" dirty="0"/>
              <a:t>Наконец, мы дошли до последнего метода, который нам надо написать. Он используется в нескольких местах — для отображения промежуточного статуса игры и для вывода результата в конце игры (проигрыш или выигрыш).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Название: </a:t>
            </a:r>
            <a:r>
              <a:rPr lang="en-GB" dirty="0" err="1"/>
              <a:t>print_status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Параметры: </a:t>
            </a:r>
            <a:r>
              <a:rPr lang="en-GB" dirty="0" err="1"/>
              <a:t>user_input</a:t>
            </a:r>
            <a:r>
              <a:rPr lang="en-GB" dirty="0"/>
              <a:t> — </a:t>
            </a:r>
            <a:r>
              <a:rPr lang="ru-RU" dirty="0"/>
              <a:t>введённая пользователем буква, </a:t>
            </a:r>
            <a:r>
              <a:rPr lang="en-GB" dirty="0"/>
              <a:t>letters — </a:t>
            </a:r>
            <a:r>
              <a:rPr lang="ru-RU" dirty="0"/>
              <a:t>массив букв загаданного слова, </a:t>
            </a:r>
            <a:r>
              <a:rPr lang="en-GB" dirty="0" err="1"/>
              <a:t>good_letters</a:t>
            </a:r>
            <a:r>
              <a:rPr lang="en-GB" dirty="0"/>
              <a:t> — </a:t>
            </a:r>
            <a:r>
              <a:rPr lang="ru-RU" dirty="0"/>
              <a:t>массив отгаданных букв, </a:t>
            </a:r>
            <a:r>
              <a:rPr lang="en-GB" dirty="0" err="1"/>
              <a:t>bad_letters</a:t>
            </a:r>
            <a:r>
              <a:rPr lang="en-GB" dirty="0"/>
              <a:t> — </a:t>
            </a:r>
            <a:r>
              <a:rPr lang="ru-RU" dirty="0"/>
              <a:t>массив букв, которые пользователь вводил, но которых нет в слове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Возвращаемое значение: —</a:t>
            </a:r>
          </a:p>
        </p:txBody>
      </p:sp>
    </p:spTree>
    <p:extLst>
      <p:ext uri="{BB962C8B-B14F-4D97-AF65-F5344CB8AC3E}">
        <p14:creationId xmlns:p14="http://schemas.microsoft.com/office/powerpoint/2010/main" val="312053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статуса игры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2081702"/>
          </a:xfrm>
        </p:spPr>
        <p:txBody>
          <a:bodyPr>
            <a:normAutofit/>
          </a:bodyPr>
          <a:lstStyle/>
          <a:p>
            <a:r>
              <a:rPr lang="ru-RU" dirty="0"/>
              <a:t>Когда поведение метода нетривиальное, полезно перед его реализацией записать в комментариях перед ним, что этот метод должен делать.</a:t>
            </a:r>
          </a:p>
          <a:p>
            <a:r>
              <a:rPr lang="ru-RU" dirty="0"/>
              <a:t>В этом методе нам необходимо: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dirty="0"/>
              <a:t>Вывести загаданное слово, отметив в нём прочерками закрытые (ещё не отгаданные буквы), как в «Поле чудес», что-то типа: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E127-C788-8D4E-AC39-D92B353B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52" y="4097438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94BEA6-508A-2244-962B-C80E13050332}"/>
              </a:ext>
            </a:extLst>
          </p:cNvPr>
          <p:cNvSpPr txBox="1">
            <a:spLocks/>
          </p:cNvSpPr>
          <p:nvPr/>
        </p:nvSpPr>
        <p:spPr>
          <a:xfrm>
            <a:off x="1451577" y="4616935"/>
            <a:ext cx="9984212" cy="1436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ru-RU" sz="2000" dirty="0"/>
              <a:t>Показать игроку количество ошибок и уже названные буквы, которых нет в слове.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ru-RU" sz="2000" dirty="0"/>
              <a:t>Если мы совершили семь ошибок, то метод должен написать игроку о том, что тот проиграл и наоборот, если слово отгадано, то этот метод должен поздравить игрока с победой.</a:t>
            </a:r>
          </a:p>
        </p:txBody>
      </p:sp>
    </p:spTree>
    <p:extLst>
      <p:ext uri="{BB962C8B-B14F-4D97-AF65-F5344CB8AC3E}">
        <p14:creationId xmlns:p14="http://schemas.microsoft.com/office/powerpoint/2010/main" val="24341293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статуса игры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3378068"/>
          </a:xfrm>
        </p:spPr>
        <p:txBody>
          <a:bodyPr>
            <a:normAutofit/>
          </a:bodyPr>
          <a:lstStyle/>
          <a:p>
            <a:r>
              <a:rPr lang="ru-RU" dirty="0"/>
              <a:t>Можно приступать к реализации.</a:t>
            </a:r>
          </a:p>
          <a:p>
            <a:r>
              <a:rPr lang="ru-RU" dirty="0"/>
              <a:t>Но при реализации первого же пункта мы сталкиваемся с проблемой: как в загаданном слове открыть только отгаданные буквы, а остальные вывести в виде прочерков?</a:t>
            </a:r>
          </a:p>
          <a:p>
            <a:r>
              <a:rPr lang="ru-RU" dirty="0"/>
              <a:t>Чтобы изолировать эту проблему и оставить на потом, мы заведём для этой задачи ещё один метод </a:t>
            </a:r>
            <a:r>
              <a:rPr lang="en-GB" dirty="0" err="1">
                <a:solidFill>
                  <a:schemeClr val="accent1"/>
                </a:solidFill>
              </a:rPr>
              <a:t>get_word_for_print</a:t>
            </a:r>
            <a:r>
              <a:rPr lang="en-GB" dirty="0"/>
              <a:t> </a:t>
            </a:r>
            <a:r>
              <a:rPr lang="ru-RU" dirty="0"/>
              <a:t>и будем считать, что он уже написан.</a:t>
            </a:r>
          </a:p>
          <a:p>
            <a:r>
              <a:rPr lang="ru-RU" dirty="0"/>
              <a:t>Очевидно, этому методу нужны только два параметра — отгаданные буквы и загаданное слово: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DEEE9-E535-B146-9D58-B4E1B01E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5555786"/>
            <a:ext cx="9131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11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print_status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статуса игры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820061"/>
          </a:xfrm>
        </p:spPr>
        <p:txBody>
          <a:bodyPr>
            <a:normAutofit/>
          </a:bodyPr>
          <a:lstStyle/>
          <a:p>
            <a:r>
              <a:rPr lang="ru-RU" dirty="0"/>
              <a:t>Теперь нужно указать пользователю, сколько ошибок он допустил и какие буквы не попали в цель: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5F3C2-0EB5-C34F-8548-A9546721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997779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65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join?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1560842"/>
          </a:xfrm>
        </p:spPr>
        <p:txBody>
          <a:bodyPr>
            <a:normAutofit/>
          </a:bodyPr>
          <a:lstStyle/>
          <a:p>
            <a:r>
              <a:rPr lang="ru-RU" dirty="0"/>
              <a:t>Метод всех массивов в </a:t>
            </a:r>
            <a:r>
              <a:rPr lang="en-GB" dirty="0"/>
              <a:t>Ruby join — </a:t>
            </a:r>
            <a:r>
              <a:rPr lang="ru-RU" dirty="0"/>
              <a:t>антагонист для метода </a:t>
            </a:r>
            <a:r>
              <a:rPr lang="en-GB" dirty="0"/>
              <a:t>split. </a:t>
            </a:r>
            <a:r>
              <a:rPr lang="ru-RU" dirty="0"/>
              <a:t>Он делает прямо противоположное, берёт массив, берёт указанные в качестве параметра разделитель в виде строки, и склеивает элементы массива в строку, вставляя между ними этот самый разделитель: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D901AB-07E9-A047-A012-EF35C6E2BD2A}"/>
              </a:ext>
            </a:extLst>
          </p:cNvPr>
          <p:cNvSpPr txBox="1">
            <a:spLocks/>
          </p:cNvSpPr>
          <p:nvPr/>
        </p:nvSpPr>
        <p:spPr>
          <a:xfrm>
            <a:off x="1451576" y="4408543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28EBE-BEA9-E14D-8EFB-E59D46B3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738560"/>
            <a:ext cx="91440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FAA25-29B2-784C-8FA4-3E13AA45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6" y="5078525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46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join?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1560842"/>
          </a:xfrm>
        </p:spPr>
        <p:txBody>
          <a:bodyPr>
            <a:normAutofit/>
          </a:bodyPr>
          <a:lstStyle/>
          <a:p>
            <a:r>
              <a:rPr lang="ru-RU" dirty="0"/>
              <a:t>Метод всех массивов в </a:t>
            </a:r>
            <a:r>
              <a:rPr lang="en-GB" dirty="0"/>
              <a:t>Ruby join — </a:t>
            </a:r>
            <a:r>
              <a:rPr lang="ru-RU" dirty="0"/>
              <a:t>антагонист для метода </a:t>
            </a:r>
            <a:r>
              <a:rPr lang="en-GB" dirty="0"/>
              <a:t>split. </a:t>
            </a:r>
            <a:r>
              <a:rPr lang="ru-RU" dirty="0"/>
              <a:t>Он делает прямо противоположное, берёт массив, берёт указанные в качестве параметра разделитель в виде строки, и склеивает элементы массива в строку, вставляя между ними этот самый разделитель: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D901AB-07E9-A047-A012-EF35C6E2BD2A}"/>
              </a:ext>
            </a:extLst>
          </p:cNvPr>
          <p:cNvSpPr txBox="1">
            <a:spLocks/>
          </p:cNvSpPr>
          <p:nvPr/>
        </p:nvSpPr>
        <p:spPr>
          <a:xfrm>
            <a:off x="1451576" y="4183990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Выведет на экран: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28EBE-BEA9-E14D-8EFB-E59D46B3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6" y="3576578"/>
            <a:ext cx="9144000" cy="50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FAA25-29B2-784C-8FA4-3E13AA45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6" y="4702405"/>
            <a:ext cx="9144000" cy="50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5EC592-FC91-FF45-AA95-234E6C34F0ED}"/>
              </a:ext>
            </a:extLst>
          </p:cNvPr>
          <p:cNvSpPr txBox="1">
            <a:spLocks/>
          </p:cNvSpPr>
          <p:nvPr/>
        </p:nvSpPr>
        <p:spPr>
          <a:xfrm>
            <a:off x="1451575" y="5252585"/>
            <a:ext cx="9603275" cy="800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Ну и наконец, нужно вывести результат игры. Если игрок ошибся семь (или каким-то образом больше) раз, то нужно ему сообщить ему, что он проиграл. </a:t>
            </a:r>
          </a:p>
        </p:txBody>
      </p:sp>
    </p:spTree>
    <p:extLst>
      <p:ext uri="{BB962C8B-B14F-4D97-AF65-F5344CB8AC3E}">
        <p14:creationId xmlns:p14="http://schemas.microsoft.com/office/powerpoint/2010/main" val="356853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массива </a:t>
            </a:r>
            <a:r>
              <a:rPr lang="en-US" b="1" dirty="0">
                <a:solidFill>
                  <a:schemeClr val="accent1"/>
                </a:solidFill>
              </a:rPr>
              <a:t>join?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6"/>
            <a:ext cx="9603275" cy="1560842"/>
          </a:xfrm>
        </p:spPr>
        <p:txBody>
          <a:bodyPr>
            <a:normAutofit/>
          </a:bodyPr>
          <a:lstStyle/>
          <a:p>
            <a:r>
              <a:rPr lang="ru-RU" dirty="0"/>
              <a:t>Если пользователь ошибся меньше семи раз и отгадал слово — нужно ему сообщить, что он выиграл. Проверку копируем из метода </a:t>
            </a:r>
            <a:r>
              <a:rPr lang="en-GB" dirty="0" err="1">
                <a:solidFill>
                  <a:schemeClr val="accent1"/>
                </a:solidFill>
              </a:rPr>
              <a:t>check_result</a:t>
            </a:r>
            <a:r>
              <a:rPr lang="en-GB" dirty="0"/>
              <a:t>. </a:t>
            </a:r>
            <a:r>
              <a:rPr lang="ru-RU" dirty="0"/>
              <a:t>Если слово ещё не отгадано, мы должны написать, сколько у игрока ещё осталось попыток. В конце концов, наш метод </a:t>
            </a:r>
            <a:r>
              <a:rPr lang="en-GB" dirty="0" err="1">
                <a:solidFill>
                  <a:schemeClr val="accent1"/>
                </a:solidFill>
              </a:rPr>
              <a:t>print_status</a:t>
            </a:r>
            <a:r>
              <a:rPr lang="en-GB" dirty="0"/>
              <a:t> </a:t>
            </a:r>
            <a:r>
              <a:rPr lang="ru-RU" dirty="0"/>
              <a:t>будет выглядеть вот так: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CEE3A-E0D9-3947-906D-B314F61FD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38"/>
          <a:stretch/>
        </p:blipFill>
        <p:spPr>
          <a:xfrm>
            <a:off x="1451575" y="4152626"/>
            <a:ext cx="5400018" cy="1833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5960E-5D03-8745-94FF-0940A63FF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53"/>
          <a:stretch/>
        </p:blipFill>
        <p:spPr>
          <a:xfrm>
            <a:off x="1451575" y="3576577"/>
            <a:ext cx="5400019" cy="5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6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get_word_for_print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заданного слова как в «Поле Чудес»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4"/>
            <a:ext cx="9603275" cy="3459091"/>
          </a:xfrm>
        </p:spPr>
        <p:txBody>
          <a:bodyPr>
            <a:normAutofit/>
          </a:bodyPr>
          <a:lstStyle/>
          <a:p>
            <a:r>
              <a:rPr lang="ru-RU" dirty="0"/>
              <a:t>Пора отдать долги — написать то, что мы считали написанным. Метод, на самом деле, очень простой. Мы уже знаем всё, что нужно, чтобы его написать.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Название: </a:t>
            </a:r>
            <a:r>
              <a:rPr lang="en-GB" sz="2000" dirty="0" err="1">
                <a:solidFill>
                  <a:schemeClr val="accent1"/>
                </a:solidFill>
              </a:rPr>
              <a:t>get_word_for_print</a:t>
            </a:r>
            <a:endParaRPr lang="ru-RU" sz="2000" dirty="0">
              <a:solidFill>
                <a:schemeClr val="accent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Параметры: </a:t>
            </a:r>
            <a:r>
              <a:rPr lang="en-GB" sz="2000" dirty="0">
                <a:solidFill>
                  <a:schemeClr val="accent1"/>
                </a:solidFill>
              </a:rPr>
              <a:t>letters</a:t>
            </a:r>
            <a:r>
              <a:rPr lang="en-GB" sz="2000" dirty="0"/>
              <a:t> — </a:t>
            </a:r>
            <a:r>
              <a:rPr lang="ru-RU" sz="2000" dirty="0"/>
              <a:t>массив букв загаданного слова, </a:t>
            </a:r>
            <a:r>
              <a:rPr lang="en-GB" sz="2000" dirty="0" err="1">
                <a:solidFill>
                  <a:schemeClr val="accent1"/>
                </a:solidFill>
              </a:rPr>
              <a:t>good_letters</a:t>
            </a:r>
            <a:r>
              <a:rPr lang="en-GB" sz="2000" dirty="0">
                <a:solidFill>
                  <a:schemeClr val="accent1"/>
                </a:solidFill>
              </a:rPr>
              <a:t> </a:t>
            </a:r>
            <a:r>
              <a:rPr lang="en-GB" sz="2000" dirty="0"/>
              <a:t>— </a:t>
            </a:r>
            <a:r>
              <a:rPr lang="ru-RU" sz="2000" dirty="0"/>
              <a:t>массив отгаданных букв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Возвращаемое значение: строка с загаданным словом, в которой </a:t>
            </a:r>
            <a:r>
              <a:rPr lang="ru-RU" sz="2000" dirty="0" err="1"/>
              <a:t>неотгаданные</a:t>
            </a:r>
            <a:r>
              <a:rPr lang="ru-RU" sz="2000" dirty="0"/>
              <a:t> буквы заменены на прочерки. </a:t>
            </a:r>
          </a:p>
        </p:txBody>
      </p:sp>
    </p:spTree>
    <p:extLst>
      <p:ext uri="{BB962C8B-B14F-4D97-AF65-F5344CB8AC3E}">
        <p14:creationId xmlns:p14="http://schemas.microsoft.com/office/powerpoint/2010/main" val="2301258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get_word_for_print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вывод заданного слова как в «Поле Чудес»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4"/>
            <a:ext cx="9603275" cy="472823"/>
          </a:xfrm>
        </p:spPr>
        <p:txBody>
          <a:bodyPr>
            <a:normAutofit/>
          </a:bodyPr>
          <a:lstStyle/>
          <a:p>
            <a:r>
              <a:rPr lang="ru-RU" dirty="0"/>
              <a:t>Между буквами для красоты и удобства добавим пробелы. Получится как-то так: </a:t>
            </a:r>
            <a:endParaRPr lang="ru-RU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1D7B1-5CF3-8041-9222-E6414FD6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488557"/>
            <a:ext cx="7993365" cy="36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187712" cy="2660441"/>
          </a:xfrm>
        </p:spPr>
        <p:txBody>
          <a:bodyPr>
            <a:normAutofit/>
          </a:bodyPr>
          <a:lstStyle/>
          <a:p>
            <a:r>
              <a:rPr lang="ru-RU" dirty="0"/>
              <a:t>О том, что слово загадано, программа сообщает пользователю, выводя соответствующую информацию на экран: «Типа слово загадано, и всё такое». Сделаем еще, чтобы программа как-то визуально подсказывала, сколько в загаданном слове букв. Для этого просто будем выводить что-то на экран подчёркивание вместо каждой буквы.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6A95A-0669-3648-84D9-E7718A290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4838149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87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cls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чистка экрана после загадывания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4"/>
            <a:ext cx="9603275" cy="3760033"/>
          </a:xfrm>
        </p:spPr>
        <p:txBody>
          <a:bodyPr>
            <a:normAutofit/>
          </a:bodyPr>
          <a:lstStyle/>
          <a:p>
            <a:r>
              <a:rPr lang="ru-RU" dirty="0"/>
              <a:t>Мы написали нашу самую сложную программу за все прошлые лекции! </a:t>
            </a:r>
          </a:p>
          <a:p>
            <a:r>
              <a:rPr lang="ru-RU" dirty="0"/>
              <a:t>Однако, если мы попробуем её запустить, то выясним, что отгадывающий может увидеть слово в строчке запуска. Это нам не подходит, поэтому мы напишем ещё один метод </a:t>
            </a:r>
            <a:r>
              <a:rPr lang="en-GB" dirty="0" err="1">
                <a:solidFill>
                  <a:schemeClr val="accent1"/>
                </a:solidFill>
              </a:rPr>
              <a:t>cls</a:t>
            </a:r>
            <a:r>
              <a:rPr lang="en-GB" dirty="0"/>
              <a:t>, </a:t>
            </a:r>
            <a:r>
              <a:rPr lang="ru-RU" dirty="0"/>
              <a:t>который будет вызываться сразу после запуска программы.</a:t>
            </a:r>
          </a:p>
          <a:p>
            <a:r>
              <a:rPr lang="en-GB" dirty="0"/>
              <a:t>Ruby, </a:t>
            </a:r>
            <a:r>
              <a:rPr lang="ru-RU" dirty="0"/>
              <a:t>как и многие другие языки, умеет выполнять команды в консоли. То есть вести себя так, как будто бы программа вместо нас написала что-то в консоли.</a:t>
            </a:r>
          </a:p>
        </p:txBody>
      </p:sp>
    </p:spTree>
    <p:extLst>
      <p:ext uri="{BB962C8B-B14F-4D97-AF65-F5344CB8AC3E}">
        <p14:creationId xmlns:p14="http://schemas.microsoft.com/office/powerpoint/2010/main" val="37248275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cls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чистка экрана после загадывания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831638"/>
          </a:xfrm>
        </p:spPr>
        <p:txBody>
          <a:bodyPr>
            <a:normAutofit/>
          </a:bodyPr>
          <a:lstStyle/>
          <a:p>
            <a:r>
              <a:rPr lang="ru-RU" dirty="0"/>
              <a:t>Для этого в </a:t>
            </a:r>
            <a:r>
              <a:rPr lang="en-GB" dirty="0"/>
              <a:t>Ruby </a:t>
            </a:r>
            <a:r>
              <a:rPr lang="ru-RU" dirty="0"/>
              <a:t>есть метод </a:t>
            </a:r>
            <a:r>
              <a:rPr lang="en-GB" dirty="0">
                <a:solidFill>
                  <a:schemeClr val="accent1"/>
                </a:solidFill>
              </a:rPr>
              <a:t>system</a:t>
            </a:r>
            <a:r>
              <a:rPr lang="en-GB" dirty="0"/>
              <a:t>. </a:t>
            </a:r>
            <a:r>
              <a:rPr lang="ru-RU" dirty="0"/>
              <a:t>Например, после запуска такой программы мы окажемся в папке второго урока: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33BCB-D350-0D46-86C2-C78437DA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3009354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7F9783-F181-5C40-A8C0-D5EF66C88130}"/>
              </a:ext>
            </a:extLst>
          </p:cNvPr>
          <p:cNvSpPr txBox="1">
            <a:spLocks/>
          </p:cNvSpPr>
          <p:nvPr/>
        </p:nvSpPr>
        <p:spPr>
          <a:xfrm>
            <a:off x="1451576" y="3679334"/>
            <a:ext cx="9603275" cy="1182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Мы пока немного знаем системных команд, поэтому не будем останавливаться на этом методе подробно. Скажем только, что вот такая строчка чистит экран в консоли </a:t>
            </a:r>
            <a:r>
              <a:rPr lang="en-GB" dirty="0"/>
              <a:t>Windows.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717B2-C183-174F-9621-6EFBD5A8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6" y="5023348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733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Метод </a:t>
            </a:r>
            <a:r>
              <a:rPr lang="en-US" b="1" dirty="0" err="1">
                <a:solidFill>
                  <a:schemeClr val="accent1"/>
                </a:solidFill>
              </a:rPr>
              <a:t>cls</a:t>
            </a:r>
            <a:r>
              <a:rPr lang="en-US" b="1" dirty="0">
                <a:solidFill>
                  <a:schemeClr val="accent1"/>
                </a:solidFill>
              </a:rPr>
              <a:t> – </a:t>
            </a:r>
            <a:r>
              <a:rPr lang="ru-RU" b="1" dirty="0">
                <a:solidFill>
                  <a:schemeClr val="accent1"/>
                </a:solidFill>
              </a:rPr>
              <a:t>чистка экрана после загадывания слова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6905345" cy="508000"/>
          </a:xfrm>
        </p:spPr>
        <p:txBody>
          <a:bodyPr>
            <a:normAutofit/>
          </a:bodyPr>
          <a:lstStyle/>
          <a:p>
            <a:r>
              <a:rPr lang="ru-RU" dirty="0"/>
              <a:t>А вот такая — во всех остальных операционных системах: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7F9783-F181-5C40-A8C0-D5EF66C88130}"/>
              </a:ext>
            </a:extLst>
          </p:cNvPr>
          <p:cNvSpPr txBox="1">
            <a:spLocks/>
          </p:cNvSpPr>
          <p:nvPr/>
        </p:nvSpPr>
        <p:spPr>
          <a:xfrm>
            <a:off x="1451577" y="3338297"/>
            <a:ext cx="6905346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Поэтому наш метод будет выглядеть вот так: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C729B-0806-E945-8EA1-FC9C4C8A0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49208" b="-1"/>
          <a:stretch/>
        </p:blipFill>
        <p:spPr>
          <a:xfrm>
            <a:off x="1451576" y="2683365"/>
            <a:ext cx="4644424" cy="495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20DC5-A0A2-E64B-8578-0313669C6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08"/>
          <a:stretch/>
        </p:blipFill>
        <p:spPr>
          <a:xfrm>
            <a:off x="1451576" y="4005928"/>
            <a:ext cx="4644424" cy="10668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2A477F-A957-6045-837C-37AB8D3F69D2}"/>
              </a:ext>
            </a:extLst>
          </p:cNvPr>
          <p:cNvSpPr txBox="1">
            <a:spLocks/>
          </p:cNvSpPr>
          <p:nvPr/>
        </p:nvSpPr>
        <p:spPr>
          <a:xfrm>
            <a:off x="1451577" y="5311421"/>
            <a:ext cx="6546530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 не забудьте вызвать этот метод сразу после запуска! </a:t>
            </a:r>
          </a:p>
        </p:txBody>
      </p:sp>
      <p:pic>
        <p:nvPicPr>
          <p:cNvPr id="75778" name="Picture 2" descr="Виселица!">
            <a:extLst>
              <a:ext uri="{FF2B5EF4-FFF2-40B4-BE49-F238E27FC236}">
                <a16:creationId xmlns:a16="http://schemas.microsoft.com/office/drawing/2014/main" id="{990634C0-53A1-AB43-8592-0E69B9D40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7" t="6778" r="32704" b="5629"/>
          <a:stretch/>
        </p:blipFill>
        <p:spPr bwMode="auto">
          <a:xfrm>
            <a:off x="8622255" y="2400141"/>
            <a:ext cx="2118168" cy="289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25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Запуск программы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Осталось перейти в нашу папку в консоли и запустить её: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14506-BF66-794C-B126-6D8CC6B6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685716"/>
            <a:ext cx="9144000" cy="787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8C39A5-CADB-D941-9571-97603E63F824}"/>
              </a:ext>
            </a:extLst>
          </p:cNvPr>
          <p:cNvSpPr txBox="1">
            <a:spLocks/>
          </p:cNvSpPr>
          <p:nvPr/>
        </p:nvSpPr>
        <p:spPr>
          <a:xfrm>
            <a:off x="1451576" y="3635097"/>
            <a:ext cx="9603275" cy="2418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Обратите внимание, что после запуска программа аккуратно стирает всё из консоли, кроме основной информации — слова, количества ошибок и названных букв. Поиграйтесь с этой замечательной программой, попросите кого-нибудь загадать вам слово и загадайте слово ему.</a:t>
            </a:r>
          </a:p>
          <a:p>
            <a:r>
              <a:rPr lang="ru-RU" dirty="0"/>
              <a:t>Обратите внимание, что наша программа пока отличает БОЛЬШИЕ буквы от маленьких. Строго говоря буква, например, «А» и «а» это две разные буквы для </a:t>
            </a:r>
            <a:r>
              <a:rPr lang="en-GB" dirty="0"/>
              <a:t>Ruby. </a:t>
            </a:r>
            <a:r>
              <a:rPr lang="ru-RU" dirty="0"/>
              <a:t>Также наша первая версия виселицы различает буквы «е» и «ё». Все эти проблемы мы исправляем в домашних заданиях к этому и следующим урокам.</a:t>
            </a:r>
          </a:p>
        </p:txBody>
      </p:sp>
    </p:spTree>
    <p:extLst>
      <p:ext uri="{BB962C8B-B14F-4D97-AF65-F5344CB8AC3E}">
        <p14:creationId xmlns:p14="http://schemas.microsoft.com/office/powerpoint/2010/main" val="708664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Запуск программы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/>
          </a:bodyPr>
          <a:lstStyle/>
          <a:p>
            <a:r>
              <a:rPr lang="ru-RU" dirty="0"/>
              <a:t>Обратите внимание, что после запуска программа аккуратно стирает всё из консоли, кроме основной информации — слова, количества ошибок и названных букв.</a:t>
            </a:r>
          </a:p>
          <a:p>
            <a:r>
              <a:rPr lang="ru-RU" dirty="0"/>
              <a:t>Поиграйтесь с этой замечательной программой, попросите кого-нибудь загадать вам слово и загадайте слово ему.</a:t>
            </a:r>
          </a:p>
          <a:p>
            <a:r>
              <a:rPr lang="ru-RU" dirty="0"/>
              <a:t>Обратите внимание, что наша программа пока отличает БОЛЬШИЕ буквы от маленьких. Строго говоря буква, например, «А» и «а» это две разные буквы для </a:t>
            </a:r>
            <a:r>
              <a:rPr lang="en-GB" dirty="0"/>
              <a:t>Ruby. </a:t>
            </a:r>
            <a:r>
              <a:rPr lang="ru-RU" dirty="0"/>
              <a:t>Также наша первая версия виселицы различает буквы «е» и «ё».</a:t>
            </a:r>
          </a:p>
          <a:p>
            <a:r>
              <a:rPr lang="ru-RU" dirty="0"/>
              <a:t>Все эти проблемы мы исправляем в домашних заданиях. </a:t>
            </a:r>
          </a:p>
        </p:txBody>
      </p:sp>
    </p:spTree>
    <p:extLst>
      <p:ext uri="{BB962C8B-B14F-4D97-AF65-F5344CB8AC3E}">
        <p14:creationId xmlns:p14="http://schemas.microsoft.com/office/powerpoint/2010/main" val="245755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Первая версия игры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/>
          </a:bodyPr>
          <a:lstStyle/>
          <a:p>
            <a:r>
              <a:rPr lang="ru-RU" dirty="0"/>
              <a:t>Итак, ребята, мы написали сложнейшую для новичка программу.</a:t>
            </a:r>
          </a:p>
          <a:p>
            <a:r>
              <a:rPr lang="ru-RU" dirty="0"/>
              <a:t>Нам пришлось использовать много новых инструментов (методы </a:t>
            </a:r>
            <a:r>
              <a:rPr lang="en-GB" dirty="0">
                <a:solidFill>
                  <a:schemeClr val="accent1"/>
                </a:solidFill>
              </a:rPr>
              <a:t>include?</a:t>
            </a:r>
            <a:r>
              <a:rPr lang="en-GB" dirty="0"/>
              <a:t>,</a:t>
            </a:r>
            <a:r>
              <a:rPr lang="ru-RU" dirty="0"/>
              <a:t> </a:t>
            </a:r>
            <a:r>
              <a:rPr lang="en-GB" dirty="0">
                <a:solidFill>
                  <a:schemeClr val="accent1"/>
                </a:solidFill>
              </a:rPr>
              <a:t>join</a:t>
            </a:r>
            <a:r>
              <a:rPr lang="ru-RU" dirty="0"/>
              <a:t> и </a:t>
            </a:r>
            <a:r>
              <a:rPr lang="en-GB" dirty="0">
                <a:solidFill>
                  <a:schemeClr val="accent1"/>
                </a:solidFill>
              </a:rPr>
              <a:t>split</a:t>
            </a:r>
            <a:r>
              <a:rPr lang="ru-RU" dirty="0"/>
              <a:t> массивов </a:t>
            </a:r>
            <a:r>
              <a:rPr lang="en-GB" dirty="0"/>
              <a:t>Ruby). </a:t>
            </a:r>
            <a:r>
              <a:rPr lang="ru-RU" dirty="0"/>
              <a:t>Мы научились проектировать сложную программу, разбивать её на методы, а методы выделять в отдельный файл и подключать его с помощью команды 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en-GB" dirty="0"/>
              <a:t>. </a:t>
            </a:r>
            <a:r>
              <a:rPr lang="ru-RU" dirty="0"/>
              <a:t>Написанную в этом уроке программу мы будем использовать в дальнейшем. </a:t>
            </a:r>
          </a:p>
        </p:txBody>
      </p:sp>
    </p:spTree>
    <p:extLst>
      <p:ext uri="{BB962C8B-B14F-4D97-AF65-F5344CB8AC3E}">
        <p14:creationId xmlns:p14="http://schemas.microsoft.com/office/powerpoint/2010/main" val="11664304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Посещение городов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/>
          </a:bodyPr>
          <a:lstStyle/>
          <a:p>
            <a:r>
              <a:rPr lang="ru-RU" dirty="0"/>
              <a:t>Создайте файлы </a:t>
            </a:r>
            <a:r>
              <a:rPr lang="en-GB" dirty="0" err="1">
                <a:solidFill>
                  <a:schemeClr val="accent1"/>
                </a:solidFill>
              </a:rPr>
              <a:t>paris.rb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rome.rb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london.rb</a:t>
            </a:r>
            <a:r>
              <a:rPr lang="en-GB" dirty="0"/>
              <a:t>, </a:t>
            </a:r>
            <a:r>
              <a:rPr lang="ru-RU" dirty="0"/>
              <a:t>в каждом из них определите один метод </a:t>
            </a:r>
            <a:r>
              <a:rPr lang="en-GB" dirty="0" err="1">
                <a:solidFill>
                  <a:schemeClr val="accent1"/>
                </a:solidFill>
              </a:rPr>
              <a:t>visit_paris</a:t>
            </a:r>
            <a:r>
              <a:rPr lang="en-GB" dirty="0"/>
              <a:t>, </a:t>
            </a:r>
            <a:r>
              <a:rPr lang="en-GB" dirty="0" err="1">
                <a:solidFill>
                  <a:schemeClr val="accent1"/>
                </a:solidFill>
              </a:rPr>
              <a:t>visit_rome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visit_london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соответственно. Внимательнее, методы не должны называться одинаково.</a:t>
            </a:r>
          </a:p>
          <a:p>
            <a:r>
              <a:rPr lang="ru-RU" dirty="0"/>
              <a:t>В каждом из этих методов с помощью команды </a:t>
            </a:r>
            <a:r>
              <a:rPr lang="en-GB" dirty="0">
                <a:solidFill>
                  <a:schemeClr val="accent1"/>
                </a:solidFill>
              </a:rPr>
              <a:t>puts</a:t>
            </a:r>
            <a:r>
              <a:rPr lang="en-GB" dirty="0"/>
              <a:t> </a:t>
            </a:r>
            <a:r>
              <a:rPr lang="ru-RU" dirty="0"/>
              <a:t>выведите фразу </a:t>
            </a:r>
            <a:r>
              <a:rPr lang="ru-RU" dirty="0">
                <a:solidFill>
                  <a:schemeClr val="accent1"/>
                </a:solidFill>
              </a:rPr>
              <a:t>Приехали в ...</a:t>
            </a:r>
            <a:r>
              <a:rPr lang="ru-RU" dirty="0"/>
              <a:t> (вместо точек — название города) и список достопримечательностей (скопируйте в условии или найдите в интернете сами для ваших городов, можно взять любые 3).</a:t>
            </a:r>
          </a:p>
          <a:p>
            <a:r>
              <a:rPr lang="ru-RU" dirty="0"/>
              <a:t>Напишите программу, которая имитирует прогулку по городам: она должна подключать в себя созданные файлы и вызвать последовательно методы, объявленные в этих файлах. </a:t>
            </a:r>
          </a:p>
        </p:txBody>
      </p:sp>
    </p:spTree>
    <p:extLst>
      <p:ext uri="{BB962C8B-B14F-4D97-AF65-F5344CB8AC3E}">
        <p14:creationId xmlns:p14="http://schemas.microsoft.com/office/powerpoint/2010/main" val="2901022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Посещение городов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507546"/>
          </a:xfrm>
        </p:spPr>
        <p:txBody>
          <a:bodyPr>
            <a:normAutofit/>
          </a:bodyPr>
          <a:lstStyle/>
          <a:p>
            <a:r>
              <a:rPr lang="ru-RU" dirty="0"/>
              <a:t>«Посетите» все эти города. Должно получиться что-то типа: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1C3D4-C966-094F-87DF-86CF1E5D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2685262"/>
            <a:ext cx="9144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995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Посещение городов.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3285470"/>
          </a:xfrm>
        </p:spPr>
        <p:txBody>
          <a:bodyPr>
            <a:normAutofit/>
          </a:bodyPr>
          <a:lstStyle/>
          <a:p>
            <a:r>
              <a:rPr lang="ru-RU" dirty="0"/>
              <a:t>Создайте три </a:t>
            </a:r>
            <a:r>
              <a:rPr lang="en-GB" dirty="0"/>
              <a:t>ruby (</a:t>
            </a:r>
            <a:r>
              <a:rPr lang="en-GB" dirty="0">
                <a:solidFill>
                  <a:schemeClr val="accent1"/>
                </a:solidFill>
              </a:rPr>
              <a:t>*.</a:t>
            </a:r>
            <a:r>
              <a:rPr lang="en-GB" dirty="0" err="1">
                <a:solidFill>
                  <a:schemeClr val="accent1"/>
                </a:solidFill>
              </a:rPr>
              <a:t>rb</a:t>
            </a:r>
            <a:r>
              <a:rPr lang="en-GB" dirty="0"/>
              <a:t>) </a:t>
            </a:r>
            <a:r>
              <a:rPr lang="ru-RU" dirty="0"/>
              <a:t>файла по именам городов и в каждом из них напишите по одному методу, который выводит название основных достопримечательностей.</a:t>
            </a:r>
          </a:p>
          <a:p>
            <a:r>
              <a:rPr lang="ru-RU" dirty="0"/>
              <a:t>Потом создайте программу, подключите в ней все эти файлы с помощью </a:t>
            </a:r>
            <a:r>
              <a:rPr lang="en-GB" dirty="0">
                <a:solidFill>
                  <a:schemeClr val="accent1"/>
                </a:solidFill>
              </a:rPr>
              <a:t>require</a:t>
            </a:r>
            <a:r>
              <a:rPr lang="ru-RU" dirty="0"/>
              <a:t> или </a:t>
            </a:r>
            <a:r>
              <a:rPr lang="en-GB" dirty="0" err="1">
                <a:solidFill>
                  <a:schemeClr val="accent1"/>
                </a:solidFill>
              </a:rPr>
              <a:t>require_relative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«посетите» все эти города, вызвав эти методы один за одним.</a:t>
            </a:r>
          </a:p>
        </p:txBody>
      </p:sp>
    </p:spTree>
    <p:extLst>
      <p:ext uri="{BB962C8B-B14F-4D97-AF65-F5344CB8AC3E}">
        <p14:creationId xmlns:p14="http://schemas.microsoft.com/office/powerpoint/2010/main" val="20242576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Виселица «Е» и «Ё/И» и «й»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3285470"/>
          </a:xfrm>
        </p:spPr>
        <p:txBody>
          <a:bodyPr>
            <a:normAutofit/>
          </a:bodyPr>
          <a:lstStyle/>
          <a:p>
            <a:r>
              <a:rPr lang="ru-RU" dirty="0"/>
              <a:t>В программе «Виселица» есть важный недостаток: она не считает буквы </a:t>
            </a:r>
            <a:r>
              <a:rPr lang="ru-RU" dirty="0">
                <a:solidFill>
                  <a:schemeClr val="accent1"/>
                </a:solidFill>
              </a:rPr>
              <a:t>е </a:t>
            </a:r>
            <a:r>
              <a:rPr lang="ru-RU" dirty="0"/>
              <a:t>и </a:t>
            </a:r>
            <a:r>
              <a:rPr lang="ru-RU" dirty="0">
                <a:solidFill>
                  <a:schemeClr val="accent1"/>
                </a:solidFill>
              </a:rPr>
              <a:t>ё </a:t>
            </a:r>
            <a:r>
              <a:rPr lang="ru-RU" dirty="0"/>
              <a:t>одной буквой. А следовало бы.</a:t>
            </a:r>
          </a:p>
          <a:p>
            <a:r>
              <a:rPr lang="ru-RU" dirty="0"/>
              <a:t>Было бы гораздо удобнее, если бы она принимала эти буквы за одну и открывала заодно и все буквы </a:t>
            </a:r>
            <a:r>
              <a:rPr lang="ru-RU" dirty="0">
                <a:solidFill>
                  <a:schemeClr val="accent1"/>
                </a:solidFill>
              </a:rPr>
              <a:t>ё</a:t>
            </a:r>
            <a:r>
              <a:rPr lang="ru-RU" dirty="0"/>
              <a:t>, если введена 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 и наоборот. Аналогично с буквами </a:t>
            </a:r>
            <a:r>
              <a:rPr lang="ru-RU" dirty="0">
                <a:solidFill>
                  <a:schemeClr val="accent1"/>
                </a:solidFill>
              </a:rPr>
              <a:t>и</a:t>
            </a:r>
            <a:r>
              <a:rPr lang="ru-RU" dirty="0"/>
              <a:t> и </a:t>
            </a:r>
            <a:r>
              <a:rPr lang="ru-RU" dirty="0">
                <a:solidFill>
                  <a:schemeClr val="accent1"/>
                </a:solidFill>
              </a:rPr>
              <a:t>й</a:t>
            </a:r>
            <a:r>
              <a:rPr lang="ru-RU" dirty="0"/>
              <a:t>.</a:t>
            </a:r>
          </a:p>
          <a:p>
            <a:r>
              <a:rPr lang="ru-RU" dirty="0"/>
              <a:t>Исправьте программу так, чтобы реализовать эту возможность. </a:t>
            </a:r>
          </a:p>
        </p:txBody>
      </p:sp>
    </p:spTree>
    <p:extLst>
      <p:ext uri="{BB962C8B-B14F-4D97-AF65-F5344CB8AC3E}">
        <p14:creationId xmlns:p14="http://schemas.microsoft.com/office/powerpoint/2010/main" val="119371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187712" cy="3482244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2. Спросить букву</a:t>
            </a:r>
            <a:endParaRPr lang="ru-RU" dirty="0"/>
          </a:p>
          <a:p>
            <a:r>
              <a:rPr lang="ru-RU" dirty="0"/>
              <a:t>После того, как слово загадано, программа должна начать процесс общения с игроком: у игрока есть только одно действие — предложить букву для проверки.</a:t>
            </a:r>
          </a:p>
          <a:p>
            <a:r>
              <a:rPr lang="ru-RU" dirty="0"/>
              <a:t>Программа будет спрашивать у игрока букву с помощью консольного ввода и команды </a:t>
            </a:r>
            <a:r>
              <a:rPr lang="en-GB" dirty="0">
                <a:solidFill>
                  <a:schemeClr val="accent1"/>
                </a:solidFill>
              </a:rPr>
              <a:t>gets</a:t>
            </a:r>
            <a:r>
              <a:rPr lang="en-GB" dirty="0"/>
              <a:t>. </a:t>
            </a:r>
            <a:r>
              <a:rPr lang="ru-RU" dirty="0"/>
              <a:t>Как это делается, мы также разбирали в предыдущих уроках.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864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Виселица «Е» и «Ё/И» и «й». 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015735"/>
            <a:ext cx="9603275" cy="4037746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/>
              <a:t>Один из возможных способов — вы можете сделать по-своему.</a:t>
            </a:r>
            <a:endParaRPr lang="ru-RU" dirty="0"/>
          </a:p>
          <a:p>
            <a:r>
              <a:rPr lang="ru-RU" dirty="0"/>
              <a:t>В методе </a:t>
            </a:r>
            <a:r>
              <a:rPr lang="en-GB" dirty="0" err="1">
                <a:solidFill>
                  <a:schemeClr val="accent1"/>
                </a:solidFill>
              </a:rPr>
              <a:t>check_input</a:t>
            </a:r>
            <a:r>
              <a:rPr lang="en-GB" dirty="0"/>
              <a:t> </a:t>
            </a:r>
            <a:r>
              <a:rPr lang="ru-RU" dirty="0"/>
              <a:t>расширить условие проверки — если введено 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, проверять массив букв слова еще и на наличие </a:t>
            </a:r>
            <a:r>
              <a:rPr lang="ru-RU" dirty="0">
                <a:solidFill>
                  <a:schemeClr val="accent1"/>
                </a:solidFill>
              </a:rPr>
              <a:t>ё</a:t>
            </a:r>
            <a:r>
              <a:rPr lang="ru-RU" dirty="0"/>
              <a:t>. Если есть — игрок угадал.</a:t>
            </a:r>
          </a:p>
          <a:p>
            <a:r>
              <a:rPr lang="ru-RU" dirty="0"/>
              <a:t>Помимо этого нам нужно автоматически добавлять к угаданным буквам </a:t>
            </a:r>
            <a:r>
              <a:rPr lang="ru-RU" dirty="0">
                <a:solidFill>
                  <a:schemeClr val="accent1"/>
                </a:solidFill>
              </a:rPr>
              <a:t>е</a:t>
            </a:r>
            <a:r>
              <a:rPr lang="ru-RU" dirty="0"/>
              <a:t>, если было введено </a:t>
            </a:r>
            <a:r>
              <a:rPr lang="ru-RU" dirty="0">
                <a:solidFill>
                  <a:schemeClr val="accent1"/>
                </a:solidFill>
              </a:rPr>
              <a:t>ё</a:t>
            </a:r>
            <a:r>
              <a:rPr lang="ru-RU" dirty="0"/>
              <a:t> и наоборот.</a:t>
            </a:r>
          </a:p>
          <a:p>
            <a:r>
              <a:rPr lang="ru-RU" dirty="0"/>
              <a:t>Старый способ проверки условия завершения игры (с помощью сравнения </a:t>
            </a:r>
            <a:r>
              <a:rPr lang="en-GB" dirty="0" err="1">
                <a:solidFill>
                  <a:schemeClr val="accent1"/>
                </a:solidFill>
              </a:rPr>
              <a:t>letters.uniq.sort</a:t>
            </a:r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/>
              <a:t>и </a:t>
            </a:r>
            <a:r>
              <a:rPr lang="en-GB" dirty="0" err="1">
                <a:solidFill>
                  <a:schemeClr val="accent1"/>
                </a:solidFill>
              </a:rPr>
              <a:t>good_letter.sort</a:t>
            </a:r>
            <a:r>
              <a:rPr lang="en-GB" dirty="0"/>
              <a:t>) </a:t>
            </a:r>
            <a:r>
              <a:rPr lang="ru-RU" dirty="0"/>
              <a:t>теперь не сработает, потому что массивы 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могут содержать разные буквы даже если все буквы отгаданы.</a:t>
            </a:r>
          </a:p>
          <a:p>
            <a:r>
              <a:rPr lang="ru-RU" dirty="0"/>
              <a:t>Подумайте, каким способом теперь можно убедиться, что игра закончена: все буквы одного массива (</a:t>
            </a:r>
            <a:r>
              <a:rPr lang="en-GB" dirty="0">
                <a:solidFill>
                  <a:schemeClr val="accent1"/>
                </a:solidFill>
              </a:rPr>
              <a:t>letters</a:t>
            </a:r>
            <a:r>
              <a:rPr lang="en-GB" dirty="0"/>
              <a:t>) </a:t>
            </a:r>
            <a:r>
              <a:rPr lang="ru-RU" dirty="0"/>
              <a:t>есть в другом (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/>
              <a:t>). </a:t>
            </a:r>
            <a:r>
              <a:rPr lang="ru-RU" dirty="0" err="1"/>
              <a:t>Погуглите</a:t>
            </a:r>
            <a:r>
              <a:rPr lang="ru-RU" dirty="0"/>
              <a:t> какие операции можно делать с двумя множествами вообще, и как эти операции реализованы в массивах Руби.</a:t>
            </a:r>
          </a:p>
        </p:txBody>
      </p:sp>
    </p:spTree>
    <p:extLst>
      <p:ext uri="{BB962C8B-B14F-4D97-AF65-F5344CB8AC3E}">
        <p14:creationId xmlns:p14="http://schemas.microsoft.com/office/powerpoint/2010/main" val="777911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63743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Становление программиста :)"/>
              </a:rPr>
              <a:t>Становление программиста :)</a:t>
            </a:r>
            <a:endParaRPr lang="ru-RU" dirty="0"/>
          </a:p>
          <a:p>
            <a:r>
              <a:rPr lang="ru-RU" dirty="0">
                <a:hlinkClick r:id="rId3" tooltip="Как работает require"/>
              </a:rPr>
              <a:t>Как работает </a:t>
            </a:r>
            <a:r>
              <a:rPr lang="en-GB" dirty="0">
                <a:hlinkClick r:id="rId3" tooltip="Как работает require"/>
              </a:rPr>
              <a:t>require</a:t>
            </a:r>
            <a:endParaRPr lang="en-GB" dirty="0"/>
          </a:p>
          <a:p>
            <a:r>
              <a:rPr lang="ru-RU" dirty="0">
                <a:hlinkClick r:id="rId4" tooltip="Еще раз про кодировки (1)"/>
              </a:rPr>
              <a:t>Еще раз про кодировки (1)</a:t>
            </a:r>
            <a:endParaRPr lang="ru-RU" dirty="0"/>
          </a:p>
          <a:p>
            <a:r>
              <a:rPr lang="ru-RU" dirty="0">
                <a:hlinkClick r:id="rId5" tooltip="Еще раз про кодировки (2) (eng)"/>
              </a:rPr>
              <a:t>Еще раз про кодировки (2) (</a:t>
            </a:r>
            <a:r>
              <a:rPr lang="en-GB" dirty="0">
                <a:hlinkClick r:id="rId5" tooltip="Еще раз про кодировки (2) (eng)"/>
              </a:rPr>
              <a:t>eng)</a:t>
            </a:r>
            <a:endParaRPr lang="ru-RU" dirty="0"/>
          </a:p>
          <a:p>
            <a:r>
              <a:rPr lang="ru-RU" dirty="0">
                <a:hlinkClick r:id="rId6" tooltip="Еще раз про кодировки (3)"/>
              </a:rPr>
              <a:t>Еще раз про кодировки (3)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10. Первая версия игры «Виселица»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Проектирование программы на примере «Виселица»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1"/>
            <a:ext cx="6303458" cy="4037750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3. Проверить букву</a:t>
            </a:r>
            <a:endParaRPr lang="ru-RU" dirty="0"/>
          </a:p>
          <a:p>
            <a:r>
              <a:rPr lang="ru-RU" dirty="0"/>
              <a:t>«Ход» пользователя, то есть, названную букву мы также будем хранить. Но сначала мы проверим, есть ли буква в загаданном слове. О том, как проверить, есть ли буква в слове мы расскажем в этом уроке дальше.</a:t>
            </a:r>
          </a:p>
          <a:p>
            <a:r>
              <a:rPr lang="ru-RU" dirty="0"/>
              <a:t>А для хранения букв (отгаданных, которые назвали и которые есть в загаданном слове, и для промахов - букв, которые были предложены, но которых в загаданном слове не оказалось) мы заведём два массива </a:t>
            </a:r>
            <a:r>
              <a:rPr lang="en-GB" dirty="0" err="1">
                <a:solidFill>
                  <a:schemeClr val="accent1"/>
                </a:solidFill>
              </a:rPr>
              <a:t>good_letters</a:t>
            </a:r>
            <a:r>
              <a:rPr lang="en-GB" dirty="0"/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bad_letters</a:t>
            </a:r>
            <a:r>
              <a:rPr lang="en-GB" dirty="0"/>
              <a:t> </a:t>
            </a:r>
            <a:r>
              <a:rPr lang="ru-RU" dirty="0"/>
              <a:t>соответственно.</a:t>
            </a:r>
          </a:p>
        </p:txBody>
      </p:sp>
      <p:pic>
        <p:nvPicPr>
          <p:cNvPr id="4" name="Picture 2" descr="Блок-схема программы «Виселица»">
            <a:extLst>
              <a:ext uri="{FF2B5EF4-FFF2-40B4-BE49-F238E27FC236}">
                <a16:creationId xmlns:a16="http://schemas.microsoft.com/office/drawing/2014/main" id="{E12CA831-4F30-F244-8896-6F514F197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3413" r="9378"/>
          <a:stretch/>
        </p:blipFill>
        <p:spPr bwMode="auto">
          <a:xfrm>
            <a:off x="7856448" y="2015732"/>
            <a:ext cx="3198406" cy="2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455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2552</TotalTime>
  <Words>5439</Words>
  <Application>Microsoft Macintosh PowerPoint</Application>
  <PresentationFormat>Widescreen</PresentationFormat>
  <Paragraphs>285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6" baseType="lpstr">
      <vt:lpstr>Arial</vt:lpstr>
      <vt:lpstr>Gill Sans MT</vt:lpstr>
      <vt:lpstr>PT Sans</vt:lpstr>
      <vt:lpstr>Gallery</vt:lpstr>
      <vt:lpstr>Лекция 10</vt:lpstr>
      <vt:lpstr>План занятия</vt:lpstr>
      <vt:lpstr>Описание игры «Виселица»</vt:lpstr>
      <vt:lpstr>Описание игры «Виселица»</vt:lpstr>
      <vt:lpstr>Описание игры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Проектирование программы на примере «Виселица»</vt:lpstr>
      <vt:lpstr>Подключение файлов</vt:lpstr>
      <vt:lpstr>Подключение файлов</vt:lpstr>
      <vt:lpstr>Подключение файлов</vt:lpstr>
      <vt:lpstr>Подключение файлов</vt:lpstr>
      <vt:lpstr>Подключение файлов</vt:lpstr>
      <vt:lpstr>Подключение файлов</vt:lpstr>
      <vt:lpstr>Подключение файлов</vt:lpstr>
      <vt:lpstr>Подключение файлов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Основная часть программы «Виселица»</vt:lpstr>
      <vt:lpstr>Метод get_letters – загадываем слово</vt:lpstr>
      <vt:lpstr>Метод get_letters – загадываем слово</vt:lpstr>
      <vt:lpstr>Метод get_letters – загадываем слово</vt:lpstr>
      <vt:lpstr>Метод get_letters – загадываем слово</vt:lpstr>
      <vt:lpstr>Метод строки split</vt:lpstr>
      <vt:lpstr>Метод строки split</vt:lpstr>
      <vt:lpstr>Метод строки split</vt:lpstr>
      <vt:lpstr>Метод строки split</vt:lpstr>
      <vt:lpstr>Метод строки split</vt:lpstr>
      <vt:lpstr>Метод строки split</vt:lpstr>
      <vt:lpstr>Метод строки split</vt:lpstr>
      <vt:lpstr>Метод get_user_input – спрашиваем букву</vt:lpstr>
      <vt:lpstr>Метод get_user_input – спрашиваем букву</vt:lpstr>
      <vt:lpstr>Метод get_user_input – спрашиваем букву</vt:lpstr>
      <vt:lpstr>Метод check_result – проверяем букву игрока</vt:lpstr>
      <vt:lpstr>Метод check_result – проверяем букву игрока</vt:lpstr>
      <vt:lpstr>Метод массива include?</vt:lpstr>
      <vt:lpstr>Метод массива include?</vt:lpstr>
      <vt:lpstr>Метод массива include?</vt:lpstr>
      <vt:lpstr>Метод массива include?</vt:lpstr>
      <vt:lpstr>Метод массива include?</vt:lpstr>
      <vt:lpstr>Метод массива uniq</vt:lpstr>
      <vt:lpstr>Метод массива uniq</vt:lpstr>
      <vt:lpstr>Метод массива uniq</vt:lpstr>
      <vt:lpstr>Метод массива uniq</vt:lpstr>
      <vt:lpstr>Метод print_status – вывод статуса игры</vt:lpstr>
      <vt:lpstr>Метод print_status – вывод статуса игры</vt:lpstr>
      <vt:lpstr>Метод print_status – вывод статуса игры</vt:lpstr>
      <vt:lpstr>Метод print_status – вывод статуса игры</vt:lpstr>
      <vt:lpstr>Метод массива join?</vt:lpstr>
      <vt:lpstr>Метод массива join?</vt:lpstr>
      <vt:lpstr>Метод массива join?</vt:lpstr>
      <vt:lpstr>Метод get_word_for_print – вывод заданного слова как в «Поле Чудес»</vt:lpstr>
      <vt:lpstr>Метод get_word_for_print – вывод заданного слова как в «Поле Чудес»</vt:lpstr>
      <vt:lpstr>Метод cls – чистка экрана после загадывания слова</vt:lpstr>
      <vt:lpstr>Метод cls – чистка экрана после загадывания слова</vt:lpstr>
      <vt:lpstr>Метод cls – чистка экрана после загадывания слова</vt:lpstr>
      <vt:lpstr>Запуск программы</vt:lpstr>
      <vt:lpstr>Запуск программы</vt:lpstr>
      <vt:lpstr>Первая версия игры «Виселица»</vt:lpstr>
      <vt:lpstr>Посещение городов</vt:lpstr>
      <vt:lpstr>Посещение городов</vt:lpstr>
      <vt:lpstr>Посещение городов. подсказка</vt:lpstr>
      <vt:lpstr>Виселица «Е» и «Ё/И» и «й»</vt:lpstr>
      <vt:lpstr>Виселица «Е» и «Ё/И» и «й». подсказка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125</cp:revision>
  <dcterms:created xsi:type="dcterms:W3CDTF">2021-10-04T10:22:19Z</dcterms:created>
  <dcterms:modified xsi:type="dcterms:W3CDTF">2021-11-03T14:47:00Z</dcterms:modified>
</cp:coreProperties>
</file>