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464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508" r:id="rId47"/>
    <p:sldId id="509" r:id="rId48"/>
    <p:sldId id="510" r:id="rId49"/>
    <p:sldId id="462" r:id="rId50"/>
    <p:sldId id="289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13"/>
    <p:restoredTop sz="96405"/>
  </p:normalViewPr>
  <p:slideViewPr>
    <p:cSldViewPr snapToGrid="0" snapToObjects="1">
      <p:cViewPr>
        <p:scale>
          <a:sx n="100" d="100"/>
          <a:sy n="100" d="100"/>
        </p:scale>
        <p:origin x="18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E%D0%BB%D0%B5_%D0%BA%D0%BB%D0%B0%D1%81%D1%81%D0%B0" TargetMode="External"/><Relationship Id="rId2" Type="http://schemas.openxmlformats.org/officeDocument/2006/relationships/hyperlink" Target="http://www.helloworld.ru/texts/comp/other/oop/ch0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u.wikibooks.org/wiki/Ruby/%D0%A1%D0%BF%D1%80%D0%B0%D0%B2%D0%BE%D1%87%D0%BD%D0%B8%D0%BA/Clas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C69-0E6D-5340-9EB2-ADA936FE2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</a:t>
            </a:r>
            <a:r>
              <a:rPr lang="en-US" b="1" dirty="0">
                <a:solidFill>
                  <a:schemeClr val="accent1"/>
                </a:solidFill>
              </a:rPr>
              <a:t>11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55E7-3818-7343-B869-DF577EECC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Классы и объекты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3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Для чего создаются классы?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делать, если вам понадобился в программе новый тип объектов, которых нету в языке? А бывает так очень часто. Тогда вам нужно написать свой класс.</a:t>
            </a:r>
          </a:p>
          <a:p>
            <a:r>
              <a:rPr lang="ru-RU" dirty="0"/>
              <a:t>Давайте определимся с философским вопросом: </a:t>
            </a:r>
            <a:r>
              <a:rPr lang="ru-RU" b="1" dirty="0"/>
              <a:t>«Когда нужно создавать новые классы»</a:t>
            </a:r>
            <a:r>
              <a:rPr lang="ru-RU" dirty="0"/>
              <a:t>. Сразу скажем, что понимание это приходит с опытом, поэтому не бойтесь экспериментировать и делать классы когда считаете это нужным.</a:t>
            </a:r>
          </a:p>
          <a:p>
            <a:r>
              <a:rPr lang="ru-RU" dirty="0"/>
              <a:t>Ругать вас за это никто не будет. Дадим лишь несколько советов, как понять, что ситуация требует именно нового класса, а не просто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223488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Для чего создаются классы?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1. Если вы понимаете, что некую часть вашей программы можно выделить в независимый объект. Объект со своим собственным поведением и свойствами.</a:t>
            </a:r>
          </a:p>
          <a:p>
            <a:r>
              <a:rPr lang="ru-RU" dirty="0"/>
              <a:t>Главное, чтобы вы чётко понимали, как вы объясните другому человеку, что это за класс. Если вы можете сформулировать на русском языке название класса в виде простого слова — это хороший признак, что он заслуживает существования.</a:t>
            </a:r>
          </a:p>
          <a:p>
            <a:r>
              <a:rPr lang="ru-RU" dirty="0"/>
              <a:t>Например, для нашей виселицы из предыдущего урока можно было бы создать класс: «</a:t>
            </a:r>
            <a:r>
              <a:rPr lang="ru-RU" dirty="0" err="1"/>
              <a:t>Печатальщик</a:t>
            </a:r>
            <a:r>
              <a:rPr lang="ru-RU" dirty="0"/>
              <a:t> результата», который бы занимался всем, что связано с выводом информации для пользователя в консоль.</a:t>
            </a:r>
          </a:p>
        </p:txBody>
      </p:sp>
    </p:spTree>
    <p:extLst>
      <p:ext uri="{BB962C8B-B14F-4D97-AF65-F5344CB8AC3E}">
        <p14:creationId xmlns:p14="http://schemas.microsoft.com/office/powerpoint/2010/main" val="2490560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Для чего создаются классы?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2. Если в языке программирования не предусмотрен какой-то уже имеющийся класс для вашей цели.</a:t>
            </a:r>
          </a:p>
          <a:p>
            <a:r>
              <a:rPr lang="ru-RU" dirty="0"/>
              <a:t>Чаще всего просто </a:t>
            </a:r>
            <a:r>
              <a:rPr lang="ru-RU" dirty="0" err="1"/>
              <a:t>погуглив</a:t>
            </a:r>
            <a:r>
              <a:rPr lang="ru-RU" dirty="0"/>
              <a:t>, вы либо найдёте нужный класс в </a:t>
            </a:r>
            <a:r>
              <a:rPr lang="en-GB" dirty="0"/>
              <a:t>Ruby, </a:t>
            </a:r>
            <a:r>
              <a:rPr lang="ru-RU" dirty="0"/>
              <a:t>либо поймёте, как в этой ситуации поступают другие люди. Если же информацию быстро найти не удалось, смело делайте свой класс. </a:t>
            </a:r>
          </a:p>
        </p:txBody>
      </p:sp>
    </p:spTree>
    <p:extLst>
      <p:ext uri="{BB962C8B-B14F-4D97-AF65-F5344CB8AC3E}">
        <p14:creationId xmlns:p14="http://schemas.microsoft.com/office/powerpoint/2010/main" val="73187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Для чего создаются классы?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3. Если в вашей программе есть абстрактная модель чего-то.</a:t>
            </a:r>
          </a:p>
          <a:p>
            <a:r>
              <a:rPr lang="ru-RU" dirty="0"/>
              <a:t>Например, если вы пишете программу для управления библиотекой, то понятно, что вам нужен класс книги или даже класс стеллажа, может быть, понадобится класс автора и класс жанра.</a:t>
            </a:r>
          </a:p>
          <a:p>
            <a:r>
              <a:rPr lang="ru-RU" dirty="0"/>
              <a:t>Это всё определяется в момент проектирования программы, подробнее об этом процессе мы говорили на 10-м занятии.</a:t>
            </a:r>
          </a:p>
        </p:txBody>
      </p:sp>
    </p:spTree>
    <p:extLst>
      <p:ext uri="{BB962C8B-B14F-4D97-AF65-F5344CB8AC3E}">
        <p14:creationId xmlns:p14="http://schemas.microsoft.com/office/powerpoint/2010/main" val="124339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создать класс в </a:t>
            </a:r>
            <a:r>
              <a:rPr lang="en-US" b="1" dirty="0">
                <a:solidFill>
                  <a:schemeClr val="accent1"/>
                </a:solidFill>
              </a:rPr>
              <a:t>Ruby?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Во-первых, классы солидны. То есть, класс представляет собой такой конкретный объёмный кусок программы. Часто случается так, что программисты в своей работе используют один и тот же класс в нескольких проектах.</a:t>
            </a:r>
          </a:p>
          <a:p>
            <a:r>
              <a:rPr lang="ru-RU" dirty="0"/>
              <a:t>Иногда классы даже включаются в структуру языка, как это стало с классами строки </a:t>
            </a:r>
            <a:r>
              <a:rPr lang="en-GB" dirty="0">
                <a:solidFill>
                  <a:schemeClr val="accent1"/>
                </a:solidFill>
              </a:rPr>
              <a:t>String</a:t>
            </a:r>
            <a:r>
              <a:rPr lang="en-GB" dirty="0"/>
              <a:t> </a:t>
            </a:r>
            <a:r>
              <a:rPr lang="ru-RU" dirty="0"/>
              <a:t>и момента времени </a:t>
            </a:r>
            <a:r>
              <a:rPr lang="en-GB" dirty="0">
                <a:solidFill>
                  <a:schemeClr val="accent1"/>
                </a:solidFill>
              </a:rPr>
              <a:t>Time</a:t>
            </a:r>
            <a:r>
              <a:rPr lang="en-GB" dirty="0"/>
              <a:t>, </a:t>
            </a:r>
            <a:r>
              <a:rPr lang="ru-RU" dirty="0"/>
              <a:t>настолько они удобные.</a:t>
            </a:r>
          </a:p>
          <a:p>
            <a:r>
              <a:rPr lang="ru-RU" dirty="0"/>
              <a:t>Классы принято описывать в отдельных файлах. Каждому классу — свой файл. Это существенно упрощает понимание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423030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создать класс в </a:t>
            </a:r>
            <a:r>
              <a:rPr lang="en-US" b="1" dirty="0">
                <a:solidFill>
                  <a:schemeClr val="accent1"/>
                </a:solidFill>
              </a:rPr>
              <a:t>Ruby?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Во-вторых, классы важны. </a:t>
            </a:r>
            <a:r>
              <a:rPr lang="ru-RU" b="1" dirty="0"/>
              <a:t>Мы не можем создавать классы, называя их абы как. </a:t>
            </a:r>
            <a:r>
              <a:rPr lang="ru-RU" dirty="0"/>
              <a:t>Придумайте своему классу осмысленное название, чтобы вы могли посреди ночи проснуться и по названию класса сказать, что он делает, хотя бы приблизительно. </a:t>
            </a:r>
          </a:p>
        </p:txBody>
      </p:sp>
    </p:spTree>
    <p:extLst>
      <p:ext uri="{BB962C8B-B14F-4D97-AF65-F5344CB8AC3E}">
        <p14:creationId xmlns:p14="http://schemas.microsoft.com/office/powerpoint/2010/main" val="191571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создать класс в </a:t>
            </a:r>
            <a:r>
              <a:rPr lang="en-US" b="1" dirty="0">
                <a:solidFill>
                  <a:schemeClr val="accent1"/>
                </a:solidFill>
              </a:rPr>
              <a:t>Ruby?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11568"/>
          </a:xfrm>
        </p:spPr>
        <p:txBody>
          <a:bodyPr>
            <a:normAutofit/>
          </a:bodyPr>
          <a:lstStyle/>
          <a:p>
            <a:r>
              <a:rPr lang="ru-RU" dirty="0"/>
              <a:t>Для примера создадим класс Мост (</a:t>
            </a:r>
            <a:r>
              <a:rPr lang="en-GB" dirty="0"/>
              <a:t>Bridge), </a:t>
            </a:r>
            <a:r>
              <a:rPr lang="ru-RU" dirty="0"/>
              <a:t>который мы опишем в файле </a:t>
            </a:r>
            <a:r>
              <a:rPr lang="en-GB" dirty="0" err="1">
                <a:solidFill>
                  <a:schemeClr val="accent1"/>
                </a:solidFill>
              </a:rPr>
              <a:t>bridge.rb</a:t>
            </a:r>
            <a:r>
              <a:rPr lang="en-GB" dirty="0"/>
              <a:t>: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7E9DD-4C05-7149-AD87-EB849F819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89280"/>
            <a:ext cx="9144000" cy="10922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7EB842-8A16-8E4F-A754-6AE64EA8EB67}"/>
              </a:ext>
            </a:extLst>
          </p:cNvPr>
          <p:cNvSpPr txBox="1">
            <a:spLocks/>
          </p:cNvSpPr>
          <p:nvPr/>
        </p:nvSpPr>
        <p:spPr>
          <a:xfrm>
            <a:off x="1451579" y="3943458"/>
            <a:ext cx="9603275" cy="15556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Чтобы </a:t>
            </a:r>
            <a:r>
              <a:rPr lang="en-GB" dirty="0"/>
              <a:t>Ruby </a:t>
            </a:r>
            <a:r>
              <a:rPr lang="ru-RU" dirty="0"/>
              <a:t>понял, что это не просто код, а описание класса, мы обернули его в конструкцию </a:t>
            </a:r>
            <a:r>
              <a:rPr lang="en-GB" dirty="0">
                <a:solidFill>
                  <a:schemeClr val="accent1"/>
                </a:solidFill>
              </a:rPr>
              <a:t>class-end</a:t>
            </a:r>
            <a:r>
              <a:rPr lang="en-GB" dirty="0"/>
              <a:t>. </a:t>
            </a:r>
            <a:r>
              <a:rPr lang="ru-RU" dirty="0"/>
              <a:t>Обратите внимание, что все имена классов в </a:t>
            </a:r>
            <a:r>
              <a:rPr lang="en-GB" dirty="0"/>
              <a:t>Ruby (</a:t>
            </a:r>
            <a:r>
              <a:rPr lang="ru-RU" dirty="0"/>
              <a:t>в других языках тоже) обычно </a:t>
            </a:r>
            <a:r>
              <a:rPr lang="ru-RU" b="1" dirty="0"/>
              <a:t>начинаются с большой буквы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4768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создать класс в </a:t>
            </a:r>
            <a:r>
              <a:rPr lang="en-US" b="1" dirty="0">
                <a:solidFill>
                  <a:schemeClr val="accent1"/>
                </a:solidFill>
              </a:rPr>
              <a:t>Ruby?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898810"/>
          </a:xfrm>
        </p:spPr>
        <p:txBody>
          <a:bodyPr>
            <a:normAutofit/>
          </a:bodyPr>
          <a:lstStyle/>
          <a:p>
            <a:r>
              <a:rPr lang="ru-RU" dirty="0"/>
              <a:t>Если бы класс состоял из двух слов, то второе слово тоже было бы с большой буквы: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7EB842-8A16-8E4F-A754-6AE64EA8EB67}"/>
              </a:ext>
            </a:extLst>
          </p:cNvPr>
          <p:cNvSpPr txBox="1">
            <a:spLocks/>
          </p:cNvSpPr>
          <p:nvPr/>
        </p:nvSpPr>
        <p:spPr>
          <a:xfrm>
            <a:off x="1451579" y="4343401"/>
            <a:ext cx="9603275" cy="171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Внутри конструкции </a:t>
            </a:r>
            <a:r>
              <a:rPr lang="en-GB" dirty="0">
                <a:solidFill>
                  <a:schemeClr val="accent1"/>
                </a:solidFill>
              </a:rPr>
              <a:t>class-end</a:t>
            </a:r>
            <a:r>
              <a:rPr lang="en-GB" dirty="0"/>
              <a:t> </a:t>
            </a:r>
            <a:r>
              <a:rPr lang="ru-RU" dirty="0"/>
              <a:t>мы пишем методы нашего класса. Как мы уже знаем, методы описываются с помощью конструкции </a:t>
            </a:r>
            <a:r>
              <a:rPr lang="en-GB" dirty="0">
                <a:solidFill>
                  <a:schemeClr val="accent1"/>
                </a:solidFill>
              </a:rPr>
              <a:t>def-end</a:t>
            </a:r>
            <a:r>
              <a:rPr lang="en-GB" dirty="0"/>
              <a:t>.</a:t>
            </a:r>
          </a:p>
          <a:p>
            <a:r>
              <a:rPr lang="ru-RU" dirty="0"/>
              <a:t>Особое внимание следует обратить на метод </a:t>
            </a:r>
            <a:r>
              <a:rPr lang="en-GB" dirty="0">
                <a:solidFill>
                  <a:schemeClr val="accent1"/>
                </a:solidFill>
              </a:rPr>
              <a:t>initialize</a:t>
            </a:r>
            <a:r>
              <a:rPr lang="en-GB" dirty="0"/>
              <a:t> — </a:t>
            </a:r>
            <a:r>
              <a:rPr lang="ru-RU" dirty="0"/>
              <a:t>это так называемый конструктор класса, но об этом чуть позже.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F0E5D-0A30-6842-A937-799AB1126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76522"/>
            <a:ext cx="9144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0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Создание экземпляра класса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743468"/>
          </a:xfrm>
        </p:spPr>
        <p:txBody>
          <a:bodyPr>
            <a:normAutofit/>
          </a:bodyPr>
          <a:lstStyle/>
          <a:p>
            <a:r>
              <a:rPr lang="ru-RU" dirty="0"/>
              <a:t>Пока мы просто описали класс, ничего интересного не произойдёт. Нужно создать хотя бы один объект этого класса. Для этого нам в нашей основной программе </a:t>
            </a:r>
            <a:r>
              <a:rPr lang="en-GB" dirty="0" err="1">
                <a:solidFill>
                  <a:schemeClr val="accent1"/>
                </a:solidFill>
              </a:rPr>
              <a:t>doroga.rb</a:t>
            </a:r>
            <a:r>
              <a:rPr lang="ru-RU" dirty="0"/>
              <a:t> необходимо подключить файл </a:t>
            </a:r>
            <a:r>
              <a:rPr lang="en-GB" dirty="0" err="1">
                <a:solidFill>
                  <a:schemeClr val="accent1"/>
                </a:solidFill>
              </a:rPr>
              <a:t>bridge.rb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с описанием класса </a:t>
            </a:r>
            <a:r>
              <a:rPr lang="en-GB" dirty="0">
                <a:solidFill>
                  <a:schemeClr val="accent1"/>
                </a:solidFill>
              </a:rPr>
              <a:t>Bridge</a:t>
            </a:r>
            <a:r>
              <a:rPr lang="en-GB" dirty="0"/>
              <a:t>.</a:t>
            </a:r>
            <a:endParaRPr lang="ru-RU" dirty="0"/>
          </a:p>
          <a:p>
            <a:r>
              <a:rPr lang="ru-RU" dirty="0"/>
              <a:t>Мы умеем делать это с помощью команды </a:t>
            </a:r>
            <a:r>
              <a:rPr lang="en-GB" dirty="0">
                <a:solidFill>
                  <a:schemeClr val="accent1"/>
                </a:solidFill>
              </a:rPr>
              <a:t>require</a:t>
            </a:r>
            <a:r>
              <a:rPr lang="en-GB" dirty="0"/>
              <a:t>:</a:t>
            </a:r>
            <a:r>
              <a:rPr lang="ru-RU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AA10C-3475-4446-A2D8-BC062CAC7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921180"/>
            <a:ext cx="91567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4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Создание экземпляра класса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816367"/>
          </a:xfrm>
        </p:spPr>
        <p:txBody>
          <a:bodyPr>
            <a:normAutofit/>
          </a:bodyPr>
          <a:lstStyle/>
          <a:p>
            <a:r>
              <a:rPr lang="ru-RU" dirty="0"/>
              <a:t>После этого можно создать новый объект нашего нового класса </a:t>
            </a:r>
            <a:r>
              <a:rPr lang="en-GB" dirty="0"/>
              <a:t>Bridge. </a:t>
            </a:r>
            <a:r>
              <a:rPr lang="ru-RU" dirty="0"/>
              <a:t>Для этого мы пишем: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33A018-1A44-2E44-A383-35821207C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94079"/>
            <a:ext cx="9144000" cy="4953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50B53B-80DD-1E4D-92C4-534EC9E4895F}"/>
              </a:ext>
            </a:extLst>
          </p:cNvPr>
          <p:cNvSpPr txBox="1">
            <a:spLocks/>
          </p:cNvSpPr>
          <p:nvPr/>
        </p:nvSpPr>
        <p:spPr>
          <a:xfrm>
            <a:off x="1451578" y="365135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Это очень важный момент! Давайте разберёмся, что значит каждое слово в этой записи.</a:t>
            </a:r>
          </a:p>
        </p:txBody>
      </p:sp>
    </p:spTree>
    <p:extLst>
      <p:ext uri="{BB962C8B-B14F-4D97-AF65-F5344CB8AC3E}">
        <p14:creationId xmlns:p14="http://schemas.microsoft.com/office/powerpoint/2010/main" val="257401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План занятия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работать со временем в </a:t>
            </a:r>
            <a:r>
              <a:rPr lang="en-GB" dirty="0"/>
              <a:t>Ruby</a:t>
            </a:r>
          </a:p>
          <a:p>
            <a:r>
              <a:rPr lang="ru-RU" dirty="0"/>
              <a:t>Запись в файлы, пишем дневник</a:t>
            </a:r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r>
              <a:rPr lang="ru-RU" dirty="0"/>
              <a:t>Мы научимся писать данные в файлы, узнаем как работать со временем в </a:t>
            </a:r>
            <a:r>
              <a:rPr lang="en-GB" dirty="0"/>
              <a:t>Ruby, </a:t>
            </a:r>
            <a:r>
              <a:rPr lang="ru-RU" dirty="0"/>
              <a:t>напишем программу-дневник. 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795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Создание экземпляра класса</a:t>
            </a:r>
            <a:endParaRPr lang="en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33A018-1A44-2E44-A383-35821207C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015733"/>
            <a:ext cx="9144000" cy="4953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50B53B-80DD-1E4D-92C4-534EC9E4895F}"/>
              </a:ext>
            </a:extLst>
          </p:cNvPr>
          <p:cNvSpPr txBox="1">
            <a:spLocks/>
          </p:cNvSpPr>
          <p:nvPr/>
        </p:nvSpPr>
        <p:spPr>
          <a:xfrm>
            <a:off x="1451579" y="2673012"/>
            <a:ext cx="9603275" cy="3380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Во-первых, что такое </a:t>
            </a:r>
            <a:r>
              <a:rPr lang="en-GB" dirty="0">
                <a:solidFill>
                  <a:schemeClr val="accent1"/>
                </a:solidFill>
              </a:rPr>
              <a:t>bridge</a:t>
            </a:r>
            <a:r>
              <a:rPr lang="en-GB" dirty="0"/>
              <a:t>, </a:t>
            </a:r>
            <a:r>
              <a:rPr lang="ru-RU" dirty="0"/>
              <a:t>оно написано маленькими буквами, значит это не класс, а объект, вернее переменная.</a:t>
            </a:r>
          </a:p>
          <a:p>
            <a:r>
              <a:rPr lang="ru-RU" dirty="0"/>
              <a:t>Во-вторых знак равно (</a:t>
            </a:r>
            <a:r>
              <a:rPr lang="ru-RU" dirty="0">
                <a:solidFill>
                  <a:schemeClr val="accent1"/>
                </a:solidFill>
              </a:rPr>
              <a:t>=</a:t>
            </a:r>
            <a:r>
              <a:rPr lang="ru-RU" dirty="0"/>
              <a:t>), он означает, что мы в переменную </a:t>
            </a:r>
            <a:r>
              <a:rPr lang="en-GB" dirty="0">
                <a:solidFill>
                  <a:schemeClr val="accent1"/>
                </a:solidFill>
              </a:rPr>
              <a:t>bridge</a:t>
            </a:r>
            <a:r>
              <a:rPr lang="en-GB" dirty="0"/>
              <a:t> </a:t>
            </a:r>
            <a:r>
              <a:rPr lang="ru-RU" dirty="0"/>
              <a:t>хотим что-то записать, хотим, чтобы переменная </a:t>
            </a:r>
            <a:r>
              <a:rPr lang="en-GB" dirty="0">
                <a:solidFill>
                  <a:schemeClr val="accent1"/>
                </a:solidFill>
              </a:rPr>
              <a:t>bridge</a:t>
            </a:r>
            <a:r>
              <a:rPr lang="en-GB" dirty="0"/>
              <a:t> </a:t>
            </a:r>
            <a:r>
              <a:rPr lang="ru-RU" dirty="0"/>
              <a:t>указывал на то, что будет справа от знака равно.</a:t>
            </a:r>
          </a:p>
          <a:p>
            <a:r>
              <a:rPr lang="ru-RU" dirty="0"/>
              <a:t>В-третьих, мы видим название нашего нового класса </a:t>
            </a:r>
            <a:r>
              <a:rPr lang="en-GB" dirty="0">
                <a:solidFill>
                  <a:schemeClr val="accent1"/>
                </a:solidFill>
              </a:rPr>
              <a:t>Bridge</a:t>
            </a:r>
            <a:r>
              <a:rPr lang="en-GB" dirty="0"/>
              <a:t>. </a:t>
            </a:r>
            <a:r>
              <a:rPr lang="ru-RU" dirty="0"/>
              <a:t>Мы только что описали этот класс в отдельном файле </a:t>
            </a:r>
            <a:r>
              <a:rPr lang="en-GB" dirty="0" err="1">
                <a:solidFill>
                  <a:schemeClr val="accent1"/>
                </a:solidFill>
              </a:rPr>
              <a:t>bridge.rb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 подключили его (файл) с помощью команды </a:t>
            </a:r>
            <a:r>
              <a:rPr lang="en-GB" dirty="0">
                <a:solidFill>
                  <a:schemeClr val="accent1"/>
                </a:solidFill>
              </a:rPr>
              <a:t>require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6410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Создание экземпляра класса</a:t>
            </a:r>
            <a:endParaRPr lang="en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33A018-1A44-2E44-A383-35821207C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015733"/>
            <a:ext cx="9144000" cy="4953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50B53B-80DD-1E4D-92C4-534EC9E4895F}"/>
              </a:ext>
            </a:extLst>
          </p:cNvPr>
          <p:cNvSpPr txBox="1">
            <a:spLocks/>
          </p:cNvSpPr>
          <p:nvPr/>
        </p:nvSpPr>
        <p:spPr>
          <a:xfrm>
            <a:off x="1451579" y="2673012"/>
            <a:ext cx="9603275" cy="3380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Наконец, </a:t>
            </a:r>
            <a:r>
              <a:rPr lang="ru-RU" dirty="0">
                <a:solidFill>
                  <a:schemeClr val="accent1"/>
                </a:solidFill>
              </a:rPr>
              <a:t>.</a:t>
            </a:r>
            <a:r>
              <a:rPr lang="en-GB" dirty="0">
                <a:solidFill>
                  <a:schemeClr val="accent1"/>
                </a:solidFill>
              </a:rPr>
              <a:t>new </a:t>
            </a:r>
            <a:r>
              <a:rPr lang="en-GB" dirty="0"/>
              <a:t>— </a:t>
            </a:r>
            <a:r>
              <a:rPr lang="ru-RU" dirty="0"/>
              <a:t>мы вызвали у нашего класса специальный метод, который как бы говорит классу: «О великий и могучий! Создай для нас свое земное воплощение в виде конкретного объекта!»</a:t>
            </a:r>
          </a:p>
          <a:p>
            <a:r>
              <a:rPr lang="ru-RU" dirty="0"/>
              <a:t>А класс отвечает: «Так и быть, я сжалюсь над тобой, смертный и дам тебе свой экземпляр, но при одном условии — я сразу же вызову у этой копии метод </a:t>
            </a:r>
            <a:r>
              <a:rPr lang="en-GB" dirty="0">
                <a:solidFill>
                  <a:schemeClr val="accent1"/>
                </a:solidFill>
              </a:rPr>
              <a:t>initialize</a:t>
            </a:r>
            <a:r>
              <a:rPr lang="en-GB" dirty="0"/>
              <a:t>».</a:t>
            </a:r>
          </a:p>
          <a:p>
            <a:r>
              <a:rPr lang="ru-RU" dirty="0"/>
              <a:t>Поэтому метод </a:t>
            </a:r>
            <a:r>
              <a:rPr lang="ru-RU" dirty="0">
                <a:solidFill>
                  <a:schemeClr val="accent1"/>
                </a:solidFill>
              </a:rPr>
              <a:t>.</a:t>
            </a:r>
            <a:r>
              <a:rPr lang="en-GB" dirty="0">
                <a:solidFill>
                  <a:schemeClr val="accent1"/>
                </a:solidFill>
              </a:rPr>
              <a:t>new </a:t>
            </a:r>
            <a:r>
              <a:rPr lang="ru-RU" dirty="0"/>
              <a:t>возвращает новый объект данного класса.</a:t>
            </a:r>
          </a:p>
        </p:txBody>
      </p:sp>
    </p:spTree>
    <p:extLst>
      <p:ext uri="{BB962C8B-B14F-4D97-AF65-F5344CB8AC3E}">
        <p14:creationId xmlns:p14="http://schemas.microsoft.com/office/powerpoint/2010/main" val="1474918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Создание экземпляра класса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879867"/>
          </a:xfrm>
        </p:spPr>
        <p:txBody>
          <a:bodyPr>
            <a:normAutofit/>
          </a:bodyPr>
          <a:lstStyle/>
          <a:p>
            <a:r>
              <a:rPr lang="ru-RU" dirty="0"/>
              <a:t>Причем при создании объекта у него вызывается специальный метод с именем </a:t>
            </a:r>
            <a:r>
              <a:rPr lang="en-GB" dirty="0">
                <a:solidFill>
                  <a:schemeClr val="accent1"/>
                </a:solidFill>
              </a:rPr>
              <a:t>initialize</a:t>
            </a:r>
            <a:r>
              <a:rPr lang="en-GB" dirty="0"/>
              <a:t>. </a:t>
            </a:r>
            <a:r>
              <a:rPr lang="ru-RU" dirty="0"/>
              <a:t>Такой метод в программировании называется </a:t>
            </a:r>
            <a:r>
              <a:rPr lang="ru-RU" b="1" dirty="0"/>
              <a:t>конструктор</a:t>
            </a:r>
            <a:r>
              <a:rPr lang="ru-RU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FE3D3B-30E6-1647-838E-04795A59E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57579"/>
            <a:ext cx="9144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45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Создание экземпляра класса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Вы можете объявить в классе такой метод и написать в нем какой-то функционал – тогда этот функционал будет выполнен один раз при создании каждого объекта этого класса. Но можно и не писать, тогда конструктор будет пустой, объект создастся без каких-то дополнительных действий.</a:t>
            </a:r>
          </a:p>
          <a:p>
            <a:r>
              <a:rPr lang="ru-RU" dirty="0"/>
              <a:t>Конкретный объект какого-то класса в программировании называется </a:t>
            </a:r>
            <a:r>
              <a:rPr lang="ru-RU" b="1" dirty="0"/>
              <a:t>экземпляр класса.</a:t>
            </a:r>
            <a:r>
              <a:rPr lang="ru-RU" dirty="0"/>
              <a:t> По-английски </a:t>
            </a:r>
            <a:r>
              <a:rPr lang="en-GB" dirty="0">
                <a:solidFill>
                  <a:schemeClr val="accent1"/>
                </a:solidFill>
              </a:rPr>
              <a:t>instance</a:t>
            </a:r>
            <a:r>
              <a:rPr lang="en-GB" dirty="0"/>
              <a:t>. </a:t>
            </a:r>
            <a:r>
              <a:rPr lang="ru-RU" dirty="0"/>
              <a:t>Запомните эти слова, вот увидите, они несут свет озарения в чистом виде! ;)</a:t>
            </a:r>
          </a:p>
        </p:txBody>
      </p:sp>
    </p:spTree>
    <p:extLst>
      <p:ext uri="{BB962C8B-B14F-4D97-AF65-F5344CB8AC3E}">
        <p14:creationId xmlns:p14="http://schemas.microsoft.com/office/powerpoint/2010/main" val="2869980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Создание экземпляра класса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Конечно, всю эту драму придумали разработчики, чтобы было удобнее создавать новые классы. В методе </a:t>
            </a:r>
            <a:r>
              <a:rPr lang="en-GB" dirty="0">
                <a:solidFill>
                  <a:schemeClr val="accent1"/>
                </a:solidFill>
              </a:rPr>
              <a:t>initialize</a:t>
            </a:r>
            <a:r>
              <a:rPr lang="en-GB" dirty="0"/>
              <a:t>, </a:t>
            </a:r>
            <a:r>
              <a:rPr lang="ru-RU" dirty="0"/>
              <a:t>который вызывается каждый раз, когда создаётся новый объект указанного класса, описывается, что должно произойти с экземпляром класса перед тем, как он будет создан. Если это класс книги, например, то нужно заполнить её название и год издания. Может быть ещё имя и фамилию автора и жанр. Всё на усмотрение разработчика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540117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Создание экземпляра класса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Ещё раз, </a:t>
            </a:r>
            <a:r>
              <a:rPr lang="ru-RU" b="1" dirty="0"/>
              <a:t>объект</a:t>
            </a:r>
            <a:r>
              <a:rPr lang="ru-RU" dirty="0"/>
              <a:t> (</a:t>
            </a:r>
            <a:r>
              <a:rPr lang="ru-RU" b="1" dirty="0"/>
              <a:t>экземпляр класса</a:t>
            </a:r>
            <a:r>
              <a:rPr lang="ru-RU" dirty="0"/>
              <a:t>) и </a:t>
            </a:r>
            <a:r>
              <a:rPr lang="ru-RU" b="1" dirty="0"/>
              <a:t>класс</a:t>
            </a:r>
            <a:r>
              <a:rPr lang="ru-RU" dirty="0"/>
              <a:t> — это разные вещи, как есть, например «Михаил» и «Иван» — объекты, а есть «Человек» — класс, некий собирательный образ, абстракция для всех людей на Земле (и на её орбите, а возможно и в других галактиках). </a:t>
            </a:r>
          </a:p>
        </p:txBody>
      </p:sp>
    </p:spTree>
    <p:extLst>
      <p:ext uri="{BB962C8B-B14F-4D97-AF65-F5344CB8AC3E}">
        <p14:creationId xmlns:p14="http://schemas.microsoft.com/office/powerpoint/2010/main" val="4287471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Создание экземпляра класса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98967"/>
          </a:xfrm>
        </p:spPr>
        <p:txBody>
          <a:bodyPr>
            <a:normAutofit/>
          </a:bodyPr>
          <a:lstStyle/>
          <a:p>
            <a:r>
              <a:rPr lang="ru-RU" dirty="0"/>
              <a:t>Итак, мы создали новый экземпляр класса </a:t>
            </a:r>
            <a:r>
              <a:rPr lang="en-GB" dirty="0">
                <a:solidFill>
                  <a:schemeClr val="accent1"/>
                </a:solidFill>
              </a:rPr>
              <a:t>Bridge</a:t>
            </a:r>
            <a:r>
              <a:rPr lang="en-GB" dirty="0"/>
              <a:t> </a:t>
            </a:r>
            <a:r>
              <a:rPr lang="ru-RU" dirty="0"/>
              <a:t>и сделали так, что переменная </a:t>
            </a:r>
            <a:r>
              <a:rPr lang="en-GB" dirty="0">
                <a:solidFill>
                  <a:schemeClr val="accent1"/>
                </a:solidFill>
              </a:rPr>
              <a:t>bridge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указывает на этот объект.</a:t>
            </a:r>
          </a:p>
          <a:p>
            <a:r>
              <a:rPr lang="ru-RU" dirty="0"/>
              <a:t>Если мы напишем: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E1B2E-672A-E84F-BB77-DC386B21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476679"/>
            <a:ext cx="9156700" cy="4826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AC4109-0A69-4D42-9DC7-0CAE1AD9C7BB}"/>
              </a:ext>
            </a:extLst>
          </p:cNvPr>
          <p:cNvSpPr txBox="1">
            <a:spLocks/>
          </p:cNvSpPr>
          <p:nvPr/>
        </p:nvSpPr>
        <p:spPr>
          <a:xfrm>
            <a:off x="1451578" y="4118137"/>
            <a:ext cx="9603275" cy="1935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То увидим название нашего класса </a:t>
            </a:r>
            <a:r>
              <a:rPr lang="en-GB" dirty="0">
                <a:solidFill>
                  <a:schemeClr val="accent1"/>
                </a:solidFill>
              </a:rPr>
              <a:t>Bridge</a:t>
            </a:r>
            <a:r>
              <a:rPr lang="en-GB" dirty="0"/>
              <a:t>.</a:t>
            </a:r>
          </a:p>
          <a:p>
            <a:r>
              <a:rPr lang="ru-RU" i="1" dirty="0"/>
              <a:t>А теперь смертельный номер. Если всё в </a:t>
            </a:r>
            <a:r>
              <a:rPr lang="en-GB" i="1" dirty="0"/>
              <a:t>Ruby </a:t>
            </a:r>
            <a:r>
              <a:rPr lang="ru-RU" i="1" dirty="0"/>
              <a:t>это экземпляр какого-то класса, то что же тогда такое этот наш </a:t>
            </a:r>
            <a:r>
              <a:rPr lang="en-GB" i="1" dirty="0"/>
              <a:t>Bridge? </a:t>
            </a:r>
            <a:r>
              <a:rPr lang="ru-RU" i="1" dirty="0"/>
              <a:t>Какого будет вам узнать, что это тоже объект! «Какой же у него класс?» — спросите вы. Посмотрите сами ;-)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189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Использование методов класса</a:t>
            </a:r>
            <a:endParaRPr lang="en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AC4109-0A69-4D42-9DC7-0CAE1AD9C7BB}"/>
              </a:ext>
            </a:extLst>
          </p:cNvPr>
          <p:cNvSpPr txBox="1">
            <a:spLocks/>
          </p:cNvSpPr>
          <p:nvPr/>
        </p:nvSpPr>
        <p:spPr>
          <a:xfrm>
            <a:off x="1451579" y="3277045"/>
            <a:ext cx="3730021" cy="2776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Внутри нашего класса </a:t>
            </a:r>
            <a:r>
              <a:rPr lang="en-GB" dirty="0">
                <a:solidFill>
                  <a:schemeClr val="accent1"/>
                </a:solidFill>
              </a:rPr>
              <a:t>Bridge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мы написали метод </a:t>
            </a:r>
            <a:r>
              <a:rPr lang="en-GB" dirty="0">
                <a:solidFill>
                  <a:schemeClr val="accent1"/>
                </a:solidFill>
              </a:rPr>
              <a:t>open</a:t>
            </a:r>
            <a:r>
              <a:rPr lang="en-GB" dirty="0"/>
              <a:t>. </a:t>
            </a:r>
            <a:r>
              <a:rPr lang="ru-RU" dirty="0"/>
              <a:t>Этот метод на самом деле есть не у самого класса, а именно у его экземпляра.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22C50B-3059-394D-B490-B9779FC19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019300"/>
            <a:ext cx="9144000" cy="1092200"/>
          </a:xfrm>
          <a:prstGeom prst="rect">
            <a:avLst/>
          </a:prstGeom>
        </p:spPr>
      </p:pic>
      <p:pic>
        <p:nvPicPr>
          <p:cNvPr id="3074" name="Picture 2" descr="Мост закрыт, ехать нельзя!">
            <a:extLst>
              <a:ext uri="{FF2B5EF4-FFF2-40B4-BE49-F238E27FC236}">
                <a16:creationId xmlns:a16="http://schemas.microsoft.com/office/drawing/2014/main" id="{F019FF8D-9206-8D4A-8B90-45A462BE0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00" y="3277045"/>
            <a:ext cx="4664677" cy="243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632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Использование методов класса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19430"/>
          </a:xfrm>
        </p:spPr>
        <p:txBody>
          <a:bodyPr>
            <a:normAutofit/>
          </a:bodyPr>
          <a:lstStyle/>
          <a:p>
            <a:r>
              <a:rPr lang="ru-RU" dirty="0"/>
              <a:t>Для того, чтобы «открыть» мост (объект класса </a:t>
            </a:r>
            <a:r>
              <a:rPr lang="en-GB" dirty="0">
                <a:solidFill>
                  <a:schemeClr val="accent1"/>
                </a:solidFill>
              </a:rPr>
              <a:t>Bridge</a:t>
            </a:r>
            <a:r>
              <a:rPr lang="en-GB" dirty="0"/>
              <a:t>), </a:t>
            </a:r>
            <a:r>
              <a:rPr lang="ru-RU" dirty="0"/>
              <a:t>на который указывает переменная </a:t>
            </a:r>
            <a:r>
              <a:rPr lang="en-GB" dirty="0">
                <a:solidFill>
                  <a:schemeClr val="accent1"/>
                </a:solidFill>
              </a:rPr>
              <a:t>bridge</a:t>
            </a:r>
            <a:r>
              <a:rPr lang="en-GB" dirty="0"/>
              <a:t>, </a:t>
            </a:r>
            <a:r>
              <a:rPr lang="ru-RU" dirty="0"/>
              <a:t>нам необходимо вызвать у этого объекта метод </a:t>
            </a:r>
            <a:r>
              <a:rPr lang="en-GB" dirty="0">
                <a:solidFill>
                  <a:schemeClr val="accent1"/>
                </a:solidFill>
              </a:rPr>
              <a:t>open</a:t>
            </a:r>
            <a:r>
              <a:rPr lang="en-GB" dirty="0"/>
              <a:t>. </a:t>
            </a:r>
            <a:r>
              <a:rPr lang="ru-RU" dirty="0"/>
              <a:t>Это делается очень просто и изящно: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AC4109-0A69-4D42-9DC7-0CAE1AD9C7BB}"/>
              </a:ext>
            </a:extLst>
          </p:cNvPr>
          <p:cNvSpPr txBox="1">
            <a:spLocks/>
          </p:cNvSpPr>
          <p:nvPr/>
        </p:nvSpPr>
        <p:spPr>
          <a:xfrm>
            <a:off x="1451578" y="4010187"/>
            <a:ext cx="3666522" cy="911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 мы увидим в консоли наш текст открытия моста: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9CB05-1D51-3C4E-A57D-1418E7777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02"/>
          <a:stretch/>
        </p:blipFill>
        <p:spPr>
          <a:xfrm>
            <a:off x="1451578" y="3375188"/>
            <a:ext cx="3666522" cy="49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9DBC29-E3DB-D246-8AE9-37167FA289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902"/>
          <a:stretch/>
        </p:blipFill>
        <p:spPr>
          <a:xfrm>
            <a:off x="1451578" y="5080771"/>
            <a:ext cx="3666522" cy="508000"/>
          </a:xfrm>
          <a:prstGeom prst="rect">
            <a:avLst/>
          </a:prstGeom>
        </p:spPr>
      </p:pic>
      <p:pic>
        <p:nvPicPr>
          <p:cNvPr id="4098" name="Picture 2" descr="Мост открыт, можно ехать!">
            <a:extLst>
              <a:ext uri="{FF2B5EF4-FFF2-40B4-BE49-F238E27FC236}">
                <a16:creationId xmlns:a16="http://schemas.microsoft.com/office/drawing/2014/main" id="{9122DF31-BC34-FD4F-A673-D66480F95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05013"/>
            <a:ext cx="4741366" cy="228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107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Использование методов класса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816367"/>
          </a:xfrm>
        </p:spPr>
        <p:txBody>
          <a:bodyPr>
            <a:normAutofit/>
          </a:bodyPr>
          <a:lstStyle/>
          <a:p>
            <a:r>
              <a:rPr lang="ru-RU" dirty="0"/>
              <a:t>Именно вызов метода экземпляра класса мы делали, когда вызывали у массива, например, метод </a:t>
            </a:r>
            <a:r>
              <a:rPr lang="en-GB" dirty="0" err="1">
                <a:solidFill>
                  <a:schemeClr val="accent1"/>
                </a:solidFill>
              </a:rPr>
              <a:t>to_s</a:t>
            </a:r>
            <a:r>
              <a:rPr lang="en-GB" dirty="0"/>
              <a:t>: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AC4109-0A69-4D42-9DC7-0CAE1AD9C7BB}"/>
              </a:ext>
            </a:extLst>
          </p:cNvPr>
          <p:cNvSpPr txBox="1">
            <a:spLocks/>
          </p:cNvSpPr>
          <p:nvPr/>
        </p:nvSpPr>
        <p:spPr>
          <a:xfrm>
            <a:off x="1451578" y="3943458"/>
            <a:ext cx="9603275" cy="1935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выводит в консоль </a:t>
            </a:r>
            <a:r>
              <a:rPr lang="ru-RU" dirty="0">
                <a:solidFill>
                  <a:schemeClr val="accent1"/>
                </a:solidFill>
              </a:rPr>
              <a:t>"[1, 2, 3]" </a:t>
            </a:r>
            <a:r>
              <a:rPr lang="ru-RU" dirty="0"/>
              <a:t>— мы вызываем у объекта </a:t>
            </a:r>
            <a:r>
              <a:rPr lang="en-GB" dirty="0">
                <a:solidFill>
                  <a:schemeClr val="accent1"/>
                </a:solidFill>
              </a:rPr>
              <a:t>array</a:t>
            </a:r>
            <a:r>
              <a:rPr lang="en-GB" dirty="0"/>
              <a:t> (</a:t>
            </a:r>
            <a:r>
              <a:rPr lang="ru-RU" dirty="0"/>
              <a:t>экземпляра класса </a:t>
            </a:r>
            <a:r>
              <a:rPr lang="en-GB" dirty="0">
                <a:solidFill>
                  <a:schemeClr val="accent1"/>
                </a:solidFill>
              </a:rPr>
              <a:t>Array</a:t>
            </a:r>
            <a:r>
              <a:rPr lang="en-GB" dirty="0"/>
              <a:t>)</a:t>
            </a:r>
            <a:r>
              <a:rPr lang="ru-RU" dirty="0"/>
              <a:t> метод </a:t>
            </a:r>
            <a:r>
              <a:rPr lang="en-GB" dirty="0" err="1">
                <a:solidFill>
                  <a:schemeClr val="accent1"/>
                </a:solidFill>
              </a:rPr>
              <a:t>to_s</a:t>
            </a:r>
            <a:r>
              <a:rPr lang="en-GB" dirty="0"/>
              <a:t>, </a:t>
            </a:r>
            <a:r>
              <a:rPr lang="ru-RU" dirty="0"/>
              <a:t>который возвращает этот массив, но уже как строку (экземпляр класса </a:t>
            </a:r>
            <a:r>
              <a:rPr lang="en-GB" dirty="0">
                <a:solidFill>
                  <a:schemeClr val="accent1"/>
                </a:solidFill>
              </a:rPr>
              <a:t>String</a:t>
            </a:r>
            <a:r>
              <a:rPr lang="en-GB" dirty="0"/>
              <a:t>).</a:t>
            </a:r>
            <a:r>
              <a:rPr lang="ru-RU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E90B3-649E-5D4C-9544-BD5909DC0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994079"/>
            <a:ext cx="91567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4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Классы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3742721" cy="4037749"/>
          </a:xfrm>
        </p:spPr>
        <p:txBody>
          <a:bodyPr>
            <a:normAutofit/>
          </a:bodyPr>
          <a:lstStyle/>
          <a:p>
            <a:r>
              <a:rPr lang="ru-RU" dirty="0"/>
              <a:t>В программах мы постоянно оперируем объектами, мы уже говорили об этом в 4-м уроке: строки, числа, массивы. </a:t>
            </a:r>
          </a:p>
          <a:p>
            <a:r>
              <a:rPr lang="ru-RU" dirty="0"/>
              <a:t>Наши объекты хранятся с помощью переменных: неких ярлыков, которые позволяют обращаться к объектам по имени.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Объекты Миша, Маша и Вадим">
            <a:extLst>
              <a:ext uri="{FF2B5EF4-FFF2-40B4-BE49-F238E27FC236}">
                <a16:creationId xmlns:a16="http://schemas.microsoft.com/office/drawing/2014/main" id="{54487119-549B-0B42-8C64-5588BDF1B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408" y="2363574"/>
            <a:ext cx="5188446" cy="275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340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Использование методов класса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816367"/>
          </a:xfrm>
        </p:spPr>
        <p:txBody>
          <a:bodyPr>
            <a:normAutofit/>
          </a:bodyPr>
          <a:lstStyle/>
          <a:p>
            <a:r>
              <a:rPr lang="ru-RU" dirty="0"/>
              <a:t>Именно вызов метода экземпляра класса мы делали, когда вызывали у массива, например, метод </a:t>
            </a:r>
            <a:r>
              <a:rPr lang="en-GB" dirty="0" err="1">
                <a:solidFill>
                  <a:schemeClr val="accent1"/>
                </a:solidFill>
              </a:rPr>
              <a:t>to_s</a:t>
            </a:r>
            <a:r>
              <a:rPr lang="en-GB" dirty="0"/>
              <a:t>: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AC4109-0A69-4D42-9DC7-0CAE1AD9C7BB}"/>
              </a:ext>
            </a:extLst>
          </p:cNvPr>
          <p:cNvSpPr txBox="1">
            <a:spLocks/>
          </p:cNvSpPr>
          <p:nvPr/>
        </p:nvSpPr>
        <p:spPr>
          <a:xfrm>
            <a:off x="1451578" y="3943458"/>
            <a:ext cx="9603275" cy="1935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выводит в консоль </a:t>
            </a:r>
            <a:r>
              <a:rPr lang="ru-RU" dirty="0">
                <a:solidFill>
                  <a:schemeClr val="accent1"/>
                </a:solidFill>
              </a:rPr>
              <a:t>"[1, 2, 3]" </a:t>
            </a:r>
            <a:r>
              <a:rPr lang="ru-RU" dirty="0"/>
              <a:t>— мы вызываем у объекта </a:t>
            </a:r>
            <a:r>
              <a:rPr lang="en-GB" dirty="0">
                <a:solidFill>
                  <a:schemeClr val="accent1"/>
                </a:solidFill>
              </a:rPr>
              <a:t>array</a:t>
            </a:r>
            <a:r>
              <a:rPr lang="en-GB" dirty="0"/>
              <a:t> (</a:t>
            </a:r>
            <a:r>
              <a:rPr lang="ru-RU" dirty="0"/>
              <a:t>экземпляра класса </a:t>
            </a:r>
            <a:r>
              <a:rPr lang="en-GB" dirty="0">
                <a:solidFill>
                  <a:schemeClr val="accent1"/>
                </a:solidFill>
              </a:rPr>
              <a:t>Array</a:t>
            </a:r>
            <a:r>
              <a:rPr lang="en-GB" dirty="0"/>
              <a:t>)</a:t>
            </a:r>
            <a:r>
              <a:rPr lang="ru-RU" dirty="0"/>
              <a:t> метод </a:t>
            </a:r>
            <a:r>
              <a:rPr lang="en-GB" dirty="0" err="1">
                <a:solidFill>
                  <a:schemeClr val="accent1"/>
                </a:solidFill>
              </a:rPr>
              <a:t>to_s</a:t>
            </a:r>
            <a:r>
              <a:rPr lang="en-GB" dirty="0"/>
              <a:t>, </a:t>
            </a:r>
            <a:r>
              <a:rPr lang="ru-RU" dirty="0"/>
              <a:t>который возвращает этот массив, но уже как строку (экземпляр класса </a:t>
            </a:r>
            <a:r>
              <a:rPr lang="en-GB" dirty="0">
                <a:solidFill>
                  <a:schemeClr val="accent1"/>
                </a:solidFill>
              </a:rPr>
              <a:t>String</a:t>
            </a:r>
            <a:r>
              <a:rPr lang="en-GB" dirty="0"/>
              <a:t>).</a:t>
            </a:r>
            <a:r>
              <a:rPr lang="ru-RU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E90B3-649E-5D4C-9544-BD5909DC0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994079"/>
            <a:ext cx="91567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17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Поля класса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В методы класса, как и в обычные методы можно передавать параметры, как и обычные методы, они возвращают (или нет) какие-то значения.</a:t>
            </a:r>
          </a:p>
          <a:p>
            <a:r>
              <a:rPr lang="ru-RU" dirty="0"/>
              <a:t>Единственное отличие этих методов, в том, что они привязаны к экземпляру класса и в этих методах в связи с этим доступны «</a:t>
            </a:r>
            <a:r>
              <a:rPr lang="ru-RU" b="1" dirty="0"/>
              <a:t>поля класса</a:t>
            </a:r>
            <a:r>
              <a:rPr lang="ru-RU" dirty="0"/>
              <a:t>» или «</a:t>
            </a:r>
            <a:r>
              <a:rPr lang="ru-RU" b="1" dirty="0"/>
              <a:t>переменные экземпляра класса</a:t>
            </a:r>
            <a:r>
              <a:rPr lang="ru-RU" dirty="0"/>
              <a:t>» или «</a:t>
            </a:r>
            <a:r>
              <a:rPr lang="ru-RU" b="1" dirty="0"/>
              <a:t>переменные объекта</a:t>
            </a:r>
            <a:r>
              <a:rPr lang="ru-RU" dirty="0"/>
              <a:t>». Такие переменные используются для хранения состояния экземпляра класса, его свойств.</a:t>
            </a:r>
          </a:p>
          <a:p>
            <a:r>
              <a:rPr lang="ru-RU" dirty="0"/>
              <a:t>Например, наш мост </a:t>
            </a:r>
            <a:r>
              <a:rPr lang="en-GB" dirty="0">
                <a:solidFill>
                  <a:schemeClr val="accent1"/>
                </a:solidFill>
              </a:rPr>
              <a:t>bridge</a:t>
            </a:r>
            <a:r>
              <a:rPr lang="en-GB" dirty="0"/>
              <a:t> (</a:t>
            </a:r>
            <a:r>
              <a:rPr lang="ru-RU" dirty="0"/>
              <a:t>экземпляр класса </a:t>
            </a:r>
            <a:r>
              <a:rPr lang="en-GB" dirty="0">
                <a:solidFill>
                  <a:schemeClr val="accent1"/>
                </a:solidFill>
              </a:rPr>
              <a:t>Bridge</a:t>
            </a:r>
            <a:r>
              <a:rPr lang="en-GB" dirty="0"/>
              <a:t>) </a:t>
            </a:r>
            <a:r>
              <a:rPr lang="ru-RU" dirty="0"/>
              <a:t>может быть каменным или деревянным, длинным или коротким, узким или широким, пешеходным или автомобильным (или даже железнодорожным) и так далее.</a:t>
            </a:r>
          </a:p>
        </p:txBody>
      </p:sp>
    </p:spTree>
    <p:extLst>
      <p:ext uri="{BB962C8B-B14F-4D97-AF65-F5344CB8AC3E}">
        <p14:creationId xmlns:p14="http://schemas.microsoft.com/office/powerpoint/2010/main" val="3417566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Поля класса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540267"/>
          </a:xfrm>
        </p:spPr>
        <p:txBody>
          <a:bodyPr>
            <a:normAutofit/>
          </a:bodyPr>
          <a:lstStyle/>
          <a:p>
            <a:r>
              <a:rPr lang="ru-RU" dirty="0"/>
              <a:t>Давайте сделаем наш мост открывающимся и для этого создадим поле класса </a:t>
            </a:r>
            <a:r>
              <a:rPr lang="en-GB" dirty="0">
                <a:solidFill>
                  <a:schemeClr val="accent1"/>
                </a:solidFill>
              </a:rPr>
              <a:t>opened</a:t>
            </a:r>
            <a:r>
              <a:rPr lang="ru-RU" dirty="0"/>
              <a:t> </a:t>
            </a:r>
            <a:r>
              <a:rPr lang="en-GB" dirty="0"/>
              <a:t>(</a:t>
            </a:r>
            <a:r>
              <a:rPr lang="ru-RU" dirty="0"/>
              <a:t>открыт). В руби поля класса начинаются с символа «собаки» — </a:t>
            </a:r>
            <a:r>
              <a:rPr lang="ru-RU" dirty="0">
                <a:solidFill>
                  <a:schemeClr val="accent1"/>
                </a:solidFill>
              </a:rPr>
              <a:t>@</a:t>
            </a:r>
            <a:r>
              <a:rPr lang="ru-RU" dirty="0"/>
              <a:t> (чтобы не путались с методами), поэтому в конструкторе мы опишем поведение моста по умолчанию в таком виде: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4C154-3277-E54B-BCAD-A4D74F50A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597"/>
          <a:stretch/>
        </p:blipFill>
        <p:spPr>
          <a:xfrm>
            <a:off x="1451579" y="3717979"/>
            <a:ext cx="2688621" cy="14224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DBB2F6-473C-2F44-9CB4-B4556C729265}"/>
              </a:ext>
            </a:extLst>
          </p:cNvPr>
          <p:cNvSpPr txBox="1">
            <a:spLocks/>
          </p:cNvSpPr>
          <p:nvPr/>
        </p:nvSpPr>
        <p:spPr>
          <a:xfrm>
            <a:off x="4406900" y="3717979"/>
            <a:ext cx="6647954" cy="8540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 в метод </a:t>
            </a:r>
            <a:r>
              <a:rPr lang="en-GB" dirty="0">
                <a:solidFill>
                  <a:schemeClr val="accent1"/>
                </a:solidFill>
              </a:rPr>
              <a:t>open</a:t>
            </a:r>
            <a:r>
              <a:rPr lang="en-GB" dirty="0"/>
              <a:t> </a:t>
            </a:r>
            <a:r>
              <a:rPr lang="ru-RU" dirty="0"/>
              <a:t>добавим изменение этого внутреннего поля на </a:t>
            </a:r>
            <a:r>
              <a:rPr lang="en-GB" dirty="0">
                <a:solidFill>
                  <a:schemeClr val="accent1"/>
                </a:solidFill>
              </a:rPr>
              <a:t>true</a:t>
            </a:r>
            <a:r>
              <a:rPr lang="ru-RU" dirty="0"/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93DCAB-AEF6-A648-B853-0D027CD085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917"/>
          <a:stretch/>
        </p:blipFill>
        <p:spPr>
          <a:xfrm>
            <a:off x="6253216" y="4572000"/>
            <a:ext cx="43053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47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Поля класса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Все важные поля вашего объекта должны быть объявлены в конструкторе! Вам нужно сообщить </a:t>
            </a:r>
            <a:r>
              <a:rPr lang="en-GB" dirty="0"/>
              <a:t>Ruby </a:t>
            </a:r>
            <a:r>
              <a:rPr lang="ru-RU" dirty="0"/>
              <a:t>заранее какими свойствами будут обладать объекты вашего класса.</a:t>
            </a:r>
          </a:p>
          <a:p>
            <a:r>
              <a:rPr lang="ru-RU" dirty="0"/>
              <a:t>Текущее значение всех полей какого-то объекта определяют так называемое </a:t>
            </a:r>
            <a:r>
              <a:rPr lang="ru-RU" i="1" dirty="0">
                <a:solidFill>
                  <a:schemeClr val="accent1"/>
                </a:solidFill>
              </a:rPr>
              <a:t>состояние</a:t>
            </a:r>
            <a:r>
              <a:rPr lang="ru-RU" dirty="0"/>
              <a:t> объекта. Фактически один объект отличается от другого объекта того же класса своим состоянием (один мост открыт, другой закрыт, например).</a:t>
            </a:r>
          </a:p>
        </p:txBody>
      </p:sp>
    </p:spTree>
    <p:extLst>
      <p:ext uri="{BB962C8B-B14F-4D97-AF65-F5344CB8AC3E}">
        <p14:creationId xmlns:p14="http://schemas.microsoft.com/office/powerpoint/2010/main" val="1427976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Поля класса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854467"/>
          </a:xfrm>
        </p:spPr>
        <p:txBody>
          <a:bodyPr>
            <a:normAutofit/>
          </a:bodyPr>
          <a:lstStyle/>
          <a:p>
            <a:r>
              <a:rPr lang="ru-RU" dirty="0"/>
              <a:t>Мы также напишем новый метод '</a:t>
            </a:r>
            <a:r>
              <a:rPr lang="en-GB" dirty="0" err="1">
                <a:solidFill>
                  <a:schemeClr val="accent1"/>
                </a:solidFill>
              </a:rPr>
              <a:t>is_opened</a:t>
            </a:r>
            <a:r>
              <a:rPr lang="en-GB" dirty="0">
                <a:solidFill>
                  <a:schemeClr val="accent1"/>
                </a:solidFill>
              </a:rPr>
              <a:t>?</a:t>
            </a:r>
            <a:r>
              <a:rPr lang="en-GB" dirty="0"/>
              <a:t>', </a:t>
            </a:r>
            <a:r>
              <a:rPr lang="ru-RU" dirty="0"/>
              <a:t>который будет возвращать </a:t>
            </a:r>
            <a:r>
              <a:rPr lang="en-GB" dirty="0">
                <a:solidFill>
                  <a:schemeClr val="accent1"/>
                </a:solidFill>
              </a:rPr>
              <a:t>true</a:t>
            </a:r>
            <a:r>
              <a:rPr lang="en-GB" dirty="0"/>
              <a:t>, </a:t>
            </a:r>
            <a:r>
              <a:rPr lang="ru-RU" dirty="0"/>
              <a:t>если мост открыт и </a:t>
            </a:r>
            <a:r>
              <a:rPr lang="en-GB" dirty="0">
                <a:solidFill>
                  <a:schemeClr val="accent1"/>
                </a:solidFill>
              </a:rPr>
              <a:t>false</a:t>
            </a:r>
            <a:r>
              <a:rPr lang="en-GB" dirty="0"/>
              <a:t>, </a:t>
            </a:r>
            <a:r>
              <a:rPr lang="ru-RU" dirty="0"/>
              <a:t>если закрыт: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74EF3-4DFA-1645-B9A5-97F5D6612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32179"/>
            <a:ext cx="9144000" cy="10922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D05AAA-B652-F94C-8B58-878E4564D252}"/>
              </a:ext>
            </a:extLst>
          </p:cNvPr>
          <p:cNvSpPr txBox="1">
            <a:spLocks/>
          </p:cNvSpPr>
          <p:nvPr/>
        </p:nvSpPr>
        <p:spPr>
          <a:xfrm>
            <a:off x="1451579" y="4286358"/>
            <a:ext cx="9603275" cy="1619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Программисты </a:t>
            </a:r>
            <a:r>
              <a:rPr lang="en-GB" dirty="0"/>
              <a:t>Ruby </a:t>
            </a:r>
            <a:r>
              <a:rPr lang="ru-RU" dirty="0"/>
              <a:t>договорились между собой, что все методы, которые возвращают </a:t>
            </a:r>
            <a:r>
              <a:rPr lang="en-GB" dirty="0">
                <a:solidFill>
                  <a:schemeClr val="accent1"/>
                </a:solidFill>
              </a:rPr>
              <a:t>true</a:t>
            </a:r>
            <a:r>
              <a:rPr lang="en-GB" dirty="0"/>
              <a:t> </a:t>
            </a:r>
            <a:r>
              <a:rPr lang="ru-RU" dirty="0"/>
              <a:t>или </a:t>
            </a:r>
            <a:r>
              <a:rPr lang="en-GB" dirty="0">
                <a:solidFill>
                  <a:schemeClr val="accent1"/>
                </a:solidFill>
              </a:rPr>
              <a:t>false</a:t>
            </a:r>
            <a:r>
              <a:rPr lang="en-GB" dirty="0"/>
              <a:t>, </a:t>
            </a:r>
            <a:r>
              <a:rPr lang="ru-RU" dirty="0"/>
              <a:t>будут заканчиваться знаком вопроса. В других языках как правило знак вопроса не используют в названиях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1563283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Поля класса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854467"/>
          </a:xfrm>
        </p:spPr>
        <p:txBody>
          <a:bodyPr>
            <a:normAutofit/>
          </a:bodyPr>
          <a:lstStyle/>
          <a:p>
            <a:r>
              <a:rPr lang="ru-RU" dirty="0"/>
              <a:t>Мы также напишем новый метод '</a:t>
            </a:r>
            <a:r>
              <a:rPr lang="en-GB" dirty="0" err="1">
                <a:solidFill>
                  <a:schemeClr val="accent1"/>
                </a:solidFill>
              </a:rPr>
              <a:t>is_opened</a:t>
            </a:r>
            <a:r>
              <a:rPr lang="en-GB" dirty="0">
                <a:solidFill>
                  <a:schemeClr val="accent1"/>
                </a:solidFill>
              </a:rPr>
              <a:t>?</a:t>
            </a:r>
            <a:r>
              <a:rPr lang="en-GB" dirty="0"/>
              <a:t>', </a:t>
            </a:r>
            <a:r>
              <a:rPr lang="ru-RU" dirty="0"/>
              <a:t>который будет возвращать </a:t>
            </a:r>
            <a:r>
              <a:rPr lang="en-GB" dirty="0">
                <a:solidFill>
                  <a:schemeClr val="accent1"/>
                </a:solidFill>
              </a:rPr>
              <a:t>true</a:t>
            </a:r>
            <a:r>
              <a:rPr lang="en-GB" dirty="0"/>
              <a:t>, </a:t>
            </a:r>
            <a:r>
              <a:rPr lang="ru-RU" dirty="0"/>
              <a:t>если мост открыт и </a:t>
            </a:r>
            <a:r>
              <a:rPr lang="en-GB" dirty="0">
                <a:solidFill>
                  <a:schemeClr val="accent1"/>
                </a:solidFill>
              </a:rPr>
              <a:t>false</a:t>
            </a:r>
            <a:r>
              <a:rPr lang="en-GB" dirty="0"/>
              <a:t>, </a:t>
            </a:r>
            <a:r>
              <a:rPr lang="ru-RU" dirty="0"/>
              <a:t>если закрыт: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74EF3-4DFA-1645-B9A5-97F5D6612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32179"/>
            <a:ext cx="9144000" cy="10922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D05AAA-B652-F94C-8B58-878E4564D252}"/>
              </a:ext>
            </a:extLst>
          </p:cNvPr>
          <p:cNvSpPr txBox="1">
            <a:spLocks/>
          </p:cNvSpPr>
          <p:nvPr/>
        </p:nvSpPr>
        <p:spPr>
          <a:xfrm>
            <a:off x="1451579" y="4286358"/>
            <a:ext cx="9603275" cy="1619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Программисты </a:t>
            </a:r>
            <a:r>
              <a:rPr lang="en-GB" dirty="0"/>
              <a:t>Ruby </a:t>
            </a:r>
            <a:r>
              <a:rPr lang="ru-RU" dirty="0"/>
              <a:t>договорились между собой, что </a:t>
            </a:r>
            <a:r>
              <a:rPr lang="ru-RU" i="1" dirty="0"/>
              <a:t>все методы, которые возвращают </a:t>
            </a:r>
            <a:r>
              <a:rPr lang="en-GB" i="1" dirty="0">
                <a:solidFill>
                  <a:schemeClr val="accent1"/>
                </a:solidFill>
              </a:rPr>
              <a:t>true</a:t>
            </a:r>
            <a:r>
              <a:rPr lang="en-GB" i="1" dirty="0"/>
              <a:t> </a:t>
            </a:r>
            <a:r>
              <a:rPr lang="ru-RU" i="1" dirty="0"/>
              <a:t>или </a:t>
            </a:r>
            <a:r>
              <a:rPr lang="en-GB" i="1" dirty="0">
                <a:solidFill>
                  <a:schemeClr val="accent1"/>
                </a:solidFill>
              </a:rPr>
              <a:t>false</a:t>
            </a:r>
            <a:r>
              <a:rPr lang="en-GB" i="1" dirty="0"/>
              <a:t>, </a:t>
            </a:r>
            <a:r>
              <a:rPr lang="ru-RU" i="1" dirty="0"/>
              <a:t>будут заканчиваться знаком вопроса</a:t>
            </a:r>
            <a:r>
              <a:rPr lang="ru-RU" dirty="0"/>
              <a:t>. В других языках как правило знак вопроса не используют в названиях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1638361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Поля класса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073667"/>
          </a:xfrm>
        </p:spPr>
        <p:txBody>
          <a:bodyPr>
            <a:normAutofit/>
          </a:bodyPr>
          <a:lstStyle/>
          <a:p>
            <a:r>
              <a:rPr lang="ru-RU" dirty="0"/>
              <a:t>Обратите внимание, что мы никак не можем достучаться до поля класса из нашей программы, именно поэтому для каждого обращения к ней нам нужен отдельный метод (если это действительно необходимо делать из нашей программы).</a:t>
            </a:r>
          </a:p>
          <a:p>
            <a:r>
              <a:rPr lang="ru-RU" dirty="0"/>
              <a:t>В самой программе </a:t>
            </a:r>
            <a:r>
              <a:rPr lang="en-GB" dirty="0" err="1">
                <a:solidFill>
                  <a:schemeClr val="accent1"/>
                </a:solidFill>
              </a:rPr>
              <a:t>doroga.rb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мы теперь перепишем открытие моста только для случая, когда мост закрыт: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DC4ACA-166A-484A-9BB4-540699E31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251379"/>
            <a:ext cx="9144000" cy="10922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0D53CE-3033-664F-9D0D-DC1B016D029C}"/>
              </a:ext>
            </a:extLst>
          </p:cNvPr>
          <p:cNvSpPr txBox="1">
            <a:spLocks/>
          </p:cNvSpPr>
          <p:nvPr/>
        </p:nvSpPr>
        <p:spPr>
          <a:xfrm>
            <a:off x="1451579" y="5505558"/>
            <a:ext cx="9603275" cy="628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После этого наш мост откроется и напишет </a:t>
            </a:r>
            <a:r>
              <a:rPr lang="ru-RU" dirty="0">
                <a:solidFill>
                  <a:schemeClr val="accent1"/>
                </a:solidFill>
              </a:rPr>
              <a:t>Мост открыт, можно ехать!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607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Поля класса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86167"/>
          </a:xfrm>
        </p:spPr>
        <p:txBody>
          <a:bodyPr>
            <a:normAutofit/>
          </a:bodyPr>
          <a:lstStyle/>
          <a:p>
            <a:r>
              <a:rPr lang="ru-RU" dirty="0"/>
              <a:t>Ещё раз обратим ваше внимание, что если мы создадим новый мост: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CAC62-5111-144C-A5F6-0A9FFAAB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63879"/>
            <a:ext cx="9144000" cy="4953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448D77-A3B4-894F-A774-D715CF049D14}"/>
              </a:ext>
            </a:extLst>
          </p:cNvPr>
          <p:cNvSpPr txBox="1">
            <a:spLocks/>
          </p:cNvSpPr>
          <p:nvPr/>
        </p:nvSpPr>
        <p:spPr>
          <a:xfrm>
            <a:off x="1451578" y="3321158"/>
            <a:ext cx="9603275" cy="1339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то этот новый мост будет закрыт. </a:t>
            </a:r>
            <a:r>
              <a:rPr lang="en-GB" dirty="0" err="1">
                <a:solidFill>
                  <a:schemeClr val="accent1"/>
                </a:solidFill>
              </a:rPr>
              <a:t>another_bridge.is_open</a:t>
            </a:r>
            <a:r>
              <a:rPr lang="en-GB" dirty="0">
                <a:solidFill>
                  <a:schemeClr val="accent1"/>
                </a:solidFill>
              </a:rPr>
              <a:t>?</a:t>
            </a:r>
            <a:r>
              <a:rPr lang="en-GB" dirty="0"/>
              <a:t> </a:t>
            </a:r>
            <a:r>
              <a:rPr lang="ru-RU" dirty="0"/>
              <a:t>вернёт </a:t>
            </a:r>
            <a:r>
              <a:rPr lang="en-GB" dirty="0">
                <a:solidFill>
                  <a:schemeClr val="accent1"/>
                </a:solidFill>
              </a:rPr>
              <a:t>false</a:t>
            </a:r>
            <a:r>
              <a:rPr lang="en-GB" dirty="0"/>
              <a:t>.</a:t>
            </a:r>
          </a:p>
          <a:p>
            <a:r>
              <a:rPr lang="ru-RU" dirty="0"/>
              <a:t>Надо просто немного привыкнуть к этой концепции класс-объект. После небольшой практики вы будете в этом как рыба в воде.</a:t>
            </a:r>
          </a:p>
        </p:txBody>
      </p:sp>
    </p:spTree>
    <p:extLst>
      <p:ext uri="{BB962C8B-B14F-4D97-AF65-F5344CB8AC3E}">
        <p14:creationId xmlns:p14="http://schemas.microsoft.com/office/powerpoint/2010/main" val="2304783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Поля класса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98867"/>
          </a:xfrm>
        </p:spPr>
        <p:txBody>
          <a:bodyPr>
            <a:normAutofit/>
          </a:bodyPr>
          <a:lstStyle/>
          <a:p>
            <a:r>
              <a:rPr lang="ru-RU" dirty="0"/>
              <a:t>Кстати, рыба и селедка — селедка это объект (если конкретная селедка, вот эта).</a:t>
            </a:r>
          </a:p>
        </p:txBody>
      </p:sp>
      <p:pic>
        <p:nvPicPr>
          <p:cNvPr id="5122" name="Picture 2" descr="Селёдка">
            <a:extLst>
              <a:ext uri="{FF2B5EF4-FFF2-40B4-BE49-F238E27FC236}">
                <a16:creationId xmlns:a16="http://schemas.microsoft.com/office/drawing/2014/main" id="{3C85830F-88CB-8445-BA75-2CFC5A0D8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676579"/>
            <a:ext cx="70739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1B8496-F0BA-E94F-B1A6-74CD4C529824}"/>
              </a:ext>
            </a:extLst>
          </p:cNvPr>
          <p:cNvSpPr txBox="1">
            <a:spLocks/>
          </p:cNvSpPr>
          <p:nvPr/>
        </p:nvSpPr>
        <p:spPr>
          <a:xfrm>
            <a:off x="1451579" y="5188058"/>
            <a:ext cx="9603275" cy="498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 просто "рыба" это уже класс ;)</a:t>
            </a:r>
          </a:p>
        </p:txBody>
      </p:sp>
    </p:spTree>
    <p:extLst>
      <p:ext uri="{BB962C8B-B14F-4D97-AF65-F5344CB8AC3E}">
        <p14:creationId xmlns:p14="http://schemas.microsoft.com/office/powerpoint/2010/main" val="2002120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Хамелеон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184667"/>
          </a:xfrm>
        </p:spPr>
        <p:txBody>
          <a:bodyPr>
            <a:normAutofit/>
          </a:bodyPr>
          <a:lstStyle/>
          <a:p>
            <a:r>
              <a:rPr lang="ru-RU" dirty="0"/>
              <a:t>Создайте класс «Хамелеон», у которого есть один метод - </a:t>
            </a:r>
            <a:r>
              <a:rPr lang="ru-RU" dirty="0">
                <a:solidFill>
                  <a:schemeClr val="accent1"/>
                </a:solidFill>
              </a:rPr>
              <a:t>поменять цвет</a:t>
            </a:r>
            <a:r>
              <a:rPr lang="ru-RU" dirty="0"/>
              <a:t>. Метод принимает на вход один параметр — </a:t>
            </a:r>
            <a:r>
              <a:rPr lang="ru-RU" dirty="0">
                <a:solidFill>
                  <a:schemeClr val="accent1"/>
                </a:solidFill>
              </a:rPr>
              <a:t>цвет</a:t>
            </a:r>
            <a:r>
              <a:rPr lang="ru-RU" dirty="0"/>
              <a:t> в виде строки (например "красный") и выводит на экран строку: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1B8496-F0BA-E94F-B1A6-74CD4C529824}"/>
              </a:ext>
            </a:extLst>
          </p:cNvPr>
          <p:cNvSpPr txBox="1">
            <a:spLocks/>
          </p:cNvSpPr>
          <p:nvPr/>
        </p:nvSpPr>
        <p:spPr>
          <a:xfrm>
            <a:off x="1451578" y="4032358"/>
            <a:ext cx="9603275" cy="498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Создайте экземпляр хамелеона и поменяйте его цвет несколько раз.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66638-E48A-AE43-A214-4FFB6AC72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362379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классы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 уже знаете, что в </a:t>
            </a:r>
            <a:r>
              <a:rPr lang="en-GB" dirty="0"/>
              <a:t>Ruby </a:t>
            </a:r>
            <a:r>
              <a:rPr lang="ru-RU" dirty="0"/>
              <a:t>есть много разных видов объектов: строки (</a:t>
            </a:r>
            <a:r>
              <a:rPr lang="en-GB" dirty="0">
                <a:solidFill>
                  <a:schemeClr val="accent1"/>
                </a:solidFill>
              </a:rPr>
              <a:t>String</a:t>
            </a:r>
            <a:r>
              <a:rPr lang="en-GB" dirty="0"/>
              <a:t>), </a:t>
            </a:r>
            <a:r>
              <a:rPr lang="ru-RU" dirty="0"/>
              <a:t>целые числа (</a:t>
            </a:r>
            <a:r>
              <a:rPr lang="en-GB" dirty="0" err="1">
                <a:solidFill>
                  <a:schemeClr val="accent1"/>
                </a:solidFill>
              </a:rPr>
              <a:t>Fixnum</a:t>
            </a:r>
            <a:r>
              <a:rPr lang="en-GB" dirty="0"/>
              <a:t>), </a:t>
            </a:r>
            <a:r>
              <a:rPr lang="ru-RU" dirty="0"/>
              <a:t>массивы (</a:t>
            </a:r>
            <a:r>
              <a:rPr lang="en-GB" dirty="0">
                <a:solidFill>
                  <a:schemeClr val="accent1"/>
                </a:solidFill>
              </a:rPr>
              <a:t>Array</a:t>
            </a:r>
            <a:r>
              <a:rPr lang="en-GB" dirty="0"/>
              <a:t>). </a:t>
            </a:r>
            <a:r>
              <a:rPr lang="ru-RU" dirty="0"/>
              <a:t>Пришло время осознать, что этих типов гораздо больше: есть ещё файлы (</a:t>
            </a:r>
            <a:r>
              <a:rPr lang="en-GB" dirty="0">
                <a:solidFill>
                  <a:schemeClr val="accent1"/>
                </a:solidFill>
              </a:rPr>
              <a:t>File</a:t>
            </a:r>
            <a:r>
              <a:rPr lang="en-GB" dirty="0"/>
              <a:t>), </a:t>
            </a:r>
            <a:r>
              <a:rPr lang="ru-RU" dirty="0"/>
              <a:t>ассоциативные массивы (</a:t>
            </a:r>
            <a:r>
              <a:rPr lang="en-GB" dirty="0">
                <a:solidFill>
                  <a:schemeClr val="accent1"/>
                </a:solidFill>
              </a:rPr>
              <a:t>Hash</a:t>
            </a:r>
            <a:r>
              <a:rPr lang="en-GB" dirty="0"/>
              <a:t>), </a:t>
            </a:r>
            <a:r>
              <a:rPr lang="ru-RU" dirty="0"/>
              <a:t>метки (</a:t>
            </a:r>
            <a:r>
              <a:rPr lang="en-GB" dirty="0">
                <a:solidFill>
                  <a:schemeClr val="accent1"/>
                </a:solidFill>
              </a:rPr>
              <a:t>Symbol</a:t>
            </a:r>
            <a:r>
              <a:rPr lang="en-GB" dirty="0"/>
              <a:t>) </a:t>
            </a:r>
            <a:r>
              <a:rPr lang="ru-RU" dirty="0"/>
              <a:t>даже моменты времени (</a:t>
            </a:r>
            <a:r>
              <a:rPr lang="en-GB" dirty="0">
                <a:solidFill>
                  <a:schemeClr val="accent1"/>
                </a:solidFill>
              </a:rPr>
              <a:t>Time</a:t>
            </a:r>
            <a:r>
              <a:rPr lang="en-GB" dirty="0"/>
              <a:t>) </a:t>
            </a:r>
            <a:r>
              <a:rPr lang="ru-RU" dirty="0"/>
              <a:t>и даты (</a:t>
            </a:r>
            <a:r>
              <a:rPr lang="en-GB" dirty="0">
                <a:solidFill>
                  <a:schemeClr val="accent1"/>
                </a:solidFill>
              </a:rPr>
              <a:t>Date</a:t>
            </a:r>
            <a:r>
              <a:rPr lang="en-GB" dirty="0"/>
              <a:t>), </a:t>
            </a:r>
            <a:r>
              <a:rPr lang="ru-RU" dirty="0"/>
              <a:t>а также много-много всего другого.</a:t>
            </a:r>
          </a:p>
        </p:txBody>
      </p:sp>
    </p:spTree>
    <p:extLst>
      <p:ext uri="{BB962C8B-B14F-4D97-AF65-F5344CB8AC3E}">
        <p14:creationId xmlns:p14="http://schemas.microsoft.com/office/powerpoint/2010/main" val="802531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Хамелеон. 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62521" cy="4037749"/>
          </a:xfrm>
        </p:spPr>
        <p:txBody>
          <a:bodyPr>
            <a:normAutofit/>
          </a:bodyPr>
          <a:lstStyle/>
          <a:p>
            <a:r>
              <a:rPr lang="ru-RU" dirty="0"/>
              <a:t>Создайте файл </a:t>
            </a:r>
            <a:r>
              <a:rPr lang="en-GB" dirty="0" err="1">
                <a:solidFill>
                  <a:schemeClr val="accent1"/>
                </a:solidFill>
              </a:rPr>
              <a:t>cameleo.rb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en-GB" dirty="0"/>
              <a:t>(</a:t>
            </a:r>
            <a:r>
              <a:rPr lang="ru-RU" dirty="0"/>
              <a:t>хамелеон) и определите в нём класс </a:t>
            </a:r>
            <a:r>
              <a:rPr lang="en-GB" dirty="0" err="1">
                <a:solidFill>
                  <a:schemeClr val="accent1"/>
                </a:solidFill>
              </a:rPr>
              <a:t>Cameleo</a:t>
            </a:r>
            <a:r>
              <a:rPr lang="en-GB" dirty="0"/>
              <a:t>, </a:t>
            </a:r>
            <a:r>
              <a:rPr lang="ru-RU" dirty="0"/>
              <a:t>как в уроке.</a:t>
            </a:r>
          </a:p>
          <a:p>
            <a:r>
              <a:rPr lang="ru-RU" dirty="0"/>
              <a:t>Потом напишите в этом классе метод </a:t>
            </a:r>
            <a:r>
              <a:rPr lang="en-GB" dirty="0" err="1">
                <a:solidFill>
                  <a:schemeClr val="accent1"/>
                </a:solidFill>
              </a:rPr>
              <a:t>change_color</a:t>
            </a:r>
            <a:r>
              <a:rPr lang="en-GB" dirty="0"/>
              <a:t>, </a:t>
            </a:r>
            <a:r>
              <a:rPr lang="ru-RU" dirty="0"/>
              <a:t>который принимает на вход параметр </a:t>
            </a:r>
            <a:r>
              <a:rPr lang="en-GB" dirty="0" err="1">
                <a:solidFill>
                  <a:schemeClr val="accent1"/>
                </a:solidFill>
              </a:rPr>
              <a:t>color_name</a:t>
            </a:r>
            <a:r>
              <a:rPr lang="en-GB" dirty="0"/>
              <a:t>. </a:t>
            </a:r>
            <a:r>
              <a:rPr lang="ru-RU" dirty="0"/>
              <a:t>В теле метода напишите нужный текст, добавив параметр с цветом.</a:t>
            </a:r>
          </a:p>
          <a:p>
            <a:r>
              <a:rPr lang="ru-RU" dirty="0"/>
              <a:t>А в самой программке подключите файл с помощью </a:t>
            </a:r>
            <a:r>
              <a:rPr lang="en-GB" dirty="0">
                <a:solidFill>
                  <a:schemeClr val="accent1"/>
                </a:solidFill>
              </a:rPr>
              <a:t>require</a:t>
            </a:r>
            <a:r>
              <a:rPr lang="en-GB" dirty="0"/>
              <a:t> (</a:t>
            </a:r>
            <a:r>
              <a:rPr lang="ru-RU" dirty="0"/>
              <a:t>как в уроке), создайте нового Хамелеона, вызвав </a:t>
            </a:r>
            <a:r>
              <a:rPr lang="en-GB" dirty="0" err="1">
                <a:solidFill>
                  <a:schemeClr val="accent1"/>
                </a:solidFill>
              </a:rPr>
              <a:t>Cameleo.new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 сохранив его в переменную </a:t>
            </a:r>
            <a:r>
              <a:rPr lang="en-GB" dirty="0" err="1">
                <a:solidFill>
                  <a:schemeClr val="accent1"/>
                </a:solidFill>
              </a:rPr>
              <a:t>cameleo</a:t>
            </a:r>
            <a:r>
              <a:rPr lang="en-GB" dirty="0"/>
              <a:t>.</a:t>
            </a:r>
          </a:p>
          <a:p>
            <a:r>
              <a:rPr lang="ru-RU" dirty="0"/>
              <a:t>А потом трижды вызовите метод </a:t>
            </a:r>
            <a:r>
              <a:rPr lang="en-GB" dirty="0" err="1">
                <a:solidFill>
                  <a:schemeClr val="accent1"/>
                </a:solidFill>
              </a:rPr>
              <a:t>change_color</a:t>
            </a:r>
            <a:r>
              <a:rPr lang="en-GB" dirty="0"/>
              <a:t> </a:t>
            </a:r>
            <a:r>
              <a:rPr lang="ru-RU" dirty="0"/>
              <a:t>у объекта </a:t>
            </a:r>
            <a:r>
              <a:rPr lang="en-GB" dirty="0" err="1">
                <a:solidFill>
                  <a:schemeClr val="accent1"/>
                </a:solidFill>
              </a:rPr>
              <a:t>cameleo</a:t>
            </a:r>
            <a:r>
              <a:rPr lang="en-GB" dirty="0"/>
              <a:t> </a:t>
            </a:r>
            <a:r>
              <a:rPr lang="ru-RU" dirty="0"/>
              <a:t>с разными параметрами.</a:t>
            </a:r>
          </a:p>
        </p:txBody>
      </p:sp>
    </p:spTree>
    <p:extLst>
      <p:ext uri="{BB962C8B-B14F-4D97-AF65-F5344CB8AC3E}">
        <p14:creationId xmlns:p14="http://schemas.microsoft.com/office/powerpoint/2010/main" val="3699092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Человек с именем и фамилией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762521" cy="2556268"/>
          </a:xfrm>
        </p:spPr>
        <p:txBody>
          <a:bodyPr>
            <a:normAutofit/>
          </a:bodyPr>
          <a:lstStyle/>
          <a:p>
            <a:r>
              <a:rPr lang="ru-RU" dirty="0"/>
              <a:t>Создайте класс «Человек» с двумя свойствами: имя и отчество.</a:t>
            </a:r>
          </a:p>
          <a:p>
            <a:r>
              <a:rPr lang="ru-RU" dirty="0"/>
              <a:t>В этом классе напишите два метода: конструктор и метод, который будет возвращать полное имя человека. Конструктор принимает имя и отчество и записывает их в нужные поля. Второй метод возвращает полное имя человека.</a:t>
            </a:r>
          </a:p>
          <a:p>
            <a:r>
              <a:rPr lang="ru-RU" dirty="0"/>
              <a:t>Напишите программу, которая использует этот класс: создайте трёх разных людей и выведите на экран их полные имена: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26078-83E9-D244-B759-0982A8AE8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656481"/>
            <a:ext cx="9144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89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Человек с именем и фамилией. 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62521" cy="3940567"/>
          </a:xfrm>
        </p:spPr>
        <p:txBody>
          <a:bodyPr>
            <a:normAutofit/>
          </a:bodyPr>
          <a:lstStyle/>
          <a:p>
            <a:r>
              <a:rPr lang="ru-RU" dirty="0"/>
              <a:t>Сделайте класс </a:t>
            </a:r>
            <a:r>
              <a:rPr lang="en-GB" dirty="0">
                <a:solidFill>
                  <a:schemeClr val="accent1"/>
                </a:solidFill>
              </a:rPr>
              <a:t>Person</a:t>
            </a:r>
            <a:r>
              <a:rPr lang="en-GB" dirty="0"/>
              <a:t> </a:t>
            </a:r>
            <a:r>
              <a:rPr lang="ru-RU" dirty="0"/>
              <a:t>по образу и подобию класса </a:t>
            </a:r>
            <a:r>
              <a:rPr lang="en-GB" dirty="0">
                <a:solidFill>
                  <a:schemeClr val="accent1"/>
                </a:solidFill>
              </a:rPr>
              <a:t>Bridge</a:t>
            </a:r>
            <a:r>
              <a:rPr lang="en-GB" dirty="0"/>
              <a:t>, </a:t>
            </a:r>
            <a:r>
              <a:rPr lang="ru-RU" dirty="0"/>
              <a:t>который мы разбирали в уроке (только вместо свойства </a:t>
            </a:r>
            <a:r>
              <a:rPr lang="ru-RU" dirty="0">
                <a:solidFill>
                  <a:schemeClr val="accent1"/>
                </a:solidFill>
              </a:rPr>
              <a:t>@</a:t>
            </a:r>
            <a:r>
              <a:rPr lang="en-GB" dirty="0">
                <a:solidFill>
                  <a:schemeClr val="accent1"/>
                </a:solidFill>
              </a:rPr>
              <a:t>open </a:t>
            </a:r>
            <a:r>
              <a:rPr lang="ru-RU" dirty="0"/>
              <a:t>у экземпляра этого класса будут два других: </a:t>
            </a:r>
            <a:r>
              <a:rPr lang="ru-RU" dirty="0">
                <a:solidFill>
                  <a:schemeClr val="accent1"/>
                </a:solidFill>
              </a:rPr>
              <a:t>@</a:t>
            </a:r>
            <a:r>
              <a:rPr lang="en-GB" dirty="0" err="1">
                <a:solidFill>
                  <a:schemeClr val="accent1"/>
                </a:solidFill>
              </a:rPr>
              <a:t>first_name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 </a:t>
            </a:r>
            <a:r>
              <a:rPr lang="ru-RU" dirty="0">
                <a:solidFill>
                  <a:schemeClr val="accent1"/>
                </a:solidFill>
              </a:rPr>
              <a:t>@</a:t>
            </a:r>
            <a:r>
              <a:rPr lang="en-GB" dirty="0" err="1">
                <a:solidFill>
                  <a:schemeClr val="accent1"/>
                </a:solidFill>
              </a:rPr>
              <a:t>middle_name</a:t>
            </a:r>
            <a:r>
              <a:rPr lang="en-GB" dirty="0"/>
              <a:t>).</a:t>
            </a:r>
          </a:p>
          <a:p>
            <a:r>
              <a:rPr lang="ru-RU" dirty="0"/>
              <a:t>Напишите также для этого класса метод </a:t>
            </a:r>
            <a:r>
              <a:rPr lang="en-GB" dirty="0" err="1">
                <a:solidFill>
                  <a:schemeClr val="accent1"/>
                </a:solidFill>
              </a:rPr>
              <a:t>full_name</a:t>
            </a:r>
            <a:r>
              <a:rPr lang="en-GB" dirty="0"/>
              <a:t>, </a:t>
            </a:r>
            <a:r>
              <a:rPr lang="ru-RU" dirty="0"/>
              <a:t>который будет выводить полное имя: значение этих двух переменных с пробелом посередине.</a:t>
            </a:r>
          </a:p>
          <a:p>
            <a:r>
              <a:rPr lang="ru-RU" dirty="0"/>
              <a:t>Подключайте новый класс в вашу программу. В программе заведите три переменные и присвойте им значения новых объектов вашего класса. И потом выведите на экран полное имя этих объектов, используя написанный метод.</a:t>
            </a:r>
          </a:p>
        </p:txBody>
      </p:sp>
    </p:spTree>
    <p:extLst>
      <p:ext uri="{BB962C8B-B14F-4D97-AF65-F5344CB8AC3E}">
        <p14:creationId xmlns:p14="http://schemas.microsoft.com/office/powerpoint/2010/main" val="2374334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Человек в возрасте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62521" cy="3940567"/>
          </a:xfrm>
        </p:spPr>
        <p:txBody>
          <a:bodyPr>
            <a:normAutofit/>
          </a:bodyPr>
          <a:lstStyle/>
          <a:p>
            <a:r>
              <a:rPr lang="ru-RU" dirty="0"/>
              <a:t>Доработайте программу из предыдущего задания так, чтобы в конструкторе теперь передавался (и сохранялся в переменной экземпляра класса) еще один параметр: возраст.</a:t>
            </a:r>
          </a:p>
          <a:p>
            <a:r>
              <a:rPr lang="ru-RU" dirty="0"/>
              <a:t>Добавьте в класс метод, который говорит, пожилой человек (возраст &gt; 60) или нет. А метод, который выводит полное имя, поправьте так, чтобы молодежь он называл только по имени, а пожилых уважительно, по имени и отчеству.</a:t>
            </a:r>
          </a:p>
        </p:txBody>
      </p:sp>
    </p:spTree>
    <p:extLst>
      <p:ext uri="{BB962C8B-B14F-4D97-AF65-F5344CB8AC3E}">
        <p14:creationId xmlns:p14="http://schemas.microsoft.com/office/powerpoint/2010/main" val="395177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Человек в возрасте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62521" cy="1311667"/>
          </a:xfrm>
        </p:spPr>
        <p:txBody>
          <a:bodyPr>
            <a:normAutofit/>
          </a:bodyPr>
          <a:lstStyle/>
          <a:p>
            <a:r>
              <a:rPr lang="ru-RU" dirty="0"/>
              <a:t>Создайте в программе пару человек с разными именами и возрастами и выведите на экран информацию о них.</a:t>
            </a:r>
          </a:p>
          <a:p>
            <a:r>
              <a:rPr lang="ru-RU" b="1" dirty="0"/>
              <a:t>Например: 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39D3CA-58AB-2F4B-AE11-BA245C89C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530602"/>
            <a:ext cx="9144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2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Человек в возрасте</a:t>
            </a:r>
            <a:r>
              <a:rPr lang="en-US" b="1" dirty="0">
                <a:solidFill>
                  <a:schemeClr val="accent1"/>
                </a:solidFill>
              </a:rPr>
              <a:t>. </a:t>
            </a: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34168"/>
          </a:xfrm>
        </p:spPr>
        <p:txBody>
          <a:bodyPr>
            <a:normAutofit/>
          </a:bodyPr>
          <a:lstStyle/>
          <a:p>
            <a:r>
              <a:rPr lang="ru-RU" dirty="0"/>
              <a:t>Просто добавьте в конструктор ещё один параметр </a:t>
            </a:r>
            <a:r>
              <a:rPr lang="en-GB" dirty="0">
                <a:solidFill>
                  <a:schemeClr val="accent1"/>
                </a:solidFill>
              </a:rPr>
              <a:t>age</a:t>
            </a:r>
            <a:r>
              <a:rPr lang="en-GB" dirty="0"/>
              <a:t>, </a:t>
            </a:r>
            <a:r>
              <a:rPr lang="ru-RU" dirty="0"/>
              <a:t>и сохраняйте его в переменной </a:t>
            </a:r>
            <a:r>
              <a:rPr lang="ru-RU" dirty="0">
                <a:solidFill>
                  <a:schemeClr val="accent1"/>
                </a:solidFill>
              </a:rPr>
              <a:t>@</a:t>
            </a:r>
            <a:r>
              <a:rPr lang="en-GB" dirty="0">
                <a:solidFill>
                  <a:schemeClr val="accent1"/>
                </a:solidFill>
              </a:rPr>
              <a:t>age </a:t>
            </a:r>
            <a:r>
              <a:rPr lang="ru-RU" dirty="0"/>
              <a:t>которая будет хранить возраст.</a:t>
            </a:r>
          </a:p>
          <a:p>
            <a:r>
              <a:rPr lang="ru-RU" dirty="0"/>
              <a:t>Метод, который будет возвращать, пожилой человек или молодой назовите </a:t>
            </a:r>
            <a:r>
              <a:rPr lang="en-GB" dirty="0">
                <a:solidFill>
                  <a:schemeClr val="accent1"/>
                </a:solidFill>
              </a:rPr>
              <a:t>old?</a:t>
            </a:r>
            <a:r>
              <a:rPr lang="en-GB" dirty="0"/>
              <a:t> — </a:t>
            </a:r>
            <a:r>
              <a:rPr lang="ru-RU" dirty="0"/>
              <a:t>с вопросительным знаком на конце. Используйте этот метод, чтобы добавить логику вывода полного имени.</a:t>
            </a:r>
          </a:p>
        </p:txBody>
      </p:sp>
    </p:spTree>
    <p:extLst>
      <p:ext uri="{BB962C8B-B14F-4D97-AF65-F5344CB8AC3E}">
        <p14:creationId xmlns:p14="http://schemas.microsoft.com/office/powerpoint/2010/main" val="3441274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бодибилдеры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класс Бодибилдер.</a:t>
            </a:r>
          </a:p>
          <a:p>
            <a:r>
              <a:rPr lang="ru-RU" dirty="0"/>
              <a:t>У него должно быть одно свойство на каждую группу мышц (сколько всего мышц, решайте сами, главное, </a:t>
            </a:r>
            <a:r>
              <a:rPr lang="ru-RU" b="1" dirty="0"/>
              <a:t>не меньше 3</a:t>
            </a:r>
            <a:r>
              <a:rPr lang="ru-RU" dirty="0"/>
              <a:t>). Напишите конструктор, который создаёт бодибилдера-хиляка, у которого все мышцы по нулям.</a:t>
            </a:r>
          </a:p>
          <a:p>
            <a:r>
              <a:rPr lang="ru-RU" dirty="0"/>
              <a:t>Потом создайте для нашего бодибилдера метод </a:t>
            </a:r>
            <a:r>
              <a:rPr lang="ru-RU" dirty="0">
                <a:solidFill>
                  <a:schemeClr val="accent1"/>
                </a:solidFill>
              </a:rPr>
              <a:t>прокачать мышцу</a:t>
            </a:r>
            <a:r>
              <a:rPr lang="ru-RU" dirty="0"/>
              <a:t>: в качестве параметра передаётся название мышцы, которое совпадает с названием свойства соответствующей группы мышц.</a:t>
            </a:r>
          </a:p>
          <a:p>
            <a:r>
              <a:rPr lang="ru-RU" dirty="0"/>
              <a:t>Метод увеличивает эту мышцу на 1.</a:t>
            </a:r>
          </a:p>
          <a:p>
            <a:r>
              <a:rPr lang="ru-RU" dirty="0"/>
              <a:t>Создайте также метод, который выводит на экран «прокачку» бодибилдера: на разных строчках выводит текущее состояние каждой группы мышц.</a:t>
            </a:r>
          </a:p>
        </p:txBody>
      </p:sp>
    </p:spTree>
    <p:extLst>
      <p:ext uri="{BB962C8B-B14F-4D97-AF65-F5344CB8AC3E}">
        <p14:creationId xmlns:p14="http://schemas.microsoft.com/office/powerpoint/2010/main" val="2374812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бодибилдеры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3933221" cy="3178569"/>
          </a:xfrm>
        </p:spPr>
        <p:txBody>
          <a:bodyPr>
            <a:normAutofit/>
          </a:bodyPr>
          <a:lstStyle/>
          <a:p>
            <a:r>
              <a:rPr lang="ru-RU" dirty="0"/>
              <a:t>Подключите класс, создайте двух-трёх бодибилдеров, покачайте их и покажите их жюри. </a:t>
            </a:r>
          </a:p>
          <a:p>
            <a:r>
              <a:rPr lang="ru-RU" b="1" dirty="0"/>
              <a:t>Например: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085B6-802D-6042-85BA-C92A2F64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2012107"/>
            <a:ext cx="4156842" cy="404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78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бодибилдеры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953021" cy="413106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Аналогично второй задаче сделайте файл </a:t>
            </a:r>
            <a:r>
              <a:rPr lang="en-GB" dirty="0" err="1">
                <a:solidFill>
                  <a:schemeClr val="accent1"/>
                </a:solidFill>
              </a:rPr>
              <a:t>body_builder.rb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 создайте там класс </a:t>
            </a:r>
            <a:r>
              <a:rPr lang="en-GB" dirty="0" err="1">
                <a:solidFill>
                  <a:schemeClr val="accent1"/>
                </a:solidFill>
              </a:rPr>
              <a:t>BodyBuilder</a:t>
            </a:r>
            <a:r>
              <a:rPr lang="en-GB" dirty="0"/>
              <a:t>.</a:t>
            </a:r>
          </a:p>
          <a:p>
            <a:r>
              <a:rPr lang="ru-RU" dirty="0"/>
              <a:t>У него три метода: конструктор </a:t>
            </a:r>
            <a:r>
              <a:rPr lang="en-GB" dirty="0">
                <a:solidFill>
                  <a:schemeClr val="accent1"/>
                </a:solidFill>
              </a:rPr>
              <a:t>initialize</a:t>
            </a:r>
            <a:r>
              <a:rPr lang="en-GB" dirty="0"/>
              <a:t>, </a:t>
            </a:r>
            <a:r>
              <a:rPr lang="ru-RU" dirty="0"/>
              <a:t>который объявляет переменные экземпляра класса (</a:t>
            </a:r>
            <a:r>
              <a:rPr lang="ru-RU" dirty="0">
                <a:solidFill>
                  <a:schemeClr val="accent1"/>
                </a:solidFill>
              </a:rPr>
              <a:t>@</a:t>
            </a:r>
            <a:r>
              <a:rPr lang="en-GB" dirty="0">
                <a:solidFill>
                  <a:schemeClr val="accent1"/>
                </a:solidFill>
              </a:rPr>
              <a:t>triceps</a:t>
            </a:r>
            <a:r>
              <a:rPr lang="en-GB" dirty="0"/>
              <a:t>, </a:t>
            </a:r>
            <a:r>
              <a:rPr lang="en-GB" dirty="0">
                <a:solidFill>
                  <a:schemeClr val="accent1"/>
                </a:solidFill>
              </a:rPr>
              <a:t>@biceps</a:t>
            </a:r>
            <a:r>
              <a:rPr lang="en-GB" dirty="0"/>
              <a:t>, </a:t>
            </a:r>
            <a:r>
              <a:rPr lang="en-GB" dirty="0">
                <a:solidFill>
                  <a:schemeClr val="accent1"/>
                </a:solidFill>
              </a:rPr>
              <a:t>@</a:t>
            </a:r>
            <a:r>
              <a:rPr lang="en-GB" dirty="0" err="1">
                <a:solidFill>
                  <a:schemeClr val="accent1"/>
                </a:solidFill>
              </a:rPr>
              <a:t>deltovidka</a:t>
            </a:r>
            <a:r>
              <a:rPr lang="en-GB" dirty="0"/>
              <a:t>), </a:t>
            </a:r>
            <a:r>
              <a:rPr lang="ru-RU" dirty="0"/>
              <a:t>метод для раскачки мышцы (</a:t>
            </a:r>
            <a:r>
              <a:rPr lang="en-GB" dirty="0">
                <a:solidFill>
                  <a:schemeClr val="accent1"/>
                </a:solidFill>
              </a:rPr>
              <a:t>pump</a:t>
            </a:r>
            <a:r>
              <a:rPr lang="en-GB" dirty="0"/>
              <a:t>), </a:t>
            </a:r>
            <a:r>
              <a:rPr lang="ru-RU" dirty="0"/>
              <a:t>которому передаём в качестве параметра </a:t>
            </a:r>
            <a:r>
              <a:rPr lang="en-GB" dirty="0">
                <a:solidFill>
                  <a:schemeClr val="accent1"/>
                </a:solidFill>
              </a:rPr>
              <a:t>muscle</a:t>
            </a:r>
            <a:r>
              <a:rPr lang="en-GB" dirty="0"/>
              <a:t> </a:t>
            </a:r>
            <a:r>
              <a:rPr lang="ru-RU" dirty="0"/>
              <a:t>строку.</a:t>
            </a:r>
          </a:p>
          <a:p>
            <a:r>
              <a:rPr lang="ru-RU" dirty="0"/>
              <a:t>Мышцу для раскачки выбираем с помощью </a:t>
            </a:r>
            <a:r>
              <a:rPr lang="en-GB" dirty="0">
                <a:solidFill>
                  <a:schemeClr val="accent1"/>
                </a:solidFill>
              </a:rPr>
              <a:t>case</a:t>
            </a:r>
            <a:r>
              <a:rPr lang="en-GB" dirty="0"/>
              <a:t>: </a:t>
            </a:r>
            <a:r>
              <a:rPr lang="ru-RU" dirty="0"/>
              <a:t>если передали </a:t>
            </a:r>
            <a:r>
              <a:rPr lang="ru-RU" dirty="0">
                <a:solidFill>
                  <a:schemeClr val="accent1"/>
                </a:solidFill>
              </a:rPr>
              <a:t>"</a:t>
            </a:r>
            <a:r>
              <a:rPr lang="en-GB" dirty="0">
                <a:solidFill>
                  <a:schemeClr val="accent1"/>
                </a:solidFill>
              </a:rPr>
              <a:t>triceps"</a:t>
            </a:r>
            <a:r>
              <a:rPr lang="en-GB" dirty="0"/>
              <a:t> — </a:t>
            </a:r>
            <a:r>
              <a:rPr lang="ru-RU" dirty="0"/>
              <a:t>увеличиваем </a:t>
            </a:r>
            <a:r>
              <a:rPr lang="ru-RU" dirty="0">
                <a:solidFill>
                  <a:schemeClr val="accent1"/>
                </a:solidFill>
              </a:rPr>
              <a:t>@</a:t>
            </a:r>
            <a:r>
              <a:rPr lang="en-GB" dirty="0">
                <a:solidFill>
                  <a:schemeClr val="accent1"/>
                </a:solidFill>
              </a:rPr>
              <a:t>triceps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на 1 и так далее.</a:t>
            </a:r>
          </a:p>
          <a:p>
            <a:r>
              <a:rPr lang="ru-RU" dirty="0"/>
              <a:t>Потом пишем последний метод: </a:t>
            </a:r>
            <a:r>
              <a:rPr lang="en-GB" dirty="0" err="1">
                <a:solidFill>
                  <a:schemeClr val="accent1"/>
                </a:solidFill>
              </a:rPr>
              <a:t>show_muscles</a:t>
            </a:r>
            <a:r>
              <a:rPr lang="en-GB" dirty="0"/>
              <a:t>, </a:t>
            </a:r>
            <a:r>
              <a:rPr lang="ru-RU" dirty="0"/>
              <a:t>который просто выводит значения всех переменных в консоль с помощью </a:t>
            </a:r>
            <a:r>
              <a:rPr lang="en-GB" dirty="0">
                <a:solidFill>
                  <a:schemeClr val="accent1"/>
                </a:solidFill>
              </a:rPr>
              <a:t>puts</a:t>
            </a:r>
            <a:r>
              <a:rPr lang="en-GB" dirty="0"/>
              <a:t>.</a:t>
            </a:r>
          </a:p>
          <a:p>
            <a:r>
              <a:rPr lang="ru-RU" dirty="0"/>
              <a:t>После этого подключаем </a:t>
            </a:r>
            <a:r>
              <a:rPr lang="en-GB" dirty="0" err="1">
                <a:solidFill>
                  <a:schemeClr val="accent1"/>
                </a:solidFill>
              </a:rPr>
              <a:t>body_builder.rb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в основную программу и устраиваем конкурс. Чтобы не писать вызовы методов для раскачки мышц несколько раз, можно воспользоваться циклами.</a:t>
            </a:r>
          </a:p>
        </p:txBody>
      </p:sp>
    </p:spTree>
    <p:extLst>
      <p:ext uri="{BB962C8B-B14F-4D97-AF65-F5344CB8AC3E}">
        <p14:creationId xmlns:p14="http://schemas.microsoft.com/office/powerpoint/2010/main" val="4025752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Справочная информация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763743"/>
          </a:xfrm>
        </p:spPr>
        <p:txBody>
          <a:bodyPr>
            <a:normAutofit/>
          </a:bodyPr>
          <a:lstStyle/>
          <a:p>
            <a:r>
              <a:rPr lang="ru-RU" u="sng" dirty="0">
                <a:hlinkClick r:id="rId2" tooltip="Книга Грэди Буча про ООП, которую каждый должен прочесть!"/>
              </a:rPr>
              <a:t>Книга Грэди Буча про ООП, которую каждый должен прочесть!</a:t>
            </a:r>
            <a:endParaRPr lang="ru-RU" dirty="0"/>
          </a:p>
          <a:p>
            <a:r>
              <a:rPr lang="ru-RU" dirty="0"/>
              <a:t> </a:t>
            </a:r>
            <a:r>
              <a:rPr lang="ru-RU" dirty="0">
                <a:hlinkClick r:id="rId3" tooltip="Что такое поля класса"/>
              </a:rPr>
              <a:t>Что такое поля класса</a:t>
            </a:r>
            <a:endParaRPr lang="ru-RU" dirty="0"/>
          </a:p>
          <a:p>
            <a:r>
              <a:rPr lang="ru-RU" dirty="0"/>
              <a:t> </a:t>
            </a:r>
            <a:r>
              <a:rPr lang="ru-RU" dirty="0">
                <a:hlinkClick r:id="rId4" tooltip="Классы в Ruby"/>
              </a:rPr>
              <a:t>Классы в </a:t>
            </a:r>
            <a:r>
              <a:rPr lang="en-GB" dirty="0">
                <a:hlinkClick r:id="rId4" tooltip="Классы в Ruby"/>
              </a:rPr>
              <a:t>Ruby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10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классы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Типы объектов в программировании называются </a:t>
            </a:r>
            <a:r>
              <a:rPr lang="ru-RU" b="1" dirty="0"/>
              <a:t>классами</a:t>
            </a:r>
            <a:r>
              <a:rPr lang="ru-RU" dirty="0"/>
              <a:t>. </a:t>
            </a:r>
            <a:r>
              <a:rPr lang="en-GB" dirty="0"/>
              <a:t>Ruby </a:t>
            </a:r>
            <a:r>
              <a:rPr lang="ru-RU" dirty="0"/>
              <a:t>не исключение.</a:t>
            </a:r>
          </a:p>
          <a:p>
            <a:r>
              <a:rPr lang="en-GB" dirty="0"/>
              <a:t>Ruby </a:t>
            </a:r>
            <a:r>
              <a:rPr lang="ru-RU" dirty="0"/>
              <a:t>вообще очень высокоразвитый язык, там любая закорючка — это объект какого-то класса. Но это так, лирическое отступление.</a:t>
            </a:r>
          </a:p>
          <a:p>
            <a:r>
              <a:rPr lang="ru-RU" dirty="0"/>
              <a:t>Напомним, что посмотреть класс любого объекта можно вызвав у этого объекта по цепочке методы </a:t>
            </a:r>
            <a:r>
              <a:rPr lang="ru-RU" dirty="0">
                <a:solidFill>
                  <a:schemeClr val="accent1"/>
                </a:solidFill>
              </a:rPr>
              <a:t>.</a:t>
            </a:r>
            <a:r>
              <a:rPr lang="en-GB" dirty="0">
                <a:solidFill>
                  <a:schemeClr val="accent1"/>
                </a:solidFill>
              </a:rPr>
              <a:t>class </a:t>
            </a:r>
            <a:r>
              <a:rPr lang="ru-RU" dirty="0"/>
              <a:t>и </a:t>
            </a:r>
            <a:r>
              <a:rPr lang="ru-RU" dirty="0">
                <a:solidFill>
                  <a:schemeClr val="accent1"/>
                </a:solidFill>
              </a:rPr>
              <a:t>.</a:t>
            </a:r>
            <a:r>
              <a:rPr lang="en-GB" dirty="0">
                <a:solidFill>
                  <a:schemeClr val="accent1"/>
                </a:solidFill>
              </a:rPr>
              <a:t>name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22455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BCC4-BF3F-1644-A380-EC873F30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Спасибо за внимание!</a:t>
            </a:r>
            <a:br>
              <a:rPr lang="en-RU" b="1" dirty="0">
                <a:solidFill>
                  <a:schemeClr val="accent1"/>
                </a:solidFill>
              </a:rPr>
            </a:b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4521-B728-F446-AA6F-01C928385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1</a:t>
            </a:r>
            <a:r>
              <a:rPr lang="en-US" b="1" dirty="0">
                <a:solidFill>
                  <a:schemeClr val="accent1"/>
                </a:solidFill>
              </a:rPr>
              <a:t>1</a:t>
            </a:r>
            <a:r>
              <a:rPr lang="ru-RU" b="1">
                <a:solidFill>
                  <a:schemeClr val="accent1"/>
                </a:solidFill>
              </a:rPr>
              <a:t>. </a:t>
            </a:r>
            <a:r>
              <a:rPr lang="ru-RU" b="1" dirty="0">
                <a:solidFill>
                  <a:schemeClr val="accent1"/>
                </a:solidFill>
              </a:rPr>
              <a:t>Классы и объекты в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4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классы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841768"/>
          </a:xfrm>
        </p:spPr>
        <p:txBody>
          <a:bodyPr>
            <a:normAutofit/>
          </a:bodyPr>
          <a:lstStyle/>
          <a:p>
            <a:r>
              <a:rPr lang="ru-RU" dirty="0"/>
              <a:t>Что такое методы объектов станет понятно к концу занятия, а пока просто напомним, что: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F089D-AEAB-B145-A193-CC60AB10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19480"/>
            <a:ext cx="9144000" cy="50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1EB2DB-4E1E-1C4A-84E9-D093B60F5BB8}"/>
              </a:ext>
            </a:extLst>
          </p:cNvPr>
          <p:cNvSpPr txBox="1">
            <a:spLocks/>
          </p:cNvSpPr>
          <p:nvPr/>
        </p:nvSpPr>
        <p:spPr>
          <a:xfrm>
            <a:off x="1451578" y="3689459"/>
            <a:ext cx="9603275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выведет на экран </a:t>
            </a:r>
            <a:r>
              <a:rPr lang="en-GB" dirty="0">
                <a:solidFill>
                  <a:schemeClr val="accent1"/>
                </a:solidFill>
              </a:rPr>
              <a:t>String</a:t>
            </a:r>
            <a:r>
              <a:rPr lang="en-GB" dirty="0"/>
              <a:t>, </a:t>
            </a:r>
            <a:r>
              <a:rPr lang="ru-RU" dirty="0"/>
              <a:t>а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23697E-F684-6447-8BB8-A52DEBAC4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359438"/>
            <a:ext cx="9144000" cy="508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083C356-41F6-6448-81C2-39A5B4C69C48}"/>
              </a:ext>
            </a:extLst>
          </p:cNvPr>
          <p:cNvSpPr txBox="1">
            <a:spLocks/>
          </p:cNvSpPr>
          <p:nvPr/>
        </p:nvSpPr>
        <p:spPr>
          <a:xfrm>
            <a:off x="1451578" y="5029417"/>
            <a:ext cx="9603275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выведет на экран </a:t>
            </a:r>
            <a:r>
              <a:rPr lang="en-GB" dirty="0">
                <a:solidFill>
                  <a:schemeClr val="accent1"/>
                </a:solidFill>
              </a:rPr>
              <a:t>Array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347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Для чего создаются классы?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— это некое описание типа объектов, которые можно создавать. Прежде чем человек создал первый паровоз, он как-то описал (на бумаге, в своем воображении, в чертежах) новое для того времени понятие «паровоз». Он наверняка придумал какими свойствами должен обладать паровоз, как он должен функционировать и так далее. </a:t>
            </a:r>
          </a:p>
        </p:txBody>
      </p:sp>
    </p:spTree>
    <p:extLst>
      <p:ext uri="{BB962C8B-B14F-4D97-AF65-F5344CB8AC3E}">
        <p14:creationId xmlns:p14="http://schemas.microsoft.com/office/powerpoint/2010/main" val="302388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Для чего создаются классы?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199921" cy="4037749"/>
          </a:xfrm>
        </p:spPr>
        <p:txBody>
          <a:bodyPr>
            <a:normAutofit/>
          </a:bodyPr>
          <a:lstStyle/>
          <a:p>
            <a:r>
              <a:rPr lang="ru-RU" dirty="0"/>
              <a:t>Другими словами он придумал новое понятие, новый тип объектов «паровоз». Программисты бы сказали — создал класс </a:t>
            </a:r>
            <a:r>
              <a:rPr lang="ru-RU" dirty="0">
                <a:solidFill>
                  <a:schemeClr val="accent1"/>
                </a:solidFill>
              </a:rPr>
              <a:t>Паровоз</a:t>
            </a:r>
            <a:r>
              <a:rPr lang="ru-RU" dirty="0"/>
              <a:t>.</a:t>
            </a:r>
          </a:p>
          <a:p>
            <a:r>
              <a:rPr lang="ru-RU" dirty="0"/>
              <a:t>И уже потом человечество начало производить различные конкретные паровозы, создавать объекты этого класса.</a:t>
            </a:r>
          </a:p>
        </p:txBody>
      </p:sp>
      <p:pic>
        <p:nvPicPr>
          <p:cNvPr id="2050" name="Picture 2" descr="Паровоз!">
            <a:extLst>
              <a:ext uri="{FF2B5EF4-FFF2-40B4-BE49-F238E27FC236}">
                <a16:creationId xmlns:a16="http://schemas.microsoft.com/office/drawing/2014/main" id="{5927C879-7FB8-E543-AF40-239EE1769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212" y="2193924"/>
            <a:ext cx="5131642" cy="33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5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Для чего создаются классы?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То есть — прежде чем создавать какие-то объекты в вашей программе, </a:t>
            </a:r>
            <a:r>
              <a:rPr lang="en-GB" dirty="0"/>
              <a:t>Ruby </a:t>
            </a:r>
            <a:r>
              <a:rPr lang="ru-RU" dirty="0"/>
              <a:t>должен знать их класс. А для этого нужно сперва объявить класс. Объявить класс это значит описать в программе, как должен класс называться и главное — какими свойствами и поведением он должен обладать.</a:t>
            </a:r>
          </a:p>
          <a:p>
            <a:r>
              <a:rPr lang="ru-RU" dirty="0"/>
              <a:t>До сих пор мы использовали встроенные в </a:t>
            </a:r>
            <a:r>
              <a:rPr lang="en-GB" dirty="0"/>
              <a:t>Ruby </a:t>
            </a:r>
            <a:r>
              <a:rPr lang="ru-RU" dirty="0"/>
              <a:t>классы (строки, числа, массивы) – мы создавали объекты этих классов и с ними игрались. Нам не нужно было описывать эти классы, ведь они уже описаны в самом языке </a:t>
            </a:r>
            <a:r>
              <a:rPr lang="en-GB" dirty="0"/>
              <a:t>Ruby.</a:t>
            </a:r>
          </a:p>
        </p:txBody>
      </p:sp>
    </p:spTree>
    <p:extLst>
      <p:ext uri="{BB962C8B-B14F-4D97-AF65-F5344CB8AC3E}">
        <p14:creationId xmlns:p14="http://schemas.microsoft.com/office/powerpoint/2010/main" val="23126971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1990</TotalTime>
  <Words>3085</Words>
  <Application>Microsoft Macintosh PowerPoint</Application>
  <PresentationFormat>Widescreen</PresentationFormat>
  <Paragraphs>168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Gill Sans MT</vt:lpstr>
      <vt:lpstr>Gallery</vt:lpstr>
      <vt:lpstr>Лекция 11</vt:lpstr>
      <vt:lpstr>План занятия</vt:lpstr>
      <vt:lpstr>Классы</vt:lpstr>
      <vt:lpstr>классы</vt:lpstr>
      <vt:lpstr>классы</vt:lpstr>
      <vt:lpstr>классы</vt:lpstr>
      <vt:lpstr>Для чего создаются классы?</vt:lpstr>
      <vt:lpstr>Для чего создаются классы?</vt:lpstr>
      <vt:lpstr>Для чего создаются классы?</vt:lpstr>
      <vt:lpstr>Для чего создаются классы?</vt:lpstr>
      <vt:lpstr>Для чего создаются классы?</vt:lpstr>
      <vt:lpstr>Для чего создаются классы?</vt:lpstr>
      <vt:lpstr>Для чего создаются классы?</vt:lpstr>
      <vt:lpstr>Как создать класс в Ruby?</vt:lpstr>
      <vt:lpstr>Как создать класс в Ruby?</vt:lpstr>
      <vt:lpstr>Как создать класс в Ruby?</vt:lpstr>
      <vt:lpstr>Как создать класс в Ruby?</vt:lpstr>
      <vt:lpstr>Создание экземпляра класса</vt:lpstr>
      <vt:lpstr>Создание экземпляра класса</vt:lpstr>
      <vt:lpstr>Создание экземпляра класса</vt:lpstr>
      <vt:lpstr>Создание экземпляра класса</vt:lpstr>
      <vt:lpstr>Создание экземпляра класса</vt:lpstr>
      <vt:lpstr>Создание экземпляра класса</vt:lpstr>
      <vt:lpstr>Создание экземпляра класса</vt:lpstr>
      <vt:lpstr>Создание экземпляра класса</vt:lpstr>
      <vt:lpstr>Создание экземпляра класса</vt:lpstr>
      <vt:lpstr>Использование методов класса</vt:lpstr>
      <vt:lpstr>Использование методов класса</vt:lpstr>
      <vt:lpstr>Использование методов класса</vt:lpstr>
      <vt:lpstr>Использование методов класса</vt:lpstr>
      <vt:lpstr>Поля класса</vt:lpstr>
      <vt:lpstr>Поля класса</vt:lpstr>
      <vt:lpstr>Поля класса</vt:lpstr>
      <vt:lpstr>Поля класса</vt:lpstr>
      <vt:lpstr>Поля класса</vt:lpstr>
      <vt:lpstr>Поля класса</vt:lpstr>
      <vt:lpstr>Поля класса</vt:lpstr>
      <vt:lpstr>Поля класса</vt:lpstr>
      <vt:lpstr>Хамелеон</vt:lpstr>
      <vt:lpstr>Хамелеон. подсказка</vt:lpstr>
      <vt:lpstr>Человек с именем и фамилией</vt:lpstr>
      <vt:lpstr>Человек с именем и фамилией. подсказка</vt:lpstr>
      <vt:lpstr>Человек в возрасте</vt:lpstr>
      <vt:lpstr>Человек в возрасте</vt:lpstr>
      <vt:lpstr>Человек в возрасте. подсказка</vt:lpstr>
      <vt:lpstr>бодибилдеры</vt:lpstr>
      <vt:lpstr>бодибилдеры</vt:lpstr>
      <vt:lpstr>бодибилдеры</vt:lpstr>
      <vt:lpstr>Справочная информация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Microsoft Office User</dc:creator>
  <cp:lastModifiedBy>Microsoft Office User</cp:lastModifiedBy>
  <cp:revision>89</cp:revision>
  <dcterms:created xsi:type="dcterms:W3CDTF">2021-10-04T10:22:19Z</dcterms:created>
  <dcterms:modified xsi:type="dcterms:W3CDTF">2021-11-14T07:21:27Z</dcterms:modified>
</cp:coreProperties>
</file>