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462" r:id="rId43"/>
    <p:sldId id="28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9"/>
    <p:restoredTop sz="96405"/>
  </p:normalViewPr>
  <p:slideViewPr>
    <p:cSldViewPr snapToGrid="0" snapToObjects="1">
      <p:cViewPr>
        <p:scale>
          <a:sx n="110" d="100"/>
          <a:sy n="110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uby-doc.org/core-2.4.0/Enumerable.html#method-i-each_with_inde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topia.com/index.php/Working_with_Files_in_Ruby" TargetMode="External"/><Relationship Id="rId2" Type="http://schemas.openxmlformats.org/officeDocument/2006/relationships/hyperlink" Target="http://developerslife.ru/95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by-doc.org/core-2.4.0/Enumerable.html#method-i-each_with_index" TargetMode="External"/><Relationship Id="rId4" Type="http://schemas.openxmlformats.org/officeDocument/2006/relationships/hyperlink" Target="https://ru.wikibooks.org/wiki/Ruby/%D0%A0%D0%B0%D0%B1%D0%BE%D1%82%D0%B0_%D1%81_%D1%84%D0%B0%D0%B9%D0%BB%D0%B0%D0%BC%D0%B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13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36753"/>
          </a:xfrm>
        </p:spPr>
        <p:txBody>
          <a:bodyPr>
            <a:normAutofit/>
          </a:bodyPr>
          <a:lstStyle/>
          <a:p>
            <a:r>
              <a:rPr lang="ru-RU" dirty="0"/>
              <a:t>Однако, для файлов с данными, не являющимися текстом программ, удобно всегда создавать вложенные подпапки. Наш файл с цитатами 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положим в подпапку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 </a:t>
            </a:r>
            <a:r>
              <a:rPr lang="ru-RU" dirty="0"/>
              <a:t>в нашей рабочей директории. Сам файл будет содержать вот это: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CEBDE-AD38-7E4A-B06C-85954DFF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14465"/>
            <a:ext cx="9563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Вы можете придумать свои</a:t>
            </a:r>
            <a:r>
              <a:rPr lang="en-US" dirty="0"/>
              <a:t> </a:t>
            </a:r>
            <a:r>
              <a:rPr lang="ru-RU" dirty="0"/>
              <a:t>цитаты ;-)</a:t>
            </a:r>
          </a:p>
          <a:p>
            <a:r>
              <a:rPr lang="ru-RU" dirty="0"/>
              <a:t>Теперь создадим нашу программу </a:t>
            </a:r>
            <a:r>
              <a:rPr lang="en-GB" dirty="0" err="1">
                <a:solidFill>
                  <a:schemeClr val="accent1"/>
                </a:solidFill>
              </a:rPr>
              <a:t>open_file.rb</a:t>
            </a:r>
            <a:r>
              <a:rPr lang="en-GB" dirty="0"/>
              <a:t> </a:t>
            </a:r>
            <a:r>
              <a:rPr lang="ru-RU" dirty="0"/>
              <a:t>в рабочей папке урока</a:t>
            </a:r>
            <a:r>
              <a:rPr lang="en-US" dirty="0"/>
              <a:t> </a:t>
            </a:r>
            <a:r>
              <a:rPr lang="ru-RU" dirty="0">
                <a:solidFill>
                  <a:schemeClr val="accent1"/>
                </a:solidFill>
              </a:rPr>
              <a:t>с:\</a:t>
            </a:r>
            <a:r>
              <a:rPr lang="en-US" dirty="0">
                <a:solidFill>
                  <a:schemeClr val="accent1"/>
                </a:solidFill>
              </a:rPr>
              <a:t>%username</a:t>
            </a:r>
            <a:r>
              <a:rPr lang="en-GB" dirty="0">
                <a:solidFill>
                  <a:schemeClr val="accent1"/>
                </a:solidFill>
              </a:rPr>
              <a:t>\lesson13</a:t>
            </a:r>
            <a:r>
              <a:rPr lang="en-GB" dirty="0"/>
              <a:t>.</a:t>
            </a:r>
          </a:p>
          <a:p>
            <a:r>
              <a:rPr lang="ru-RU" dirty="0"/>
              <a:t>В этой программе мы будем открывать файл 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/>
              <a:t>, </a:t>
            </a:r>
            <a:r>
              <a:rPr lang="ru-RU" dirty="0"/>
              <a:t>брать из него произвольную строчку и выводить её на экран.</a:t>
            </a:r>
          </a:p>
          <a:p>
            <a:r>
              <a:rPr lang="ru-RU" dirty="0"/>
              <a:t>Для пользователей </a:t>
            </a:r>
            <a:r>
              <a:rPr lang="en-GB" dirty="0"/>
              <a:t>Windows: </a:t>
            </a:r>
            <a:r>
              <a:rPr lang="ru-RU" dirty="0"/>
              <a:t>убедитесь, что вы сохранили файл 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кодировке 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 (</a:t>
            </a:r>
            <a:r>
              <a:rPr lang="ru-RU" dirty="0"/>
              <a:t>для этого тоже можно использовать редактор </a:t>
            </a:r>
            <a:r>
              <a:rPr lang="en-GB" dirty="0"/>
              <a:t>Sublime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772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Открытие файла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Для работы с файлами в 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r>
              <a:rPr lang="en-GB" dirty="0"/>
              <a:t> </a:t>
            </a:r>
            <a:r>
              <a:rPr lang="ru-RU" dirty="0"/>
              <a:t>есть специальный встроенный класс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, </a:t>
            </a:r>
            <a:r>
              <a:rPr lang="ru-RU" dirty="0"/>
              <a:t>который позволяет в программе создавать объекты для работы с файлами.</a:t>
            </a:r>
          </a:p>
          <a:p>
            <a:r>
              <a:rPr lang="ru-RU" dirty="0"/>
              <a:t>Любой экземпляр класса начинается с конструктора. Также и здесь, чтобы создать новый файловый объект, нам надо у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 </a:t>
            </a:r>
            <a:r>
              <a:rPr lang="ru-RU" dirty="0"/>
              <a:t>вызвать метод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, </a:t>
            </a:r>
            <a:r>
              <a:rPr lang="ru-RU" dirty="0"/>
              <a:t>который вернёт нам экземпляр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.</a:t>
            </a:r>
          </a:p>
          <a:p>
            <a:r>
              <a:rPr lang="ru-RU" dirty="0"/>
              <a:t>Методу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 </a:t>
            </a:r>
            <a:r>
              <a:rPr lang="ru-RU" dirty="0"/>
              <a:t>нужно передать несколько параметров мы уже умеем это делать: первый параметр — путь (относительно текущей директории, из которой вы запускаете программу) к файлу, который нужно открыть, второй параметр — специальный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61273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Открытие файла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99740"/>
          </a:xfrm>
        </p:spPr>
        <p:txBody>
          <a:bodyPr>
            <a:normAutofit/>
          </a:bodyPr>
          <a:lstStyle/>
          <a:p>
            <a:r>
              <a:rPr lang="ru-RU" dirty="0"/>
              <a:t>Этот ключ говорит классу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, </a:t>
            </a:r>
            <a:r>
              <a:rPr lang="ru-RU" dirty="0"/>
              <a:t>как именно мы хотим открыть файл, и в какой кодировке мы этот файл хотим прочитать.</a:t>
            </a:r>
          </a:p>
          <a:p>
            <a:r>
              <a:rPr lang="ru-RU" dirty="0"/>
              <a:t>В нашем случае мы хотим открыть наш файл с афоризмами </a:t>
            </a:r>
            <a:r>
              <a:rPr lang="ru-RU" dirty="0">
                <a:solidFill>
                  <a:schemeClr val="accent1"/>
                </a:solidFill>
              </a:rPr>
              <a:t>./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/>
              <a:t> </a:t>
            </a:r>
            <a:r>
              <a:rPr lang="ru-RU" dirty="0"/>
              <a:t>для чтения в кодировке 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, </a:t>
            </a:r>
            <a:r>
              <a:rPr lang="ru-RU" dirty="0"/>
              <a:t>поэтому пишем так: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25312-1E8D-E240-A025-467D9F4F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77452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Открытие файла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 на ключ "</a:t>
            </a:r>
            <a:r>
              <a:rPr lang="en-GB" dirty="0">
                <a:solidFill>
                  <a:schemeClr val="accent1"/>
                </a:solidFill>
              </a:rPr>
              <a:t>r:UTF-8</a:t>
            </a:r>
            <a:r>
              <a:rPr lang="en-GB" dirty="0"/>
              <a:t>", </a:t>
            </a:r>
            <a:r>
              <a:rPr lang="ru-RU" dirty="0"/>
              <a:t>первая буква обозначает тип открытия файла: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r</a:t>
            </a:r>
            <a:r>
              <a:rPr lang="en-GB" dirty="0"/>
              <a:t> — </a:t>
            </a:r>
            <a:r>
              <a:rPr lang="ru-RU" dirty="0"/>
              <a:t>только для чтения: мы будем только читать файл, писать в него мы так не сможем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w</a:t>
            </a:r>
            <a:r>
              <a:rPr lang="en-GB" dirty="0"/>
              <a:t> — </a:t>
            </a:r>
            <a:r>
              <a:rPr lang="ru-RU" dirty="0"/>
              <a:t>только для записи: мы не хотим знать, что в файле, мы просто перепишем его содержимое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— </a:t>
            </a:r>
            <a:r>
              <a:rPr lang="ru-RU" dirty="0"/>
              <a:t>только для записи, но дописывать будем в конец файла, сам файл не трогаем</a:t>
            </a:r>
          </a:p>
          <a:p>
            <a:r>
              <a:rPr lang="ru-RU" dirty="0"/>
              <a:t>Есть и другие ключи, но в этом блоке не будем ими морочить вам голову, в этом уроке нам понадобится только первый, так что все остальные — для любознательных. После указания способа открытия файла через двоеточие идёт кодировка, в нашем случае 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63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Открытие файла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 на ключ "</a:t>
            </a:r>
            <a:r>
              <a:rPr lang="en-GB" dirty="0">
                <a:solidFill>
                  <a:schemeClr val="accent1"/>
                </a:solidFill>
              </a:rPr>
              <a:t>r:UTF-8</a:t>
            </a:r>
            <a:r>
              <a:rPr lang="en-GB" dirty="0"/>
              <a:t>", </a:t>
            </a:r>
            <a:r>
              <a:rPr lang="ru-RU" dirty="0"/>
              <a:t>первая буква обозначает тип открытия файла: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r</a:t>
            </a:r>
            <a:r>
              <a:rPr lang="en-GB" dirty="0"/>
              <a:t> — </a:t>
            </a:r>
            <a:r>
              <a:rPr lang="ru-RU" dirty="0"/>
              <a:t>только для чтения: мы будем только читать файл, писать в него мы так не сможем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w</a:t>
            </a:r>
            <a:r>
              <a:rPr lang="en-GB" dirty="0"/>
              <a:t> — </a:t>
            </a:r>
            <a:r>
              <a:rPr lang="ru-RU" dirty="0"/>
              <a:t>только для записи: мы не хотим знать, что в файле, мы просто перепишем его содержимое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— </a:t>
            </a:r>
            <a:r>
              <a:rPr lang="ru-RU" dirty="0"/>
              <a:t>только для записи, но дописывать будем в конец файла, сам файл не трогаем</a:t>
            </a:r>
          </a:p>
          <a:p>
            <a:r>
              <a:rPr lang="ru-RU" dirty="0"/>
              <a:t>Есть и другие ключи, но в этом блоке не будем ими морочить вам голову, в этом уроке нам понадобится только первый, так что все остальные — для любознательных. После указания способа открытия файла через двоеточие идёт кодировка, в нашем случае 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5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информации из файла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05796"/>
          </a:xfrm>
        </p:spPr>
        <p:txBody>
          <a:bodyPr>
            <a:normAutofit/>
          </a:bodyPr>
          <a:lstStyle/>
          <a:p>
            <a:r>
              <a:rPr lang="ru-RU" dirty="0"/>
              <a:t>Мы открыли файл, но пока ещё ничего с ним не сделали, мы просто получили некую переменную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 </a:t>
            </a:r>
            <a:r>
              <a:rPr lang="ru-RU" dirty="0"/>
              <a:t>с экземпляром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, </a:t>
            </a:r>
            <a:r>
              <a:rPr lang="ru-RU" dirty="0"/>
              <a:t>которая знает, к какому файлу она относится и как ему с этим файлом нужно обращаться.</a:t>
            </a:r>
          </a:p>
          <a:p>
            <a:r>
              <a:rPr lang="ru-RU" dirty="0"/>
              <a:t>Мы можем получить всё содержимое файла в одной большой строке (со всеми словами, пробелами и переносами) с помощью метода </a:t>
            </a:r>
            <a:r>
              <a:rPr lang="en-GB" dirty="0">
                <a:solidFill>
                  <a:schemeClr val="accent1"/>
                </a:solidFill>
              </a:rPr>
              <a:t>read</a:t>
            </a:r>
            <a:r>
              <a:rPr lang="en-GB" dirty="0"/>
              <a:t> </a:t>
            </a:r>
            <a:r>
              <a:rPr lang="ru-RU" dirty="0"/>
              <a:t>экземпляра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, </a:t>
            </a:r>
            <a:r>
              <a:rPr lang="ru-RU" dirty="0"/>
              <a:t>то есть нашего объекта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E5D97-02D0-7649-A4D1-44023036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496247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6F373-EA1A-A84B-B6C5-4CD19CDA0ABD}"/>
              </a:ext>
            </a:extLst>
          </p:cNvPr>
          <p:cNvSpPr txBox="1">
            <a:spLocks/>
          </p:cNvSpPr>
          <p:nvPr/>
        </p:nvSpPr>
        <p:spPr>
          <a:xfrm>
            <a:off x="1451579" y="5078965"/>
            <a:ext cx="9603275" cy="974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по идее в переменной </a:t>
            </a:r>
            <a:r>
              <a:rPr lang="en-GB" dirty="0">
                <a:solidFill>
                  <a:schemeClr val="accent1"/>
                </a:solidFill>
              </a:rPr>
              <a:t>content</a:t>
            </a:r>
            <a:r>
              <a:rPr lang="en-GB" dirty="0"/>
              <a:t> </a:t>
            </a:r>
            <a:r>
              <a:rPr lang="ru-RU" dirty="0"/>
              <a:t>у нас будут все цитаты одна за другой.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00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файла построчно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90454"/>
          </a:xfrm>
        </p:spPr>
        <p:txBody>
          <a:bodyPr>
            <a:normAutofit/>
          </a:bodyPr>
          <a:lstStyle/>
          <a:p>
            <a:r>
              <a:rPr lang="ru-RU" dirty="0"/>
              <a:t>По условию задачи нам нужно прочитать только одну цитату, а не весь файл целиком. Поэтому нам нужно немного переписать нашу программу. Мы напишем новый файл </a:t>
            </a:r>
            <a:r>
              <a:rPr lang="en-GB" dirty="0" err="1">
                <a:solidFill>
                  <a:schemeClr val="accent1"/>
                </a:solidFill>
              </a:rPr>
              <a:t>read_lines.rb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6F373-EA1A-A84B-B6C5-4CD19CDA0ABD}"/>
              </a:ext>
            </a:extLst>
          </p:cNvPr>
          <p:cNvSpPr txBox="1">
            <a:spLocks/>
          </p:cNvSpPr>
          <p:nvPr/>
        </p:nvSpPr>
        <p:spPr>
          <a:xfrm>
            <a:off x="1451579" y="5078965"/>
            <a:ext cx="9603275" cy="974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Обратите внимание, что мы сохранили путь к файлу в переменную </a:t>
            </a:r>
            <a:r>
              <a:rPr lang="en-GB" dirty="0" err="1">
                <a:solidFill>
                  <a:schemeClr val="accent1"/>
                </a:solidFill>
              </a:rPr>
              <a:t>file_path</a:t>
            </a:r>
            <a:r>
              <a:rPr lang="en-GB" dirty="0"/>
              <a:t>, </a:t>
            </a:r>
            <a:r>
              <a:rPr lang="ru-RU" dirty="0"/>
              <a:t>чтобы каждый раз не писать его вручную.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628BC-8313-8D48-B200-AA6CEA8A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9457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файла построчно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35406"/>
          </a:xfrm>
        </p:spPr>
        <p:txBody>
          <a:bodyPr>
            <a:normAutofit/>
          </a:bodyPr>
          <a:lstStyle/>
          <a:p>
            <a:r>
              <a:rPr lang="ru-RU" dirty="0"/>
              <a:t>Вместо </a:t>
            </a:r>
            <a:r>
              <a:rPr lang="en-GB" dirty="0" err="1">
                <a:solidFill>
                  <a:schemeClr val="accent1"/>
                </a:solidFill>
              </a:rPr>
              <a:t>file.read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вызываем метод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, </a:t>
            </a:r>
            <a:r>
              <a:rPr lang="ru-RU" dirty="0"/>
              <a:t>который в отличие от предыдущего возвращает не одну большую строку, а массив строк, разбитых по символам переноса.</a:t>
            </a:r>
          </a:p>
          <a:p>
            <a:r>
              <a:rPr lang="ru-RU" dirty="0"/>
              <a:t>Этот массив мы сохранили в переменную </a:t>
            </a:r>
            <a:r>
              <a:rPr lang="en-GB" dirty="0">
                <a:solidFill>
                  <a:schemeClr val="accent1"/>
                </a:solidFill>
              </a:rPr>
              <a:t>lines</a:t>
            </a:r>
            <a:r>
              <a:rPr lang="en-GB" dirty="0"/>
              <a:t>, </a:t>
            </a:r>
            <a:r>
              <a:rPr lang="ru-RU" dirty="0"/>
              <a:t>поэтому чтобы вывести одну случайную строчку файла мы можем просто написать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6F373-EA1A-A84B-B6C5-4CD19CDA0ABD}"/>
              </a:ext>
            </a:extLst>
          </p:cNvPr>
          <p:cNvSpPr txBox="1">
            <a:spLocks/>
          </p:cNvSpPr>
          <p:nvPr/>
        </p:nvSpPr>
        <p:spPr>
          <a:xfrm>
            <a:off x="1451579" y="4696867"/>
            <a:ext cx="9603275" cy="974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 </a:t>
            </a:r>
            <a:r>
              <a:rPr lang="en-GB" dirty="0">
                <a:solidFill>
                  <a:schemeClr val="accent1"/>
                </a:solidFill>
              </a:rPr>
              <a:t>sample</a:t>
            </a:r>
            <a:r>
              <a:rPr lang="en-GB" dirty="0"/>
              <a:t> </a:t>
            </a:r>
            <a:r>
              <a:rPr lang="ru-RU" dirty="0"/>
              <a:t>у массива возвращает один случайный элемент из этого массива — каждый раз разный.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B8E84-15A7-0E49-B789-868E1E90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132703"/>
            <a:ext cx="914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Запуск программы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54789"/>
          </a:xfrm>
        </p:spPr>
        <p:txBody>
          <a:bodyPr>
            <a:normAutofit/>
          </a:bodyPr>
          <a:lstStyle/>
          <a:p>
            <a:r>
              <a:rPr lang="ru-RU" dirty="0"/>
              <a:t>Программа написана и осталось её запустить, для этого как обычно переходим в нашу рабочую папку в консоли и запускаем программу с помощью команды 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DF2C6-328C-D645-9CE5-76BD4683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7200"/>
            <a:ext cx="9144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3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Файлы, что это такое и как программы с ними работают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Чтение данных из файла в 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r>
              <a:rPr lang="en-GB" dirty="0"/>
              <a:t> </a:t>
            </a:r>
            <a:r>
              <a:rPr lang="ru-RU" dirty="0"/>
              <a:t>и не только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Зачем нужно закрывать файлы и как это делать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Мы узнаем о классе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 </a:t>
            </a:r>
            <a:r>
              <a:rPr lang="ru-RU" dirty="0"/>
              <a:t>и о том, как работают его методы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dirname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exist?</a:t>
            </a:r>
            <a:r>
              <a:rPr lang="en-GB" dirty="0"/>
              <a:t> </a:t>
            </a:r>
            <a:r>
              <a:rPr lang="ru-RU" dirty="0"/>
              <a:t>и методы его экземпляров </a:t>
            </a:r>
            <a:r>
              <a:rPr lang="en-GB" dirty="0">
                <a:solidFill>
                  <a:schemeClr val="accent1"/>
                </a:solidFill>
              </a:rPr>
              <a:t>read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close</a:t>
            </a:r>
            <a:r>
              <a:rPr lang="en-GB" dirty="0"/>
              <a:t>.</a:t>
            </a:r>
          </a:p>
          <a:p>
            <a:r>
              <a:rPr lang="ru-RU" dirty="0"/>
              <a:t>Мы научимся читать из файлов данные целиком и построчно, как выводить на экран произвольную строчку файла и как, а главное, для чего необходимо закрывать файлы.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делать, когда файл не найден?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Первое, с чем сталкивается любой программист, когда пишет программу, общающуюся с файлами — ситуация, когда файл не открылся. Не важно по какой-то причине.</a:t>
            </a:r>
          </a:p>
          <a:p>
            <a:r>
              <a:rPr lang="ru-RU" dirty="0"/>
              <a:t>Может, его стёрли, может, он опечатался и неправильно указал имя файла, может быть, диск, на котором хранился файл, недоступен. Мало ли чего в наше неспокойное время может произойти.</a:t>
            </a:r>
          </a:p>
          <a:p>
            <a:r>
              <a:rPr lang="ru-RU" dirty="0"/>
              <a:t>Запомните основное правило при работе с файлами: перед открытием файла всегда убедитесь, что он есть.</a:t>
            </a:r>
          </a:p>
        </p:txBody>
      </p:sp>
    </p:spTree>
    <p:extLst>
      <p:ext uri="{BB962C8B-B14F-4D97-AF65-F5344CB8AC3E}">
        <p14:creationId xmlns:p14="http://schemas.microsoft.com/office/powerpoint/2010/main" val="121964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делать, когда файл не найден?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49675"/>
          </a:xfrm>
        </p:spPr>
        <p:txBody>
          <a:bodyPr>
            <a:normAutofit/>
          </a:bodyPr>
          <a:lstStyle/>
          <a:p>
            <a:r>
              <a:rPr lang="ru-RU" dirty="0"/>
              <a:t>Проверить наличие файла можно с помощью метода </a:t>
            </a:r>
            <a:r>
              <a:rPr lang="en-GB" dirty="0">
                <a:solidFill>
                  <a:schemeClr val="accent1"/>
                </a:solidFill>
              </a:rPr>
              <a:t>exist?</a:t>
            </a:r>
            <a:r>
              <a:rPr lang="en-GB" dirty="0"/>
              <a:t> </a:t>
            </a:r>
            <a:r>
              <a:rPr lang="ru-RU" dirty="0"/>
              <a:t>у класса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:</a:t>
            </a:r>
            <a:r>
              <a:rPr lang="ru-RU" dirty="0"/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6F373-EA1A-A84B-B6C5-4CD19CDA0ABD}"/>
              </a:ext>
            </a:extLst>
          </p:cNvPr>
          <p:cNvSpPr txBox="1">
            <a:spLocks/>
          </p:cNvSpPr>
          <p:nvPr/>
        </p:nvSpPr>
        <p:spPr>
          <a:xfrm>
            <a:off x="1451579" y="4392591"/>
            <a:ext cx="9603275" cy="1660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вы видите, метод очень похож на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, </a:t>
            </a:r>
            <a:r>
              <a:rPr lang="ru-RU" dirty="0"/>
              <a:t>только никакой ключ ему не нужен, потому что методу </a:t>
            </a:r>
            <a:r>
              <a:rPr lang="en-GB" dirty="0">
                <a:solidFill>
                  <a:schemeClr val="accent1"/>
                </a:solidFill>
              </a:rPr>
              <a:t>exist?</a:t>
            </a:r>
            <a:r>
              <a:rPr lang="en-GB" dirty="0"/>
              <a:t> </a:t>
            </a:r>
            <a:r>
              <a:rPr lang="ru-RU" dirty="0"/>
              <a:t>не важно, как с этим файлом собрались работать, ему только нужно проверить, есть ли файл и если файл есть, то вернуть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, </a:t>
            </a:r>
            <a:r>
              <a:rPr lang="ru-RU" dirty="0"/>
              <a:t>а если нет — вернуть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F46AA-E850-F549-9CAD-22355104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71750"/>
            <a:ext cx="914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делать, когда файл не найден?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40520"/>
          </a:xfrm>
        </p:spPr>
        <p:txBody>
          <a:bodyPr>
            <a:normAutofit/>
          </a:bodyPr>
          <a:lstStyle/>
          <a:p>
            <a:r>
              <a:rPr lang="ru-RU" dirty="0"/>
              <a:t>Именно поэтому очень удобно использовать этот метод в качестве условия в конструкции </a:t>
            </a:r>
            <a:r>
              <a:rPr lang="en-GB" dirty="0">
                <a:solidFill>
                  <a:schemeClr val="accent1"/>
                </a:solidFill>
              </a:rPr>
              <a:t>if-else</a:t>
            </a:r>
            <a:r>
              <a:rPr lang="en-GB" dirty="0"/>
              <a:t>, </a:t>
            </a:r>
            <a:r>
              <a:rPr lang="ru-RU" dirty="0"/>
              <a:t>если файл есть, мы его откроем и прочитаем, если его нет, мы напишем об этом пользователю и либо пойдём дальше, либо прекратим выполнение программы.</a:t>
            </a:r>
          </a:p>
          <a:p>
            <a:r>
              <a:rPr lang="ru-RU" dirty="0"/>
              <a:t>Теперь можно переименовать файл 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в, например, </a:t>
            </a:r>
            <a:r>
              <a:rPr lang="en-GB" dirty="0" err="1">
                <a:solidFill>
                  <a:schemeClr val="accent1"/>
                </a:solidFill>
              </a:rPr>
              <a:t>quotes_.txt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убедиться, что при запуске программы, мы увидим строчку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AD5BE-ADCE-4043-8447-C6E4D4F3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18232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правильно указывать пути к файлам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41928"/>
          </a:xfrm>
        </p:spPr>
        <p:txBody>
          <a:bodyPr>
            <a:normAutofit/>
          </a:bodyPr>
          <a:lstStyle/>
          <a:p>
            <a:r>
              <a:rPr lang="ru-RU" dirty="0"/>
              <a:t>При открытии файла мы считали, что он лежит в папке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, </a:t>
            </a:r>
            <a:r>
              <a:rPr lang="ru-RU" dirty="0"/>
              <a:t>которая находится в той же папке, в которой мы запускаем программу. Если мы в консоли поднимемся на уровень выше: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CB0C8-0BEC-5E46-B3E5-1A2A9459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742508"/>
            <a:ext cx="9144000" cy="50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6C8684-8D5B-ED43-9FBA-2B5790FAB3CD}"/>
              </a:ext>
            </a:extLst>
          </p:cNvPr>
          <p:cNvSpPr txBox="1">
            <a:spLocks/>
          </p:cNvSpPr>
          <p:nvPr/>
        </p:nvSpPr>
        <p:spPr>
          <a:xfrm>
            <a:off x="1451578" y="3858200"/>
            <a:ext cx="9603275" cy="825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снова запустим нашу программу, дописав к её пути спереди название папки, в которой она лежит (мы не говорили, но так можно делать):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CF817-E3FA-0C40-A1F7-5B878902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316631"/>
            <a:ext cx="9169400" cy="4826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2EAAC8-7346-234C-A9F3-C7DFCAF5DB38}"/>
              </a:ext>
            </a:extLst>
          </p:cNvPr>
          <p:cNvSpPr txBox="1">
            <a:spLocks/>
          </p:cNvSpPr>
          <p:nvPr/>
        </p:nvSpPr>
        <p:spPr>
          <a:xfrm>
            <a:off x="1451577" y="5314213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встретимся как раз с ситуацией, когда файл не найден. </a:t>
            </a:r>
          </a:p>
        </p:txBody>
      </p:sp>
    </p:spTree>
    <p:extLst>
      <p:ext uri="{BB962C8B-B14F-4D97-AF65-F5344CB8AC3E}">
        <p14:creationId xmlns:p14="http://schemas.microsoft.com/office/powerpoint/2010/main" val="354747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правильно указывать пути к файлам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Наша проверка обломалась, ведь файла уже нет рядом с нами, он лежит в другой папке, о чём программа не знает, она ищет его в </a:t>
            </a:r>
            <a:r>
              <a:rPr lang="en-GB" dirty="0">
                <a:solidFill>
                  <a:schemeClr val="accent1"/>
                </a:solidFill>
              </a:rPr>
              <a:t>c:\</a:t>
            </a:r>
            <a:r>
              <a:rPr lang="en-US" dirty="0">
                <a:solidFill>
                  <a:schemeClr val="accent1"/>
                </a:solidFill>
              </a:rPr>
              <a:t>%username</a:t>
            </a:r>
            <a:r>
              <a:rPr lang="en-GB" dirty="0">
                <a:solidFill>
                  <a:schemeClr val="accent1"/>
                </a:solidFill>
              </a:rPr>
              <a:t>\data</a:t>
            </a:r>
            <a:r>
              <a:rPr lang="en-GB" dirty="0"/>
              <a:t>, </a:t>
            </a:r>
            <a:r>
              <a:rPr lang="ru-RU" dirty="0"/>
              <a:t>то есть рассматривает путь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 </a:t>
            </a:r>
            <a:r>
              <a:rPr lang="ru-RU" dirty="0"/>
              <a:t>относительно текущей папки консоли.</a:t>
            </a:r>
          </a:p>
          <a:p>
            <a:r>
              <a:rPr lang="ru-RU" dirty="0"/>
              <a:t>Знак точки (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ru-RU" dirty="0"/>
              <a:t>) в пути к файлу означает: «текущая папка, в которой мы находились в тот момент, когда запустили программу», то есть текущая папка консоли в нашем случае.</a:t>
            </a:r>
          </a:p>
          <a:p>
            <a:r>
              <a:rPr lang="ru-RU" dirty="0"/>
              <a:t>Но нам нужно, чтобы файл в подпапке </a:t>
            </a:r>
            <a:r>
              <a:rPr lang="en-GB" dirty="0">
                <a:solidFill>
                  <a:schemeClr val="accent1"/>
                </a:solidFill>
              </a:rPr>
              <a:t>data</a:t>
            </a:r>
            <a:r>
              <a:rPr lang="en-GB" dirty="0"/>
              <a:t> </a:t>
            </a:r>
            <a:r>
              <a:rPr lang="ru-RU" dirty="0"/>
              <a:t>искался всегда относительно папки, в которой лежит программа, а не из которой она запущена.</a:t>
            </a:r>
          </a:p>
        </p:txBody>
      </p:sp>
    </p:spTree>
    <p:extLst>
      <p:ext uri="{BB962C8B-B14F-4D97-AF65-F5344CB8AC3E}">
        <p14:creationId xmlns:p14="http://schemas.microsoft.com/office/powerpoint/2010/main" val="21521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правильно указывать пути к файлам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99335"/>
          </a:xfrm>
        </p:spPr>
        <p:txBody>
          <a:bodyPr>
            <a:normAutofit/>
          </a:bodyPr>
          <a:lstStyle/>
          <a:p>
            <a:r>
              <a:rPr lang="ru-RU" dirty="0"/>
              <a:t>Это легко исправить, ведь для этого в 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r>
              <a:rPr lang="en-GB" dirty="0"/>
              <a:t> </a:t>
            </a:r>
            <a:r>
              <a:rPr lang="ru-RU" dirty="0"/>
              <a:t>есть классная штука: специальный объект </a:t>
            </a:r>
            <a:r>
              <a:rPr lang="ru-RU" dirty="0">
                <a:solidFill>
                  <a:schemeClr val="accent1"/>
                </a:solidFill>
              </a:rPr>
              <a:t>__</a:t>
            </a:r>
            <a:r>
              <a:rPr lang="en-GB" dirty="0">
                <a:solidFill>
                  <a:schemeClr val="accent1"/>
                </a:solidFill>
              </a:rPr>
              <a:t>FILE__ </a:t>
            </a:r>
            <a:r>
              <a:rPr lang="en-GB" dirty="0"/>
              <a:t>— </a:t>
            </a:r>
            <a:r>
              <a:rPr lang="ru-RU" dirty="0"/>
              <a:t>он содержит путь к файлу программы относительно той папки, из которой программа запущена. То есть откуда бы мы не запустили, с помощью объекта </a:t>
            </a:r>
            <a:r>
              <a:rPr lang="ru-RU" dirty="0">
                <a:solidFill>
                  <a:schemeClr val="accent1"/>
                </a:solidFill>
              </a:rPr>
              <a:t>__</a:t>
            </a:r>
            <a:r>
              <a:rPr lang="en-GB" dirty="0">
                <a:solidFill>
                  <a:schemeClr val="accent1"/>
                </a:solidFill>
              </a:rPr>
              <a:t>FILE__ </a:t>
            </a:r>
            <a:r>
              <a:rPr lang="ru-RU" dirty="0"/>
              <a:t>мы всегда можем восстановить правильный путь к файлам нашей программы.</a:t>
            </a:r>
          </a:p>
          <a:p>
            <a:r>
              <a:rPr lang="ru-RU" dirty="0"/>
              <a:t>Для того, чтобы из этой переменной получить путь к папке текущей программы, нам нужно снова обратиться к нашему классу 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4725C-B024-4842-B1D3-0D82EED9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977047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7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правильно указывать пути к файлам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699740"/>
          </a:xfrm>
        </p:spPr>
        <p:txBody>
          <a:bodyPr>
            <a:normAutofit/>
          </a:bodyPr>
          <a:lstStyle/>
          <a:p>
            <a:r>
              <a:rPr lang="ru-RU" dirty="0"/>
              <a:t>Теперь в переменной </a:t>
            </a:r>
            <a:r>
              <a:rPr lang="en-GB" dirty="0" err="1">
                <a:solidFill>
                  <a:schemeClr val="accent1"/>
                </a:solidFill>
              </a:rPr>
              <a:t>current_path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всегда (откуда бы мы ни запустили нашу программу) будет лежать путь к папке с этой программой.</a:t>
            </a:r>
          </a:p>
          <a:p>
            <a:r>
              <a:rPr lang="ru-RU" dirty="0"/>
              <a:t>А от него и до 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/>
              <a:t> </a:t>
            </a:r>
            <a:r>
              <a:rPr lang="ru-RU" dirty="0"/>
              <a:t>рукой подать, нужно просто склеить две строчки плюсиком, как мы это умеем делать: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3723C-9899-F04A-9E4E-7670835D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54240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правильно указывать пути к файлам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699740"/>
          </a:xfrm>
        </p:spPr>
        <p:txBody>
          <a:bodyPr>
            <a:normAutofit/>
          </a:bodyPr>
          <a:lstStyle/>
          <a:p>
            <a:r>
              <a:rPr lang="ru-RU" dirty="0"/>
              <a:t>Теперь откуда бы мы ни запустили нашу программу, она будет искать файл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рядом с собой, а не в том месте, откуда её вызвали.</a:t>
            </a:r>
          </a:p>
          <a:p>
            <a:r>
              <a:rPr lang="ru-RU" dirty="0"/>
              <a:t>Это очень удобно. Можно в консоли перейти на папку выше и запустить программу вот так: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2F127-64EF-7248-915F-29A96C9B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99325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9380B-3357-0044-9FC0-F0F011C44B60}"/>
              </a:ext>
            </a:extLst>
          </p:cNvPr>
          <p:cNvSpPr txBox="1">
            <a:spLocks/>
          </p:cNvSpPr>
          <p:nvPr/>
        </p:nvSpPr>
        <p:spPr>
          <a:xfrm>
            <a:off x="1451579" y="4378476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Тяжело в учении - легко в программировании!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15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Закрытие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Если вкратце, то файлы нужно закрывать.</a:t>
            </a:r>
          </a:p>
          <a:p>
            <a:r>
              <a:rPr lang="ru-RU" dirty="0"/>
              <a:t>Во-первых, незакрытые файлы могут приводить к ошибкам в ваших и чужих программах, которые работают с этим же файлом.</a:t>
            </a:r>
          </a:p>
          <a:p>
            <a:r>
              <a:rPr lang="ru-RU" dirty="0"/>
              <a:t>Во-вторых, каждый открытый файл занимает у памяти какой-то её объём и чем больше таких открытых файлов, тем медленнее работает ваша программа. Хорошие программисты помнят об этом и стараются делать свои программы быстрее. </a:t>
            </a:r>
          </a:p>
          <a:p>
            <a:r>
              <a:rPr lang="ru-RU" dirty="0"/>
              <a:t>Для нашей маленькой программы это не так важно — </a:t>
            </a:r>
            <a:r>
              <a:rPr lang="en-GB" dirty="0">
                <a:solidFill>
                  <a:schemeClr val="accent1"/>
                </a:solidFill>
              </a:rPr>
              <a:t>Ruby</a:t>
            </a:r>
            <a:r>
              <a:rPr lang="en-GB" dirty="0"/>
              <a:t> </a:t>
            </a:r>
            <a:r>
              <a:rPr lang="ru-RU" dirty="0"/>
              <a:t>сам закроет все файлы после выполнения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271416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Закрытие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6361332" cy="4037747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Но усвоить эту привычку надо уже сейчас, когда ваши программы станут большими и навороченными, вы еще скажете спасибо за эту привычку.</a:t>
            </a:r>
          </a:p>
          <a:p>
            <a:r>
              <a:rPr lang="ru-RU" dirty="0"/>
              <a:t>Это как правило хорошего тона: подобно тому, как прилежный читатель всегда возвращает книгу туда, откуда он её взял — полка в собственном доме или библиотека, также и прилежный программист всегда должен помнить о том, что чем меньше на Земле незакрытых вовремя файлов, тем больше на Земле добра!</a:t>
            </a:r>
          </a:p>
        </p:txBody>
      </p:sp>
      <p:pic>
        <p:nvPicPr>
          <p:cNvPr id="5122" name="Picture 2" descr="Каждый раз, когда вы забываете закрыть файл в вашей программе — где-то умирает котёнок. Спасайте котят, закрывайте файлы!">
            <a:extLst>
              <a:ext uri="{FF2B5EF4-FFF2-40B4-BE49-F238E27FC236}">
                <a16:creationId xmlns:a16="http://schemas.microsoft.com/office/drawing/2014/main" id="{6E47F5DE-B4A3-FC4B-BA7F-92B0290E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06" y="3144456"/>
            <a:ext cx="3117448" cy="194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файлы?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Однажды программисты поняли, что хранить данные в памяти компьютера не надёжно, </a:t>
            </a:r>
            <a:r>
              <a:rPr lang="ru-RU" dirty="0" err="1"/>
              <a:t>затратно</a:t>
            </a:r>
            <a:r>
              <a:rPr lang="ru-RU" dirty="0"/>
              <a:t>, не выгодно и вообще, программа должна быть постоянно запущена. Было бы здорово, если бы можно было выключить программу, а потом начать с того же места.</a:t>
            </a:r>
          </a:p>
          <a:p>
            <a:r>
              <a:rPr lang="ru-RU" dirty="0"/>
              <a:t>Как-то так были придуманы файлы.</a:t>
            </a:r>
          </a:p>
          <a:p>
            <a:r>
              <a:rPr lang="ru-RU" dirty="0"/>
              <a:t>Абсолютно вся информация на вашем или любом другом компьютере когда он выключен, хранится в файлах.</a:t>
            </a:r>
          </a:p>
        </p:txBody>
      </p:sp>
    </p:spTree>
    <p:extLst>
      <p:ext uri="{BB962C8B-B14F-4D97-AF65-F5344CB8AC3E}">
        <p14:creationId xmlns:p14="http://schemas.microsoft.com/office/powerpoint/2010/main" val="69308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Закрытие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Делайте добро, Дамы и Господа, всегда закрывайте ваши файлы.</a:t>
            </a:r>
          </a:p>
          <a:p>
            <a:r>
              <a:rPr lang="ru-RU" dirty="0"/>
              <a:t>Закрывать файлы можно сразу после того, как вы сделали с файлом всё, для чего он был нужен. Прям вот сразу же.</a:t>
            </a:r>
          </a:p>
        </p:txBody>
      </p:sp>
    </p:spTree>
    <p:extLst>
      <p:ext uri="{BB962C8B-B14F-4D97-AF65-F5344CB8AC3E}">
        <p14:creationId xmlns:p14="http://schemas.microsoft.com/office/powerpoint/2010/main" val="405632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Закрытие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5973"/>
          </a:xfrm>
        </p:spPr>
        <p:txBody>
          <a:bodyPr>
            <a:normAutofit/>
          </a:bodyPr>
          <a:lstStyle/>
          <a:p>
            <a:r>
              <a:rPr lang="ru-RU" dirty="0"/>
              <a:t>В нашей программе мы закроем файл ещё до того, как выведем строчку на экран.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A75C9-FED3-4D47-9A1D-8FC4D745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48281"/>
            <a:ext cx="9118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97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Подведение итогов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Итак, мы научились работать с файлами, узнали о классе 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, </a:t>
            </a:r>
            <a:r>
              <a:rPr lang="ru-RU" dirty="0"/>
              <a:t>как работают его методы </a:t>
            </a:r>
            <a:r>
              <a:rPr lang="en-GB" dirty="0">
                <a:solidFill>
                  <a:schemeClr val="accent1"/>
                </a:solidFill>
              </a:rPr>
              <a:t>new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dirname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exist?</a:t>
            </a:r>
            <a:r>
              <a:rPr lang="en-GB" dirty="0"/>
              <a:t> </a:t>
            </a:r>
            <a:r>
              <a:rPr lang="ru-RU" dirty="0"/>
              <a:t>и методы его экземпляров </a:t>
            </a:r>
            <a:r>
              <a:rPr lang="en-GB" dirty="0">
                <a:solidFill>
                  <a:schemeClr val="accent1"/>
                </a:solidFill>
              </a:rPr>
              <a:t>read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close</a:t>
            </a:r>
            <a:r>
              <a:rPr lang="en-GB" dirty="0"/>
              <a:t>.</a:t>
            </a:r>
          </a:p>
          <a:p>
            <a:r>
              <a:rPr lang="ru-RU" dirty="0"/>
              <a:t>Узнали, как читать из файлов данные целиком и построчно, как выводить на экран произвольную строчку файла и как, а главное, для чего необходимо закрывать файлы.</a:t>
            </a:r>
          </a:p>
          <a:p>
            <a:r>
              <a:rPr lang="ru-RU" dirty="0"/>
              <a:t>А в следующем уроке нас ждёт третья версия нашей замечательной игры «Виселица», мы будем использовать полученные данные и будем открывать файлы с псевдографикой.</a:t>
            </a:r>
          </a:p>
        </p:txBody>
      </p:sp>
    </p:spTree>
    <p:extLst>
      <p:ext uri="{BB962C8B-B14F-4D97-AF65-F5344CB8AC3E}">
        <p14:creationId xmlns:p14="http://schemas.microsoft.com/office/powerpoint/2010/main" val="347578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Считаем строки в файлах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Написать программу, которая считает сколько в указанном файле строк всего, сколько пустых строк, а также выводит на экран последние 5 строк этого файла.</a:t>
            </a:r>
          </a:p>
          <a:p>
            <a:r>
              <a:rPr lang="ru-RU" dirty="0"/>
              <a:t>Пользователь вводит название файла в качестве параметра консоли при запуске. Если же файл не найден, то сообщает об этом пользователю.</a:t>
            </a:r>
          </a:p>
          <a:p>
            <a:r>
              <a:rPr lang="ru-RU" dirty="0"/>
              <a:t>Проверьте работу программы на различных вами же придуманных файлах.</a:t>
            </a:r>
          </a:p>
        </p:txBody>
      </p:sp>
    </p:spTree>
    <p:extLst>
      <p:ext uri="{BB962C8B-B14F-4D97-AF65-F5344CB8AC3E}">
        <p14:creationId xmlns:p14="http://schemas.microsoft.com/office/powerpoint/2010/main" val="366877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Считаем строки в файлах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72824"/>
          </a:xfrm>
        </p:spPr>
        <p:txBody>
          <a:bodyPr>
            <a:normAutofit/>
          </a:bodyPr>
          <a:lstStyle/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415C6-FDC0-C04E-86D2-42E380E0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50536"/>
            <a:ext cx="9156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Считаем строки в файлах.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Чтобы открыть файл, используя аргумент из командной строки, нужно записать этот аргумент в переменную и затем проверить, что эта переменная не пустая и что такой файл существует.</a:t>
            </a:r>
          </a:p>
          <a:p>
            <a:r>
              <a:rPr lang="ru-RU" dirty="0"/>
              <a:t>Помните при этом что файл, который вы передаете как параметр, должен находиться на диске в той же папке, из которой вы запускаете программу!</a:t>
            </a:r>
          </a:p>
          <a:p>
            <a:r>
              <a:rPr lang="ru-RU" dirty="0"/>
              <a:t>Когда открыли файл — можно сохранить все строчки в массив, а после этого работать с этим массивом строк: количество строк — метод </a:t>
            </a:r>
            <a:r>
              <a:rPr lang="en-GB" dirty="0">
                <a:solidFill>
                  <a:schemeClr val="accent1"/>
                </a:solidFill>
              </a:rPr>
              <a:t>size</a:t>
            </a:r>
            <a:r>
              <a:rPr lang="en-GB" dirty="0"/>
              <a:t>, </a:t>
            </a:r>
            <a:r>
              <a:rPr lang="ru-RU" dirty="0"/>
              <a:t>посчитать пустые строки можно в цикле и в цикле же вывести последние 5 элементов этого массива с помощью команды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.</a:t>
            </a:r>
          </a:p>
          <a:p>
            <a:r>
              <a:rPr lang="ru-RU" dirty="0"/>
              <a:t>Если захотите в одном цикле и собрать 5 последних строк и посчитать число пустых, изучите метод массива: </a:t>
            </a:r>
            <a:r>
              <a:rPr lang="en-GB" dirty="0">
                <a:hlinkClick r:id="rId2"/>
              </a:rPr>
              <a:t>each_with_index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738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Генератор рожиц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567842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программу–генератор рожиц с использованием псевдографики: программа должна </a:t>
            </a:r>
            <a:r>
              <a:rPr lang="ru-RU" dirty="0" err="1"/>
              <a:t>генерить</a:t>
            </a:r>
            <a:r>
              <a:rPr lang="ru-RU" dirty="0"/>
              <a:t> лицо из произвольно выбранных фрагментов: лба, глаз, носа и рта.</a:t>
            </a:r>
          </a:p>
          <a:p>
            <a:r>
              <a:rPr lang="ru-RU" dirty="0"/>
              <a:t>Эти фрагменты придумайте сами с помощью символов в виде строчек.</a:t>
            </a:r>
          </a:p>
          <a:p>
            <a:r>
              <a:rPr lang="ru-RU" dirty="0"/>
              <a:t>Например, из такого лба </a:t>
            </a:r>
            <a:r>
              <a:rPr lang="ru-RU" dirty="0">
                <a:solidFill>
                  <a:schemeClr val="accent1"/>
                </a:solidFill>
              </a:rPr>
              <a:t>/ --- \</a:t>
            </a:r>
            <a:r>
              <a:rPr lang="ru-RU" dirty="0"/>
              <a:t>, таких глаз </a:t>
            </a:r>
            <a:r>
              <a:rPr lang="ru-RU" dirty="0">
                <a:solidFill>
                  <a:schemeClr val="accent1"/>
                </a:solidFill>
              </a:rPr>
              <a:t>| </a:t>
            </a:r>
            <a:r>
              <a:rPr lang="en-GB" dirty="0">
                <a:solidFill>
                  <a:schemeClr val="accent1"/>
                </a:solidFill>
              </a:rPr>
              <a:t>O o |</a:t>
            </a:r>
            <a:r>
              <a:rPr lang="en-GB" dirty="0"/>
              <a:t>, </a:t>
            </a:r>
            <a:r>
              <a:rPr lang="ru-RU" dirty="0"/>
              <a:t>носа </a:t>
            </a:r>
            <a:r>
              <a:rPr lang="ru-RU" dirty="0">
                <a:solidFill>
                  <a:schemeClr val="accent1"/>
                </a:solidFill>
              </a:rPr>
              <a:t>\ </a:t>
            </a:r>
            <a:r>
              <a:rPr lang="en-GB" dirty="0">
                <a:solidFill>
                  <a:schemeClr val="accent1"/>
                </a:solidFill>
              </a:rPr>
              <a:t>v /</a:t>
            </a:r>
            <a:r>
              <a:rPr lang="en-GB" dirty="0"/>
              <a:t> </a:t>
            </a:r>
            <a:r>
              <a:rPr lang="ru-RU" dirty="0"/>
              <a:t>и рта </a:t>
            </a:r>
            <a:r>
              <a:rPr lang="ru-RU" dirty="0">
                <a:solidFill>
                  <a:schemeClr val="accent1"/>
                </a:solidFill>
              </a:rPr>
              <a:t>\ - /</a:t>
            </a:r>
            <a:r>
              <a:rPr lang="ru-RU" dirty="0"/>
              <a:t>, получится рожица: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580B3-2E5E-3D44-954F-5C74C0E9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69181"/>
            <a:ext cx="4572000" cy="1384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BF4A4A-6681-1B42-B9DA-E692FEE5E10E}"/>
              </a:ext>
            </a:extLst>
          </p:cNvPr>
          <p:cNvSpPr txBox="1">
            <a:spLocks/>
          </p:cNvSpPr>
          <p:nvPr/>
        </p:nvSpPr>
        <p:spPr>
          <a:xfrm>
            <a:off x="6168423" y="4472333"/>
            <a:ext cx="4888521" cy="1581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Варианты для каждой части лица программа должна брать из соответствующего файла, например, глаза из файла </a:t>
            </a:r>
            <a:r>
              <a:rPr lang="en-GB" dirty="0">
                <a:solidFill>
                  <a:schemeClr val="accent1"/>
                </a:solidFill>
              </a:rPr>
              <a:t>data/</a:t>
            </a:r>
            <a:r>
              <a:rPr lang="en-GB" dirty="0" err="1">
                <a:solidFill>
                  <a:schemeClr val="accent1"/>
                </a:solidFill>
              </a:rPr>
              <a:t>eyes.txt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99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Генератор рожиц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Нарисуйте в текстовом файле рожицу, состоящую из 4-х строк: лоб с волосами, глаза, нос и рот.</a:t>
            </a:r>
          </a:p>
          <a:p>
            <a:r>
              <a:rPr lang="ru-RU" dirty="0"/>
              <a:t>Потом сохраните каждую строчку в отдельный файл (соответственно </a:t>
            </a:r>
            <a:r>
              <a:rPr lang="en-GB" dirty="0" err="1">
                <a:solidFill>
                  <a:schemeClr val="accent1"/>
                </a:solidFill>
              </a:rPr>
              <a:t>foreheads.txt</a:t>
            </a:r>
            <a:r>
              <a:rPr lang="en-GB" dirty="0"/>
              <a:t>,</a:t>
            </a:r>
            <a:r>
              <a:rPr lang="ru-RU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eyes.txt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noses.txt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mouths.txt</a:t>
            </a:r>
            <a:r>
              <a:rPr lang="en-GB" dirty="0"/>
              <a:t>) </a:t>
            </a:r>
            <a:r>
              <a:rPr lang="ru-RU" dirty="0"/>
              <a:t>и, скопировав, сделайте ещё несколько вариантов для каждого фрагмента лица.</a:t>
            </a:r>
          </a:p>
          <a:p>
            <a:r>
              <a:rPr lang="ru-RU" dirty="0"/>
              <a:t>Потом в основной программе откройте все эти файлы, выберите из каждого произвольную строку и выведите это всё в нужном порядке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886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викторина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7"/>
          </a:xfrm>
        </p:spPr>
        <p:txBody>
          <a:bodyPr>
            <a:normAutofit/>
          </a:bodyPr>
          <a:lstStyle/>
          <a:p>
            <a:r>
              <a:rPr lang="ru-RU" dirty="0"/>
              <a:t>Создайте два файла: один с вопросами (по одному вопросу на одну строчку файла), другой с ответами на эти вопросы (также на каждой строчке один ответ).</a:t>
            </a:r>
          </a:p>
          <a:p>
            <a:r>
              <a:rPr lang="ru-RU" dirty="0"/>
              <a:t>Например: 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B91F4D-B403-3F4D-951C-06ED78B12433}"/>
              </a:ext>
            </a:extLst>
          </p:cNvPr>
          <p:cNvSpPr txBox="1">
            <a:spLocks/>
          </p:cNvSpPr>
          <p:nvPr/>
        </p:nvSpPr>
        <p:spPr>
          <a:xfrm>
            <a:off x="1451579" y="3266954"/>
            <a:ext cx="4644421" cy="4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questions.txt</a:t>
            </a:r>
            <a:r>
              <a:rPr lang="ru-RU" b="1" dirty="0"/>
              <a:t> 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5C5365-916F-EB41-BCA0-EEFFF32360AC}"/>
              </a:ext>
            </a:extLst>
          </p:cNvPr>
          <p:cNvSpPr txBox="1">
            <a:spLocks/>
          </p:cNvSpPr>
          <p:nvPr/>
        </p:nvSpPr>
        <p:spPr>
          <a:xfrm>
            <a:off x="6410433" y="3257309"/>
            <a:ext cx="4644421" cy="4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answers.txt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BCCDD-B832-E14E-A657-FF51888E5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2"/>
          <a:stretch/>
        </p:blipFill>
        <p:spPr>
          <a:xfrm>
            <a:off x="1451579" y="3884944"/>
            <a:ext cx="479875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54DA6-BA42-3448-8FE7-DA12750FF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6"/>
          <a:stretch/>
        </p:blipFill>
        <p:spPr>
          <a:xfrm>
            <a:off x="6410433" y="3886647"/>
            <a:ext cx="479875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3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викторина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считывает оба файла и задает пользователю в консоли последовательно все эти вопросы.</a:t>
            </a:r>
          </a:p>
          <a:p>
            <a:r>
              <a:rPr lang="ru-RU" dirty="0"/>
              <a:t>Задав вопрос, программа ждет ответа пользователя в консоли. А затем сравнивает с правильным ответом и сообщает, правильно ответил пользователь, или нет.</a:t>
            </a:r>
          </a:p>
          <a:p>
            <a:r>
              <a:rPr lang="ru-RU" dirty="0"/>
              <a:t>Если ответ неверный, программа сообщает какой ответ правильный. В конце сообщает результат — сколько было дано правильных ответов.</a:t>
            </a:r>
          </a:p>
        </p:txBody>
      </p:sp>
    </p:spTree>
    <p:extLst>
      <p:ext uri="{BB962C8B-B14F-4D97-AF65-F5344CB8AC3E}">
        <p14:creationId xmlns:p14="http://schemas.microsoft.com/office/powerpoint/2010/main" val="15869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файлы?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Файлы есть как у вас на домашнем компьютере — ваши документы и фотографии или системные файлы </a:t>
            </a:r>
            <a:r>
              <a:rPr lang="en-GB" dirty="0"/>
              <a:t>Windows </a:t>
            </a:r>
            <a:r>
              <a:rPr lang="ru-RU" dirty="0"/>
              <a:t>или </a:t>
            </a:r>
            <a:r>
              <a:rPr lang="en-GB" dirty="0"/>
              <a:t>Mac OS X, </a:t>
            </a:r>
            <a:r>
              <a:rPr lang="ru-RU" dirty="0"/>
              <a:t>так и на любом сервере, к которому вы на самом деле обращаетесь, когда вводите в браузере адрес любого сайта. То, что вы видите как сайт — это тоже файл (чаще всего несколько файлов), подготовленных определённым образом.</a:t>
            </a:r>
          </a:p>
          <a:p>
            <a:r>
              <a:rPr lang="ru-RU" dirty="0"/>
              <a:t>Именно поэтому так важно и удобно уметь работать с файлами в ваших программах.</a:t>
            </a:r>
          </a:p>
        </p:txBody>
      </p:sp>
    </p:spTree>
    <p:extLst>
      <p:ext uri="{BB962C8B-B14F-4D97-AF65-F5344CB8AC3E}">
        <p14:creationId xmlns:p14="http://schemas.microsoft.com/office/powerpoint/2010/main" val="138274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викторина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61249"/>
          </a:xfrm>
        </p:spPr>
        <p:txBody>
          <a:bodyPr>
            <a:normAutofit/>
          </a:bodyPr>
          <a:lstStyle/>
          <a:p>
            <a:r>
              <a:rPr lang="ru-RU" b="1" dirty="0"/>
              <a:t>Пример:</a:t>
            </a:r>
            <a:r>
              <a:rPr lang="en-US" b="1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285D-1644-0944-8C9D-068C0968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6982"/>
            <a:ext cx="7368330" cy="3581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332695-697D-AB4D-B2F2-383E95AB80FA}"/>
              </a:ext>
            </a:extLst>
          </p:cNvPr>
          <p:cNvSpPr txBox="1">
            <a:spLocks/>
          </p:cNvSpPr>
          <p:nvPr/>
        </p:nvSpPr>
        <p:spPr>
          <a:xfrm>
            <a:off x="8942328" y="3311151"/>
            <a:ext cx="2112526" cy="1642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Только придумайте свои вопросы и ответы :)</a:t>
            </a:r>
          </a:p>
        </p:txBody>
      </p:sp>
    </p:spTree>
    <p:extLst>
      <p:ext uri="{BB962C8B-B14F-4D97-AF65-F5344CB8AC3E}">
        <p14:creationId xmlns:p14="http://schemas.microsoft.com/office/powerpoint/2010/main" val="401091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Викторина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Вам нужно открыть два файла с помощью </a:t>
            </a:r>
            <a:r>
              <a:rPr lang="en-GB" dirty="0" err="1">
                <a:solidFill>
                  <a:schemeClr val="accent1"/>
                </a:solidFill>
              </a:rPr>
              <a:t>File.read</a:t>
            </a:r>
            <a:r>
              <a:rPr lang="en-GB" dirty="0"/>
              <a:t> </a:t>
            </a:r>
            <a:r>
              <a:rPr lang="ru-RU" dirty="0"/>
              <a:t>и записать их содержимое в два разных массива строк с помощью метода </a:t>
            </a:r>
            <a:r>
              <a:rPr lang="en-GB" dirty="0" err="1">
                <a:solidFill>
                  <a:schemeClr val="accent1"/>
                </a:solidFill>
              </a:rPr>
              <a:t>readlines</a:t>
            </a:r>
            <a:r>
              <a:rPr lang="en-GB" dirty="0"/>
              <a:t>.</a:t>
            </a:r>
          </a:p>
          <a:p>
            <a:r>
              <a:rPr lang="ru-RU" dirty="0"/>
              <a:t>Затем в цикле </a:t>
            </a:r>
            <a:r>
              <a:rPr lang="en-GB" dirty="0">
                <a:solidFill>
                  <a:schemeClr val="accent1"/>
                </a:solidFill>
              </a:rPr>
              <a:t>while</a:t>
            </a:r>
            <a:r>
              <a:rPr lang="en-GB" dirty="0"/>
              <a:t> </a:t>
            </a:r>
            <a:r>
              <a:rPr lang="ru-RU" dirty="0"/>
              <a:t>пройтись по массиву вопросов и задавать эти вопросы пользователю. Проверять правильность ответа, считать количество правильных и в конце выводить результат.</a:t>
            </a:r>
          </a:p>
          <a:p>
            <a:r>
              <a:rPr lang="ru-RU" dirty="0"/>
              <a:t>Не забывайте при проверке равенства строк преобразовывать строку пользователя в кодировку 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, </a:t>
            </a:r>
            <a:r>
              <a:rPr lang="ru-RU" dirty="0"/>
              <a:t>и отрезать символ конца строки как от того, что ввел пользователь, так и от строки прочитанной из файла (метод </a:t>
            </a:r>
            <a:r>
              <a:rPr lang="en-GB" dirty="0">
                <a:solidFill>
                  <a:schemeClr val="accent1"/>
                </a:solidFill>
              </a:rPr>
              <a:t>chomp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7370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Когда ты легко плаваешь в потоке современных технологий :)"/>
              </a:rPr>
              <a:t>Когда ты легко плаваешь в потоке современных технологий :)</a:t>
            </a:r>
            <a:endParaRPr lang="en-US" dirty="0"/>
          </a:p>
          <a:p>
            <a:r>
              <a:rPr lang="ru-RU" dirty="0">
                <a:hlinkClick r:id="rId3" tooltip="Работа с файлами в Ruby (1)"/>
              </a:rPr>
              <a:t>Работа с файлами в </a:t>
            </a:r>
            <a:r>
              <a:rPr lang="en-GB" dirty="0">
                <a:hlinkClick r:id="rId3" tooltip="Работа с файлами в Ruby (1)"/>
              </a:rPr>
              <a:t>Ruby (1)</a:t>
            </a:r>
            <a:endParaRPr lang="ru-RU" dirty="0"/>
          </a:p>
          <a:p>
            <a:r>
              <a:rPr lang="ru-RU" dirty="0">
                <a:hlinkClick r:id="rId4" tooltip="Работа с файлами в Ruby (2)"/>
              </a:rPr>
              <a:t>Работа с файлами в </a:t>
            </a:r>
            <a:r>
              <a:rPr lang="en-GB" dirty="0">
                <a:hlinkClick r:id="rId4" tooltip="Работа с файлами в Ruby (2)"/>
              </a:rPr>
              <a:t>Ruby (2)</a:t>
            </a:r>
            <a:endParaRPr lang="ru-RU" dirty="0"/>
          </a:p>
          <a:p>
            <a:r>
              <a:rPr lang="ru-RU" dirty="0">
                <a:hlinkClick r:id="rId5"/>
              </a:rPr>
              <a:t>Метод </a:t>
            </a:r>
            <a:r>
              <a:rPr lang="en-GB" dirty="0">
                <a:hlinkClick r:id="rId5"/>
              </a:rPr>
              <a:t>each_with_index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программы работают с файлами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13604"/>
          </a:xfrm>
        </p:spPr>
        <p:txBody>
          <a:bodyPr>
            <a:normAutofit/>
          </a:bodyPr>
          <a:lstStyle/>
          <a:p>
            <a:r>
              <a:rPr lang="ru-RU" dirty="0"/>
              <a:t>Программы — они как люди. Только люди читают книги, когда им нужна какая-то информация, а программы могут читать не только книги, но и картинки, аудиозаписи, видеоролики и много-много другого.</a:t>
            </a:r>
          </a:p>
        </p:txBody>
      </p:sp>
      <p:pic>
        <p:nvPicPr>
          <p:cNvPr id="1026" name="Picture 2" descr="Файлы — они как книги, только файлы">
            <a:extLst>
              <a:ext uri="{FF2B5EF4-FFF2-40B4-BE49-F238E27FC236}">
                <a16:creationId xmlns:a16="http://schemas.microsoft.com/office/drawing/2014/main" id="{CD7B0A68-8C24-1A4D-B58B-87A7BAEB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130952"/>
            <a:ext cx="46863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программы работают с файлами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13604"/>
          </a:xfrm>
        </p:spPr>
        <p:txBody>
          <a:bodyPr>
            <a:normAutofit/>
          </a:bodyPr>
          <a:lstStyle/>
          <a:p>
            <a:r>
              <a:rPr lang="ru-RU" dirty="0"/>
              <a:t>Когда программе сказали, что ей нужно прочесть какой-то файл, она ищет его в файловой системе вашего компьютера и достаёт его, подобно тому, как вы можете заказать книгу в ближайшей библиотеке.</a:t>
            </a:r>
          </a:p>
        </p:txBody>
      </p:sp>
      <p:pic>
        <p:nvPicPr>
          <p:cNvPr id="2050" name="Picture 2" descr="Полка с книгами">
            <a:extLst>
              <a:ext uri="{FF2B5EF4-FFF2-40B4-BE49-F238E27FC236}">
                <a16:creationId xmlns:a16="http://schemas.microsoft.com/office/drawing/2014/main" id="{9B9998C3-E06A-AB44-906E-284BF806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16" y="3043985"/>
            <a:ext cx="678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программы работают с файлами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13604"/>
          </a:xfrm>
        </p:spPr>
        <p:txBody>
          <a:bodyPr>
            <a:normAutofit/>
          </a:bodyPr>
          <a:lstStyle/>
          <a:p>
            <a:r>
              <a:rPr lang="ru-RU" dirty="0"/>
              <a:t>После того, как файловая система предоставила ей этот файл (как заботливый библиотекарь), программа его открывает и может начать читать. </a:t>
            </a:r>
          </a:p>
        </p:txBody>
      </p:sp>
      <p:pic>
        <p:nvPicPr>
          <p:cNvPr id="3076" name="Picture 4" descr="Стол с открытой книгой">
            <a:extLst>
              <a:ext uri="{FF2B5EF4-FFF2-40B4-BE49-F238E27FC236}">
                <a16:creationId xmlns:a16="http://schemas.microsoft.com/office/drawing/2014/main" id="{4D9B0EE8-7A73-DC4F-8028-94CF283AC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756738"/>
            <a:ext cx="459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9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программы работают с файлами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80358"/>
          </a:xfrm>
        </p:spPr>
        <p:txBody>
          <a:bodyPr>
            <a:normAutofit/>
          </a:bodyPr>
          <a:lstStyle/>
          <a:p>
            <a:r>
              <a:rPr lang="ru-RU" dirty="0"/>
              <a:t>А потом, конечно же, файл нужно закрыть и вернуть на место, чтобы его могли читать другие программы (хотя, в отличие от библиотеки, один и тот же файл могут читать сразу несколько программ, копируя его себе в память или в специальное место на диске). </a:t>
            </a:r>
          </a:p>
        </p:txBody>
      </p:sp>
    </p:spTree>
    <p:extLst>
      <p:ext uri="{BB962C8B-B14F-4D97-AF65-F5344CB8AC3E}">
        <p14:creationId xmlns:p14="http://schemas.microsoft.com/office/powerpoint/2010/main" val="25025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Чтение файлов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Давайте напишем простенькую программку, решающую вот такую задачу:</a:t>
            </a:r>
          </a:p>
          <a:p>
            <a:r>
              <a:rPr lang="ru-RU" b="1" dirty="0"/>
              <a:t>Вывести на экран произвольный афоризм из файла со списком афоризмов.</a:t>
            </a:r>
            <a:endParaRPr lang="ru-RU" dirty="0"/>
          </a:p>
          <a:p>
            <a:r>
              <a:rPr lang="ru-RU" dirty="0"/>
              <a:t>Список будет храниться в файле </a:t>
            </a:r>
            <a:r>
              <a:rPr lang="en-GB" dirty="0" err="1">
                <a:solidFill>
                  <a:schemeClr val="accent1"/>
                </a:solidFill>
              </a:rPr>
              <a:t>quotes.txt</a:t>
            </a:r>
            <a:r>
              <a:rPr lang="en-GB" dirty="0"/>
              <a:t>, </a:t>
            </a:r>
            <a:r>
              <a:rPr lang="ru-RU" dirty="0"/>
              <a:t>по одному афоризму на одну строчку файла.</a:t>
            </a:r>
          </a:p>
          <a:p>
            <a:r>
              <a:rPr lang="ru-RU" dirty="0"/>
              <a:t>Как обычно, файлы мы храним в нашей папке урока: </a:t>
            </a:r>
            <a:r>
              <a:rPr lang="ru-RU" dirty="0">
                <a:solidFill>
                  <a:schemeClr val="accent1"/>
                </a:solidFill>
              </a:rPr>
              <a:t>с:\</a:t>
            </a:r>
            <a:r>
              <a:rPr lang="en-US" dirty="0">
                <a:solidFill>
                  <a:schemeClr val="accent1"/>
                </a:solidFill>
              </a:rPr>
              <a:t>%</a:t>
            </a:r>
            <a:r>
              <a:rPr lang="en-GB" dirty="0">
                <a:solidFill>
                  <a:schemeClr val="accent1"/>
                </a:solidFill>
              </a:rPr>
              <a:t>username\lesson13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205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2286</TotalTime>
  <Words>2823</Words>
  <Application>Microsoft Macintosh PowerPoint</Application>
  <PresentationFormat>Widescreen</PresentationFormat>
  <Paragraphs>156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Gallery</vt:lpstr>
      <vt:lpstr>Лекция 13</vt:lpstr>
      <vt:lpstr>План занятия</vt:lpstr>
      <vt:lpstr>Что такое файлы?</vt:lpstr>
      <vt:lpstr>Что такое файлы?</vt:lpstr>
      <vt:lpstr>Как программы работают с файлами</vt:lpstr>
      <vt:lpstr>Как программы работают с файлами</vt:lpstr>
      <vt:lpstr>Как программы работают с файлами</vt:lpstr>
      <vt:lpstr>Как программы работают с файлами</vt:lpstr>
      <vt:lpstr>Чтение файлов в Ruby</vt:lpstr>
      <vt:lpstr>Чтение файлов в Ruby</vt:lpstr>
      <vt:lpstr>Чтение файлов в Ruby</vt:lpstr>
      <vt:lpstr>Открытие файла</vt:lpstr>
      <vt:lpstr>Открытие файла</vt:lpstr>
      <vt:lpstr>Открытие файла</vt:lpstr>
      <vt:lpstr>Открытие файла</vt:lpstr>
      <vt:lpstr>Чтение информации из файла</vt:lpstr>
      <vt:lpstr>Чтение файла построчно</vt:lpstr>
      <vt:lpstr>Чтение файла построчно</vt:lpstr>
      <vt:lpstr>Запуск программы</vt:lpstr>
      <vt:lpstr>Что делать, когда файл не найден?</vt:lpstr>
      <vt:lpstr>Что делать, когда файл не найден?</vt:lpstr>
      <vt:lpstr>Что делать, когда файл не найден?</vt:lpstr>
      <vt:lpstr>Как правильно указывать пути к файлам</vt:lpstr>
      <vt:lpstr>Как правильно указывать пути к файлам</vt:lpstr>
      <vt:lpstr>Как правильно указывать пути к файлам</vt:lpstr>
      <vt:lpstr>Как правильно указывать пути к файлам</vt:lpstr>
      <vt:lpstr>Как правильно указывать пути к файлам</vt:lpstr>
      <vt:lpstr>Закрытие файлов</vt:lpstr>
      <vt:lpstr>Закрытие файлов</vt:lpstr>
      <vt:lpstr>Закрытие файлов</vt:lpstr>
      <vt:lpstr>Закрытие файлов</vt:lpstr>
      <vt:lpstr>Подведение итогов</vt:lpstr>
      <vt:lpstr>Считаем строки в файлах</vt:lpstr>
      <vt:lpstr>Считаем строки в файлах</vt:lpstr>
      <vt:lpstr>Считаем строки в файлах. подсказка</vt:lpstr>
      <vt:lpstr>Генератор рожиц</vt:lpstr>
      <vt:lpstr>Генератор рожиц. подсказка</vt:lpstr>
      <vt:lpstr>викторина</vt:lpstr>
      <vt:lpstr>викторина</vt:lpstr>
      <vt:lpstr>викторина</vt:lpstr>
      <vt:lpstr>Викторина.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146</cp:revision>
  <cp:lastPrinted>2021-12-05T15:30:00Z</cp:lastPrinted>
  <dcterms:created xsi:type="dcterms:W3CDTF">2021-10-04T10:22:19Z</dcterms:created>
  <dcterms:modified xsi:type="dcterms:W3CDTF">2021-12-05T15:31:01Z</dcterms:modified>
</cp:coreProperties>
</file>