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62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3"/>
    <p:restoredTop sz="96405"/>
  </p:normalViewPr>
  <p:slideViewPr>
    <p:cSldViewPr snapToGrid="0" snapToObjects="1">
      <p:cViewPr>
        <p:scale>
          <a:sx n="110" d="100"/>
          <a:sy n="110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8%D1%81%D0%B5%D0%BB%D0%B8%D1%86%D0%B0_(%D0%B8%D0%B3%D1%80%D0%B0)" TargetMode="External"/><Relationship Id="rId2" Type="http://schemas.openxmlformats.org/officeDocument/2006/relationships/hyperlink" Target="http://ascii.co.uk/art/hang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by-doc.org/core-2.3.0/Fil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ru-RU" b="1" dirty="0">
                <a:solidFill>
                  <a:schemeClr val="accent1"/>
                </a:solidFill>
              </a:rPr>
              <a:t>4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Третья версия Виселицы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Почему хранение строковых констант в программе – это зло!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266314" cy="4026959"/>
          </a:xfrm>
        </p:spPr>
        <p:txBody>
          <a:bodyPr>
            <a:normAutofit/>
          </a:bodyPr>
          <a:lstStyle/>
          <a:p>
            <a:r>
              <a:rPr lang="ru-RU" dirty="0"/>
              <a:t>Как мы уже неоднократно говорили, данные следует хранить отдельно от кода программы. Давайте же посмотрим, что у нас творится в методе </a:t>
            </a:r>
            <a:r>
              <a:rPr lang="en-GB" dirty="0" err="1">
                <a:solidFill>
                  <a:schemeClr val="accent1"/>
                </a:solidFill>
              </a:rPr>
              <a:t>print_viselitsa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класса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(</a:t>
            </a:r>
            <a:r>
              <a:rPr lang="ru-RU" dirty="0"/>
              <a:t>файл </a:t>
            </a:r>
            <a:r>
              <a:rPr lang="en-GB" dirty="0" err="1">
                <a:solidFill>
                  <a:schemeClr val="accent1"/>
                </a:solidFill>
              </a:rPr>
              <a:t>result_printer.rb</a:t>
            </a:r>
            <a:r>
              <a:rPr lang="en-GB" dirty="0"/>
              <a:t>).</a:t>
            </a:r>
          </a:p>
          <a:p>
            <a:r>
              <a:rPr lang="ru-RU" dirty="0"/>
              <a:t>А там — </a:t>
            </a:r>
            <a:r>
              <a:rPr lang="ru-RU" dirty="0" err="1"/>
              <a:t>армагеддон</a:t>
            </a:r>
            <a:r>
              <a:rPr lang="ru-RU" dirty="0"/>
              <a:t>, вот отрывок из файла: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48229D-3A51-8C4F-9594-82E174D2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08" y="2004159"/>
            <a:ext cx="4038533" cy="4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Почему хранение строковых констант в программе – это зло!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Это, фактически, графика нашей игры. И она у нас является частью текста нашей программы. Конечно, так лучше не делать. Умение отделять «зёрна от плевел» — важный навык программиста. Пока просто скажем, что графику вашей программы нужно выносить в отдельные файлы и папки.</a:t>
            </a:r>
          </a:p>
          <a:p>
            <a:r>
              <a:rPr lang="ru-RU" dirty="0"/>
              <a:t>Фактически функционал метода </a:t>
            </a:r>
            <a:r>
              <a:rPr lang="en-GB" dirty="0" err="1">
                <a:solidFill>
                  <a:schemeClr val="accent1"/>
                </a:solidFill>
              </a:rPr>
              <a:t>print_viselitsa</a:t>
            </a:r>
            <a:r>
              <a:rPr lang="en-GB" dirty="0"/>
              <a:t>, </a:t>
            </a:r>
            <a:r>
              <a:rPr lang="ru-RU" dirty="0"/>
              <a:t>как и всего класса не зависит о того, какую именно картинку он выводит. Что, если мы захотим поменять эту картинку, подрисовав её немного. К сожалению, для этого нам придётся править файл </a:t>
            </a:r>
            <a:r>
              <a:rPr lang="en-GB" dirty="0" err="1">
                <a:solidFill>
                  <a:schemeClr val="accent1"/>
                </a:solidFill>
              </a:rPr>
              <a:t>result_printer.rb</a:t>
            </a:r>
            <a:r>
              <a:rPr lang="en-GB" dirty="0"/>
              <a:t>, </a:t>
            </a:r>
            <a:r>
              <a:rPr lang="ru-RU" dirty="0"/>
              <a:t>а это не совсем правильно, ведь логика работы класса останется неизменной.</a:t>
            </a:r>
          </a:p>
        </p:txBody>
      </p:sp>
    </p:spTree>
    <p:extLst>
      <p:ext uri="{BB962C8B-B14F-4D97-AF65-F5344CB8AC3E}">
        <p14:creationId xmlns:p14="http://schemas.microsoft.com/office/powerpoint/2010/main" val="118607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Почему хранение строковых констант в программе – это зло!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117242" cy="4037748"/>
          </a:xfrm>
        </p:spPr>
        <p:txBody>
          <a:bodyPr>
            <a:normAutofit/>
          </a:bodyPr>
          <a:lstStyle/>
          <a:p>
            <a:r>
              <a:rPr lang="ru-RU" dirty="0"/>
              <a:t>Чаще всего, такие вещи выделяют в отдельные файлы. Давайте и мы поступим, как положено и вынесем картинки в отдельные текстовые файлы. Такие, как этот: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7262E-59D1-084F-A6AC-4B3D2FFB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79" y="2015733"/>
            <a:ext cx="4431675" cy="40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0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Почему хранение строковых констант в программе – это зло!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Самостоятельно перенесите псевдографику в отдельные файлы. </a:t>
            </a:r>
          </a:p>
          <a:p>
            <a:r>
              <a:rPr lang="ru-RU" dirty="0"/>
              <a:t>Файлы с картинками (</a:t>
            </a:r>
            <a:r>
              <a:rPr lang="ru-RU" dirty="0">
                <a:solidFill>
                  <a:schemeClr val="accent1"/>
                </a:solidFill>
              </a:rPr>
              <a:t>0.</a:t>
            </a:r>
            <a:r>
              <a:rPr lang="en-GB" dirty="0">
                <a:solidFill>
                  <a:schemeClr val="accent1"/>
                </a:solidFill>
              </a:rPr>
              <a:t>txt </a:t>
            </a:r>
            <a:r>
              <a:rPr lang="en-GB" dirty="0"/>
              <a:t>­— </a:t>
            </a:r>
            <a:r>
              <a:rPr lang="en-GB" dirty="0">
                <a:solidFill>
                  <a:schemeClr val="accent1"/>
                </a:solidFill>
              </a:rPr>
              <a:t>7.txt</a:t>
            </a:r>
            <a:r>
              <a:rPr lang="en-GB" dirty="0"/>
              <a:t>) </a:t>
            </a:r>
            <a:r>
              <a:rPr lang="ru-RU" dirty="0"/>
              <a:t>мы положим в папку </a:t>
            </a:r>
            <a:r>
              <a:rPr lang="en-GB" dirty="0">
                <a:solidFill>
                  <a:schemeClr val="accent1"/>
                </a:solidFill>
              </a:rPr>
              <a:t>image</a:t>
            </a:r>
            <a:r>
              <a:rPr lang="en-GB" dirty="0"/>
              <a:t>, </a:t>
            </a:r>
            <a:r>
              <a:rPr lang="ru-RU" dirty="0"/>
              <a:t>которую создадим в нашей рабочей папке </a:t>
            </a:r>
            <a:r>
              <a:rPr lang="en-GB" dirty="0">
                <a:solidFill>
                  <a:schemeClr val="accent1"/>
                </a:solidFill>
              </a:rPr>
              <a:t>c:\%username\lesson</a:t>
            </a:r>
            <a:r>
              <a:rPr lang="ru-RU" dirty="0">
                <a:solidFill>
                  <a:schemeClr val="accent1"/>
                </a:solidFill>
              </a:rPr>
              <a:t>_</a:t>
            </a:r>
            <a:r>
              <a:rPr lang="en-GB" dirty="0">
                <a:solidFill>
                  <a:schemeClr val="accent1"/>
                </a:solidFill>
              </a:rPr>
              <a:t>14 </a:t>
            </a:r>
            <a:r>
              <a:rPr lang="en-GB" dirty="0"/>
              <a:t>(</a:t>
            </a:r>
            <a:r>
              <a:rPr lang="ru-RU" dirty="0"/>
              <a:t>напомним, что данные отдельно, код программы — отдельно).</a:t>
            </a:r>
          </a:p>
        </p:txBody>
      </p:sp>
    </p:spTree>
    <p:extLst>
      <p:ext uri="{BB962C8B-B14F-4D97-AF65-F5344CB8AC3E}">
        <p14:creationId xmlns:p14="http://schemas.microsoft.com/office/powerpoint/2010/main" val="269361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Почему хранение строковых констант в программе – это зло!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328765" cy="4037748"/>
          </a:xfrm>
        </p:spPr>
        <p:txBody>
          <a:bodyPr>
            <a:normAutofit/>
          </a:bodyPr>
          <a:lstStyle/>
          <a:p>
            <a:r>
              <a:rPr lang="ru-RU" dirty="0"/>
              <a:t>Другими словами – мухи отдельно, котлеты отдельно! Данные, нужные для работы программы, лучше отделять от логики программы (то есть от всех инструкций, методов и классов) и хранить в разных файлах. </a:t>
            </a:r>
          </a:p>
        </p:txBody>
      </p:sp>
      <p:pic>
        <p:nvPicPr>
          <p:cNvPr id="2050" name="Picture 2" descr="Мухи отдельно от котлет">
            <a:extLst>
              <a:ext uri="{FF2B5EF4-FFF2-40B4-BE49-F238E27FC236}">
                <a16:creationId xmlns:a16="http://schemas.microsoft.com/office/drawing/2014/main" id="{2D9FD59D-40FE-CE44-94F0-8AAE3340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9" y="2281951"/>
            <a:ext cx="5440615" cy="34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3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Рисуем картинки виселицы из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Теперь давайте поправим наш файл </a:t>
            </a:r>
            <a:r>
              <a:rPr lang="en-GB" dirty="0" err="1">
                <a:solidFill>
                  <a:schemeClr val="accent1"/>
                </a:solidFill>
              </a:rPr>
              <a:t>result_printer.rb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так, чтобы он выводил содержимое одного из этих файлов в зависимости от того, сколько ошибок ему передали в качестве аргумента.</a:t>
            </a:r>
          </a:p>
          <a:p>
            <a:r>
              <a:rPr lang="ru-RU" dirty="0"/>
              <a:t>Обратите внимание на название файлов, они названы цифрами не просто так — цифра в названии файла соответствует количеству ошибок, которые допустил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175952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Рисуем картинки виселицы из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30697"/>
          </a:xfrm>
        </p:spPr>
        <p:txBody>
          <a:bodyPr>
            <a:normAutofit/>
          </a:bodyPr>
          <a:lstStyle/>
          <a:p>
            <a:r>
              <a:rPr lang="ru-RU" dirty="0"/>
              <a:t>То есть, в </a:t>
            </a:r>
            <a:r>
              <a:rPr lang="ru-RU" dirty="0">
                <a:solidFill>
                  <a:schemeClr val="accent1"/>
                </a:solidFill>
              </a:rPr>
              <a:t>0.</a:t>
            </a:r>
            <a:r>
              <a:rPr lang="en-GB" dirty="0">
                <a:solidFill>
                  <a:schemeClr val="accent1"/>
                </a:solidFill>
              </a:rPr>
              <a:t>txt</a:t>
            </a:r>
            <a:r>
              <a:rPr lang="en-GB" dirty="0"/>
              <a:t> </a:t>
            </a:r>
            <a:r>
              <a:rPr lang="ru-RU" dirty="0"/>
              <a:t>у нас пустая виселица, а в </a:t>
            </a:r>
            <a:r>
              <a:rPr lang="ru-RU" dirty="0">
                <a:solidFill>
                  <a:schemeClr val="accent1"/>
                </a:solidFill>
              </a:rPr>
              <a:t>7.</a:t>
            </a:r>
            <a:r>
              <a:rPr lang="en-GB" dirty="0">
                <a:solidFill>
                  <a:schemeClr val="accent1"/>
                </a:solidFill>
              </a:rPr>
              <a:t>txt </a:t>
            </a:r>
            <a:r>
              <a:rPr lang="ru-RU" dirty="0"/>
              <a:t>у нас повешенный человечек.</a:t>
            </a:r>
          </a:p>
        </p:txBody>
      </p:sp>
      <p:pic>
        <p:nvPicPr>
          <p:cNvPr id="3074" name="Picture 2" descr="Game over!">
            <a:extLst>
              <a:ext uri="{FF2B5EF4-FFF2-40B4-BE49-F238E27FC236}">
                <a16:creationId xmlns:a16="http://schemas.microsoft.com/office/drawing/2014/main" id="{06FB18D3-4FD2-F548-81FA-3F4B57B35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2908221"/>
            <a:ext cx="25019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7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Рисуем картинки виселицы из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Давайте загрузим все эти файлы в поле класса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 </a:t>
            </a:r>
            <a:r>
              <a:rPr lang="ru-RU" dirty="0"/>
              <a:t>при его создании. Каждый раз, когда что-то происходит при создании класса у прилежного ученика в голове должно возникать слово «конструктор», который описывается методом </a:t>
            </a:r>
            <a:r>
              <a:rPr lang="en-GB" dirty="0">
                <a:solidFill>
                  <a:schemeClr val="accent1"/>
                </a:solidFill>
              </a:rPr>
              <a:t>initialize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8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Рисуем картинки виселицы из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3479236" cy="1413267"/>
          </a:xfrm>
        </p:spPr>
        <p:txBody>
          <a:bodyPr>
            <a:normAutofit/>
          </a:bodyPr>
          <a:lstStyle/>
          <a:p>
            <a:r>
              <a:rPr lang="ru-RU" dirty="0"/>
              <a:t>Добавим в конструктор класса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8AC17-2A9A-E640-B56E-7C54BCAB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2" y="1998675"/>
            <a:ext cx="5406408" cy="40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8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Рисуем картинки виселицы из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имена файлов мы собираем из двух частей: уже полюбившейся нам конструкции </a:t>
            </a:r>
            <a:r>
              <a:rPr lang="en-GB" dirty="0" err="1">
                <a:solidFill>
                  <a:schemeClr val="accent1"/>
                </a:solidFill>
              </a:rPr>
              <a:t>current_path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(</a:t>
            </a:r>
            <a:r>
              <a:rPr lang="ru-RU" dirty="0"/>
              <a:t>чтобы программу можно было запускать из любого места) и строки </a:t>
            </a:r>
            <a:r>
              <a:rPr lang="ru-RU" dirty="0">
                <a:solidFill>
                  <a:schemeClr val="accent1"/>
                </a:solidFill>
              </a:rPr>
              <a:t>"/</a:t>
            </a:r>
            <a:r>
              <a:rPr lang="en-GB" dirty="0">
                <a:solidFill>
                  <a:schemeClr val="accent1"/>
                </a:solidFill>
              </a:rPr>
              <a:t>images/#{counter}.txt"</a:t>
            </a:r>
            <a:r>
              <a:rPr lang="en-GB" dirty="0"/>
              <a:t>, </a:t>
            </a:r>
            <a:r>
              <a:rPr lang="ru-RU" dirty="0"/>
              <a:t>в которую мы вставляем номер картинки из переменной </a:t>
            </a:r>
            <a:r>
              <a:rPr lang="en-GB" dirty="0"/>
              <a:t>counter, </a:t>
            </a:r>
            <a:r>
              <a:rPr lang="ru-RU" dirty="0"/>
              <a:t>которая проходит путь от </a:t>
            </a:r>
            <a:r>
              <a:rPr lang="ru-RU" dirty="0">
                <a:solidFill>
                  <a:schemeClr val="accent1"/>
                </a:solidFill>
              </a:rPr>
              <a:t>0</a:t>
            </a:r>
            <a:r>
              <a:rPr lang="ru-RU" dirty="0"/>
              <a:t> до </a:t>
            </a:r>
            <a:r>
              <a:rPr lang="ru-RU" dirty="0">
                <a:solidFill>
                  <a:schemeClr val="accent1"/>
                </a:solidFill>
              </a:rPr>
              <a:t>7</a:t>
            </a:r>
            <a:r>
              <a:rPr lang="ru-RU" dirty="0"/>
              <a:t>.</a:t>
            </a:r>
          </a:p>
          <a:p>
            <a:r>
              <a:rPr lang="ru-RU" dirty="0"/>
              <a:t>А если вдруг такой файл не нашёлся, мы вставляем в массив вместо картинки строку «изображение не найдено», нет смысла заканчивать игру, если просто нет файла с виселицей, которая нужна для только красоты.</a:t>
            </a:r>
          </a:p>
        </p:txBody>
      </p:sp>
    </p:spTree>
    <p:extLst>
      <p:ext uri="{BB962C8B-B14F-4D97-AF65-F5344CB8AC3E}">
        <p14:creationId xmlns:p14="http://schemas.microsoft.com/office/powerpoint/2010/main" val="130965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Используем файлы в «Виселице» — храним данные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Почему плохо хранить строковые данные в основном тексте программы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Мы улучшим нашу игру Виселица так, чтобы в коде программы не было строковых констант. Научимся подгружать псевдографику из отдельных текстовых файлов в папке </a:t>
            </a:r>
            <a:r>
              <a:rPr lang="en-GB" dirty="0">
                <a:solidFill>
                  <a:schemeClr val="accent1"/>
                </a:solidFill>
              </a:rPr>
              <a:t>image</a:t>
            </a:r>
            <a:r>
              <a:rPr lang="en-GB" dirty="0"/>
              <a:t> </a:t>
            </a:r>
            <a:r>
              <a:rPr lang="ru-RU" dirty="0"/>
              <a:t>и загадаем слово, выбирая его произвольно из отдельного файла </a:t>
            </a:r>
            <a:r>
              <a:rPr lang="en-GB" dirty="0" err="1">
                <a:solidFill>
                  <a:schemeClr val="accent1"/>
                </a:solidFill>
              </a:rPr>
              <a:t>words.txt</a:t>
            </a:r>
            <a:r>
              <a:rPr lang="en-GB" dirty="0"/>
              <a:t>.</a:t>
            </a:r>
          </a:p>
          <a:p>
            <a:r>
              <a:rPr lang="ru-RU" dirty="0"/>
              <a:t>Заодно вспомним, что такое поля (переменные) класса в </a:t>
            </a:r>
            <a:r>
              <a:rPr lang="en-GB" dirty="0">
                <a:solidFill>
                  <a:schemeClr val="accent1"/>
                </a:solidFill>
              </a:rPr>
              <a:t>Ruby</a:t>
            </a:r>
            <a:r>
              <a:rPr lang="en-GB" dirty="0"/>
              <a:t> </a:t>
            </a:r>
            <a:r>
              <a:rPr lang="ru-RU" dirty="0"/>
              <a:t>и как ими пользоваться.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Рисуем картинки виселицы из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Таким образом в поле класса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status_image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у нас теперь храниться массив из 7-ми элементов, каждый из которых является строковой константой, которую можно вывести на экран, когда нам это потребуется: напомню, что мы можем использовать этот массив в любом методе нашего класса.</a:t>
            </a:r>
          </a:p>
          <a:p>
            <a:r>
              <a:rPr lang="ru-RU" dirty="0"/>
              <a:t>Ну и конечно же, не забываем закрыть файл сразу после того, как получили от него всё, что нужно. </a:t>
            </a:r>
          </a:p>
        </p:txBody>
      </p:sp>
    </p:spTree>
    <p:extLst>
      <p:ext uri="{BB962C8B-B14F-4D97-AF65-F5344CB8AC3E}">
        <p14:creationId xmlns:p14="http://schemas.microsoft.com/office/powerpoint/2010/main" val="134440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Рисуем картинки виселицы из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49675"/>
          </a:xfrm>
        </p:spPr>
        <p:txBody>
          <a:bodyPr>
            <a:normAutofit/>
          </a:bodyPr>
          <a:lstStyle/>
          <a:p>
            <a:r>
              <a:rPr lang="ru-RU" dirty="0"/>
              <a:t>Теперь метод </a:t>
            </a:r>
            <a:r>
              <a:rPr lang="en-GB" dirty="0" err="1">
                <a:solidFill>
                  <a:schemeClr val="accent1"/>
                </a:solidFill>
              </a:rPr>
              <a:t>print_viselitsa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станет проще и понятнее, смотрите: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8CB1D-C9AE-B348-8147-75467C9C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39742"/>
            <a:ext cx="9144000" cy="1117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AC13CB-8805-9847-A17D-3E0D856A18CA}"/>
              </a:ext>
            </a:extLst>
          </p:cNvPr>
          <p:cNvSpPr txBox="1">
            <a:spLocks/>
          </p:cNvSpPr>
          <p:nvPr/>
        </p:nvSpPr>
        <p:spPr>
          <a:xfrm>
            <a:off x="1451579" y="3731676"/>
            <a:ext cx="9880036" cy="2321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Вот и всё! Посмотрите, нам не пришлось менять саму программу, а также файл </a:t>
            </a:r>
            <a:r>
              <a:rPr lang="en-GB" dirty="0" err="1">
                <a:solidFill>
                  <a:schemeClr val="accent1"/>
                </a:solidFill>
              </a:rPr>
              <a:t>game.rb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или другие методы класса </a:t>
            </a:r>
            <a:r>
              <a:rPr lang="en-GB" dirty="0" err="1">
                <a:solidFill>
                  <a:schemeClr val="accent1"/>
                </a:solidFill>
              </a:rPr>
              <a:t>ResultPrinter</a:t>
            </a:r>
            <a:r>
              <a:rPr lang="en-GB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В этом уроке мы улучшили нашу игру Виселица так, чтобы в коде программы не было строковых констант, научились загружать графику из отдельных текстовых файлов и загадывать слово, выбирая его произвольно из отдельного файла </a:t>
            </a:r>
            <a:r>
              <a:rPr lang="en-GB" dirty="0" err="1">
                <a:solidFill>
                  <a:schemeClr val="accent1"/>
                </a:solidFill>
              </a:rPr>
              <a:t>words.txt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32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Выбрать фильм на вечер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81705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рекомендует фильм к просмотру, доставая его произвольно из файла со списком фильмов.</a:t>
            </a:r>
          </a:p>
          <a:p>
            <a:r>
              <a:rPr lang="ru-RU" dirty="0"/>
              <a:t>Создайте файл, со списком фильмов (одна строка - одно название). И напишите программу, которая берёт произвольную строку и выводит название фильма на экран: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15351-4D51-8E45-9E2B-F41920A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59417"/>
            <a:ext cx="9144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2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Выбрать фильм на вечер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Создайте файл </a:t>
            </a:r>
            <a:r>
              <a:rPr lang="en-GB" dirty="0" err="1">
                <a:solidFill>
                  <a:schemeClr val="accent1"/>
                </a:solidFill>
              </a:rPr>
              <a:t>movies.txt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со списком фильмов, прочитайте все его строчки в массив с помощью метода </a:t>
            </a:r>
            <a:r>
              <a:rPr lang="en-GB" dirty="0" err="1">
                <a:solidFill>
                  <a:schemeClr val="accent1"/>
                </a:solidFill>
              </a:rPr>
              <a:t>readlines</a:t>
            </a:r>
            <a:r>
              <a:rPr lang="en-GB" dirty="0"/>
              <a:t> </a:t>
            </a:r>
            <a:r>
              <a:rPr lang="ru-RU" dirty="0"/>
              <a:t>и выведите произвольную строку с помощью метода </a:t>
            </a:r>
            <a:r>
              <a:rPr lang="en-GB" dirty="0">
                <a:solidFill>
                  <a:schemeClr val="accent1"/>
                </a:solidFill>
              </a:rPr>
              <a:t>sample</a:t>
            </a:r>
            <a:r>
              <a:rPr lang="en-GB" dirty="0"/>
              <a:t>.</a:t>
            </a:r>
          </a:p>
          <a:p>
            <a:r>
              <a:rPr lang="ru-RU" dirty="0"/>
              <a:t>Если не получается — посмотрите прошлую лекцию, в которой мы точно также выбираем произвольную цитату из файла.</a:t>
            </a:r>
          </a:p>
        </p:txBody>
      </p:sp>
    </p:spTree>
    <p:extLst>
      <p:ext uri="{BB962C8B-B14F-4D97-AF65-F5344CB8AC3E}">
        <p14:creationId xmlns:p14="http://schemas.microsoft.com/office/powerpoint/2010/main" val="191688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Фильм на вечер с описанием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92338"/>
          </a:xfrm>
        </p:spPr>
        <p:txBody>
          <a:bodyPr>
            <a:normAutofit/>
          </a:bodyPr>
          <a:lstStyle/>
          <a:p>
            <a:r>
              <a:rPr lang="ru-RU" dirty="0"/>
              <a:t>Дополните предыдущую программу описанием к фильму. В файле со списком фильмов следующей строкой после название идет краткое описание. То есть каждая вторая строка файла содержит описание к фильму на предыдущей строке.</a:t>
            </a:r>
          </a:p>
          <a:p>
            <a:r>
              <a:rPr lang="ru-RU" dirty="0"/>
              <a:t>А при вызове программы, выводите произвольный фильм с описанием: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43FEB-C76A-1A41-B863-3CEC27F3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30590"/>
            <a:ext cx="6928492" cy="22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9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Фильм на вечер с описанием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521543"/>
          </a:xfrm>
        </p:spPr>
        <p:txBody>
          <a:bodyPr>
            <a:normAutofit/>
          </a:bodyPr>
          <a:lstStyle/>
          <a:p>
            <a:r>
              <a:rPr lang="ru-RU" dirty="0"/>
              <a:t>Создайте файл </a:t>
            </a:r>
            <a:r>
              <a:rPr lang="en-GB" dirty="0" err="1">
                <a:solidFill>
                  <a:schemeClr val="accent1"/>
                </a:solidFill>
              </a:rPr>
              <a:t>movies.txt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со списком фильмов с описаниями (обязательно проверьте, чтобы описание занимало ровно одну строчку без переносов, лучше сделайте описания краткими, чтобы не запутаться).</a:t>
            </a:r>
          </a:p>
          <a:p>
            <a:r>
              <a:rPr lang="ru-RU" dirty="0"/>
              <a:t>Прочитайте все строки файла </a:t>
            </a:r>
            <a:r>
              <a:rPr lang="en-GB" dirty="0" err="1">
                <a:solidFill>
                  <a:schemeClr val="accent1"/>
                </a:solidFill>
              </a:rPr>
              <a:t>movies.txt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массив с помощью метода </a:t>
            </a:r>
            <a:r>
              <a:rPr lang="en-GB" dirty="0" err="1">
                <a:solidFill>
                  <a:schemeClr val="accent1"/>
                </a:solidFill>
              </a:rPr>
              <a:t>readlines</a:t>
            </a:r>
            <a:r>
              <a:rPr lang="en-GB" dirty="0"/>
              <a:t>, </a:t>
            </a:r>
            <a:r>
              <a:rPr lang="ru-RU" dirty="0"/>
              <a:t>и выберите с помощью метода </a:t>
            </a:r>
            <a:r>
              <a:rPr lang="en-GB" dirty="0">
                <a:solidFill>
                  <a:schemeClr val="accent1"/>
                </a:solidFill>
              </a:rPr>
              <a:t>rand</a:t>
            </a:r>
            <a:r>
              <a:rPr lang="en-GB" dirty="0"/>
              <a:t> </a:t>
            </a:r>
            <a:r>
              <a:rPr lang="ru-RU" dirty="0"/>
              <a:t>произвольное число от 0 до </a:t>
            </a:r>
            <a:r>
              <a:rPr lang="en-GB" dirty="0"/>
              <a:t>N, </a:t>
            </a:r>
            <a:r>
              <a:rPr lang="ru-RU" dirty="0"/>
              <a:t>где </a:t>
            </a:r>
            <a:r>
              <a:rPr lang="en-GB" dirty="0"/>
              <a:t>N — </a:t>
            </a:r>
            <a:r>
              <a:rPr lang="ru-RU" dirty="0"/>
              <a:t>количество строк в файле (элементов в массиве, метод </a:t>
            </a:r>
            <a:r>
              <a:rPr lang="en-GB" dirty="0">
                <a:solidFill>
                  <a:schemeClr val="accent1"/>
                </a:solidFill>
              </a:rPr>
              <a:t>length</a:t>
            </a:r>
            <a:r>
              <a:rPr lang="en-GB" dirty="0"/>
              <a:t>) + 1.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DB953-1D43-A14D-B84B-FEECF9D1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537276"/>
            <a:ext cx="9144000" cy="50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28EE84-9E49-FB4E-95D9-86CF491D9F23}"/>
              </a:ext>
            </a:extLst>
          </p:cNvPr>
          <p:cNvSpPr txBox="1">
            <a:spLocks/>
          </p:cNvSpPr>
          <p:nvPr/>
        </p:nvSpPr>
        <p:spPr>
          <a:xfrm>
            <a:off x="1451579" y="5195748"/>
            <a:ext cx="10111531" cy="857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произвольное число оказалось нечётным, уменьшите его на 1, после этого выведите строчку, соответствующую произвольному числу и строчку следующую за ней.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35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Виселица ASCII art"/>
              </a:rPr>
              <a:t>Виселица </a:t>
            </a:r>
            <a:r>
              <a:rPr lang="en-GB" dirty="0">
                <a:hlinkClick r:id="rId2" tooltip="Виселица ASCII art"/>
              </a:rPr>
              <a:t>ASCII art</a:t>
            </a:r>
            <a:endParaRPr lang="en-GB" dirty="0"/>
          </a:p>
          <a:p>
            <a:r>
              <a:rPr lang="ru-RU" dirty="0">
                <a:hlinkClick r:id="rId3" tooltip="Игра Виселица"/>
              </a:rPr>
              <a:t>Игра Виселица</a:t>
            </a:r>
            <a:endParaRPr lang="ru-RU" dirty="0"/>
          </a:p>
          <a:p>
            <a:r>
              <a:rPr lang="ru-RU" u="sng" dirty="0">
                <a:hlinkClick r:id="rId4" tooltip="Документация класса File"/>
              </a:rPr>
              <a:t>Документация класса </a:t>
            </a:r>
            <a:r>
              <a:rPr lang="en-GB" u="sng" dirty="0">
                <a:hlinkClick r:id="rId4" tooltip="Документация класса File"/>
              </a:rPr>
              <a:t>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Третья версия «Виселицы»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Учим Виселицу загадывать слово самостоятельно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 обеих версиях нашей Виселицы (без классов и с классами) для игры нужен второй человек, который загадает игроку слово.</a:t>
            </a:r>
          </a:p>
          <a:p>
            <a:r>
              <a:rPr lang="ru-RU" dirty="0"/>
              <a:t>Мы рады, если вам удалось найти коллегу и вы проходите наши уроки вдвоём, но что делать тем, кому не так повезло? :)</a:t>
            </a:r>
          </a:p>
          <a:p>
            <a:r>
              <a:rPr lang="ru-RU" dirty="0"/>
              <a:t>Давайте сделаем так, чтобы программа загадывала одно из слов из подготовленного заранее небольшого словарика.</a:t>
            </a:r>
          </a:p>
        </p:txBody>
      </p:sp>
    </p:spTree>
    <p:extLst>
      <p:ext uri="{BB962C8B-B14F-4D97-AF65-F5344CB8AC3E}">
        <p14:creationId xmlns:p14="http://schemas.microsoft.com/office/powerpoint/2010/main" val="69308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Учим Виселицу загадывать слово самостоятельно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190454"/>
          </a:xfrm>
        </p:spPr>
        <p:txBody>
          <a:bodyPr>
            <a:normAutofit/>
          </a:bodyPr>
          <a:lstStyle/>
          <a:p>
            <a:r>
              <a:rPr lang="ru-RU" dirty="0"/>
              <a:t>Мы будем улучшать код нашей старой программы, поэтому скопируйте три файла (</a:t>
            </a:r>
            <a:r>
              <a:rPr lang="en-GB" dirty="0" err="1">
                <a:solidFill>
                  <a:schemeClr val="accent1"/>
                </a:solidFill>
              </a:rPr>
              <a:t>game.rb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result_printer.rb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viselitsa.rb</a:t>
            </a:r>
            <a:r>
              <a:rPr lang="en-GB" dirty="0"/>
              <a:t>) </a:t>
            </a:r>
            <a:r>
              <a:rPr lang="ru-RU" dirty="0"/>
              <a:t>из Виселицы </a:t>
            </a:r>
            <a:r>
              <a:rPr lang="en-GB" dirty="0"/>
              <a:t>v.2 </a:t>
            </a:r>
            <a:r>
              <a:rPr lang="ru-RU" dirty="0"/>
              <a:t>в новую папку для текущего урока. </a:t>
            </a:r>
          </a:p>
        </p:txBody>
      </p:sp>
      <p:pic>
        <p:nvPicPr>
          <p:cNvPr id="1026" name="Picture 2" descr="Виселица, третья версия">
            <a:extLst>
              <a:ext uri="{FF2B5EF4-FFF2-40B4-BE49-F238E27FC236}">
                <a16:creationId xmlns:a16="http://schemas.microsoft.com/office/drawing/2014/main" id="{E3F6534E-FA7E-2444-8AB4-C109BB40F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21" y="2907050"/>
            <a:ext cx="4192157" cy="314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1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Создаем список слов для загадывания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Не следует хранить данные, которые использует программа (ещё их часто называют «ресурсами») в той же папке, что и код программы.</a:t>
            </a:r>
          </a:p>
          <a:p>
            <a:r>
              <a:rPr lang="ru-RU" dirty="0"/>
              <a:t>Поэтому снова создаём подпапку </a:t>
            </a:r>
            <a:r>
              <a:rPr lang="en-GB" dirty="0">
                <a:solidFill>
                  <a:schemeClr val="accent1"/>
                </a:solidFill>
              </a:rPr>
              <a:t>data</a:t>
            </a:r>
            <a:r>
              <a:rPr lang="en-GB" dirty="0"/>
              <a:t> </a:t>
            </a:r>
            <a:r>
              <a:rPr lang="ru-RU" dirty="0"/>
              <a:t>и уже в ней создаём наш словарик </a:t>
            </a:r>
            <a:r>
              <a:rPr lang="en-GB" dirty="0" err="1">
                <a:solidFill>
                  <a:schemeClr val="accent1"/>
                </a:solidFill>
              </a:rPr>
              <a:t>words.txt</a:t>
            </a:r>
            <a:r>
              <a:rPr lang="en-GB" dirty="0"/>
              <a:t>. </a:t>
            </a:r>
            <a:r>
              <a:rPr lang="ru-RU" dirty="0"/>
              <a:t>Придумайте свои слова </a:t>
            </a:r>
            <a:r>
              <a:rPr lang="ru-RU" dirty="0">
                <a:sym typeface="Wingdings" pitchFamily="2" charset="2"/>
              </a:rPr>
              <a:t>;-)</a:t>
            </a:r>
          </a:p>
          <a:p>
            <a:r>
              <a:rPr lang="ru-RU" dirty="0"/>
              <a:t>Внимание! Пользователи </a:t>
            </a:r>
            <a:r>
              <a:rPr lang="en-GB" dirty="0"/>
              <a:t>Windows: </a:t>
            </a:r>
            <a:r>
              <a:rPr lang="ru-RU" dirty="0"/>
              <a:t>не забывайте все файлы (как данные, так и код программ) сохранять в кодировке </a:t>
            </a:r>
            <a:r>
              <a:rPr lang="en-GB" dirty="0">
                <a:solidFill>
                  <a:schemeClr val="accent1"/>
                </a:solidFill>
              </a:rPr>
              <a:t>UTF-8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07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 </a:t>
            </a:r>
            <a:r>
              <a:rPr lang="en-US" b="1" dirty="0" err="1">
                <a:solidFill>
                  <a:schemeClr val="accent1"/>
                </a:solidFill>
              </a:rPr>
              <a:t>WordReader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17371"/>
          </a:xfrm>
        </p:spPr>
        <p:txBody>
          <a:bodyPr>
            <a:normAutofit/>
          </a:bodyPr>
          <a:lstStyle/>
          <a:p>
            <a:r>
              <a:rPr lang="ru-RU" dirty="0"/>
              <a:t>Давайте придумаем, что в нашей программе файл со словами будет читать отдельный целый класс. Не будем сейчас рассуждать, насколько это целесообразно — выделять для такой простой функции целый класс, но наша задача научиться пользоваться классами и привыкнуть к процессу.</a:t>
            </a:r>
          </a:p>
          <a:p>
            <a:r>
              <a:rPr lang="ru-RU" dirty="0"/>
              <a:t>Итак, как обычно, для нового класса — новый файл! Создаём файл</a:t>
            </a:r>
            <a:r>
              <a:rPr lang="en-US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word_reader.rb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ru-RU" dirty="0"/>
              <a:t>и пишем в нём наш новый класс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10B7C-DFBA-C049-B2AD-6640BAB9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595083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read_from_file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Наш класс будет открывать файл с помощью единственного метода </a:t>
            </a:r>
            <a:r>
              <a:rPr lang="en-GB" dirty="0" err="1">
                <a:solidFill>
                  <a:schemeClr val="accent1"/>
                </a:solidFill>
              </a:rPr>
              <a:t>read_from_file</a:t>
            </a:r>
            <a:r>
              <a:rPr lang="en-GB" dirty="0"/>
              <a:t>, </a:t>
            </a:r>
            <a:r>
              <a:rPr lang="ru-RU" dirty="0"/>
              <a:t>который на вход принимает один параметр: имя файла для чтения.</a:t>
            </a:r>
          </a:p>
          <a:p>
            <a:r>
              <a:rPr lang="ru-RU" dirty="0"/>
              <a:t>Потом он будет из этого файла читать построчно все слова и возвращать один случайный элемент из массива строк (мы считаем, что в нашем файле каждое слово находится на отдельной строке).</a:t>
            </a:r>
          </a:p>
          <a:p>
            <a:r>
              <a:rPr lang="ru-RU" dirty="0"/>
              <a:t>Напомним, что с тем, как читать из файла и возвращать произвольную строчку, мы разбирались в прошлом уроке.</a:t>
            </a:r>
          </a:p>
        </p:txBody>
      </p:sp>
    </p:spTree>
    <p:extLst>
      <p:ext uri="{BB962C8B-B14F-4D97-AF65-F5344CB8AC3E}">
        <p14:creationId xmlns:p14="http://schemas.microsoft.com/office/powerpoint/2010/main" val="418267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Используем класс </a:t>
            </a:r>
            <a:r>
              <a:rPr lang="en-US" b="1" dirty="0" err="1">
                <a:solidFill>
                  <a:schemeClr val="accent1"/>
                </a:solidFill>
              </a:rPr>
              <a:t>Wordreader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в программе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19862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Теперь нам надо создать экземпляр нашего нового класса </a:t>
            </a:r>
            <a:r>
              <a:rPr lang="en-GB" dirty="0" err="1">
                <a:solidFill>
                  <a:schemeClr val="accent1"/>
                </a:solidFill>
              </a:rPr>
              <a:t>WordReader</a:t>
            </a:r>
            <a:r>
              <a:rPr lang="ru-RU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F485E-0181-5A42-B650-D594FAF9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82808"/>
            <a:ext cx="9144000" cy="5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E63ED-52AD-E747-A748-AA349170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256916"/>
            <a:ext cx="9144000" cy="495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8D3C88-E7C0-4E43-B9DA-BEFAC48AC3CC}"/>
              </a:ext>
            </a:extLst>
          </p:cNvPr>
          <p:cNvSpPr txBox="1">
            <a:spLocks/>
          </p:cNvSpPr>
          <p:nvPr/>
        </p:nvSpPr>
        <p:spPr>
          <a:xfrm>
            <a:off x="1451578" y="3881269"/>
            <a:ext cx="9603275" cy="2172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Ну и теперь вместо взятия слова из консоли мы передаём управление нашему новому объекту </a:t>
            </a:r>
            <a:r>
              <a:rPr lang="en-GB" dirty="0">
                <a:solidFill>
                  <a:schemeClr val="accent1"/>
                </a:solidFill>
              </a:rPr>
              <a:t>reader</a:t>
            </a:r>
            <a:r>
              <a:rPr lang="en-GB" dirty="0"/>
              <a:t>, </a:t>
            </a:r>
            <a:r>
              <a:rPr lang="ru-RU" dirty="0"/>
              <a:t>вызывая у него метод </a:t>
            </a:r>
            <a:r>
              <a:rPr lang="en-GB" dirty="0" err="1">
                <a:solidFill>
                  <a:schemeClr val="accent1"/>
                </a:solidFill>
              </a:rPr>
              <a:t>read_from_file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передавая ему путь к словарику. </a:t>
            </a:r>
          </a:p>
        </p:txBody>
      </p:sp>
    </p:spTree>
    <p:extLst>
      <p:ext uri="{BB962C8B-B14F-4D97-AF65-F5344CB8AC3E}">
        <p14:creationId xmlns:p14="http://schemas.microsoft.com/office/powerpoint/2010/main" val="5997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Используем класс </a:t>
            </a:r>
            <a:r>
              <a:rPr lang="en-US" b="1" dirty="0" err="1">
                <a:solidFill>
                  <a:schemeClr val="accent1"/>
                </a:solidFill>
              </a:rPr>
              <a:t>Wordreader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в программе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796915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путь к файлику мы склеиваем из строк </a:t>
            </a:r>
            <a:r>
              <a:rPr lang="en-GB" dirty="0" err="1">
                <a:solidFill>
                  <a:schemeClr val="accent1"/>
                </a:solidFill>
              </a:rPr>
              <a:t>current_path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 </a:t>
            </a:r>
            <a:r>
              <a:rPr lang="ru-RU" dirty="0">
                <a:solidFill>
                  <a:schemeClr val="accent1"/>
                </a:solidFill>
              </a:rPr>
              <a:t>/</a:t>
            </a:r>
            <a:r>
              <a:rPr lang="en-GB" dirty="0">
                <a:solidFill>
                  <a:schemeClr val="accent1"/>
                </a:solidFill>
              </a:rPr>
              <a:t>data/</a:t>
            </a:r>
            <a:r>
              <a:rPr lang="en-GB" dirty="0" err="1">
                <a:solidFill>
                  <a:schemeClr val="accent1"/>
                </a:solidFill>
              </a:rPr>
              <a:t>words.txt</a:t>
            </a:r>
            <a:r>
              <a:rPr lang="en-GB" dirty="0"/>
              <a:t>:</a:t>
            </a:r>
            <a:r>
              <a:rPr lang="ru-R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79256-E5A5-F14B-90BA-12B8CDEC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74627"/>
            <a:ext cx="91440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8CAE62-DB4D-D041-AAEC-267EE63A7C09}"/>
              </a:ext>
            </a:extLst>
          </p:cNvPr>
          <p:cNvSpPr txBox="1">
            <a:spLocks/>
          </p:cNvSpPr>
          <p:nvPr/>
        </p:nvSpPr>
        <p:spPr>
          <a:xfrm>
            <a:off x="1451578" y="3631906"/>
            <a:ext cx="9603275" cy="7969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Вот и всё, мы теперь читаем файл со списком слов и загадываем одно из них. Можно проверить это, запустив программу в консоли: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905EA-D91F-F04A-B250-00A81507F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590923"/>
            <a:ext cx="9131300" cy="787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BB76E1-DC00-2F4A-9204-F72B9AD6BE38}"/>
              </a:ext>
            </a:extLst>
          </p:cNvPr>
          <p:cNvSpPr txBox="1">
            <a:spLocks/>
          </p:cNvSpPr>
          <p:nvPr/>
        </p:nvSpPr>
        <p:spPr>
          <a:xfrm>
            <a:off x="1451577" y="5540425"/>
            <a:ext cx="9603275" cy="50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Обратите внимание, что теперь слово после названия программы писать не нужно. </a:t>
            </a:r>
          </a:p>
        </p:txBody>
      </p:sp>
    </p:spTree>
    <p:extLst>
      <p:ext uri="{BB962C8B-B14F-4D97-AF65-F5344CB8AC3E}">
        <p14:creationId xmlns:p14="http://schemas.microsoft.com/office/powerpoint/2010/main" val="23357605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2361</TotalTime>
  <Words>1559</Words>
  <Application>Microsoft Macintosh PowerPoint</Application>
  <PresentationFormat>Widescreen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Лекция 14</vt:lpstr>
      <vt:lpstr>План занятия</vt:lpstr>
      <vt:lpstr>Учим Виселицу загадывать слово самостоятельно</vt:lpstr>
      <vt:lpstr>Учим Виселицу загадывать слово самостоятельно</vt:lpstr>
      <vt:lpstr>Создаем список слов для загадывания</vt:lpstr>
      <vt:lpstr>Класс WordReader</vt:lpstr>
      <vt:lpstr>Метод read_from_file</vt:lpstr>
      <vt:lpstr>Используем класс Wordreader в программе</vt:lpstr>
      <vt:lpstr>Используем класс Wordreader в программе</vt:lpstr>
      <vt:lpstr>Почему хранение строковых констант в программе – это зло! </vt:lpstr>
      <vt:lpstr>Почему хранение строковых констант в программе – это зло! </vt:lpstr>
      <vt:lpstr>Почему хранение строковых констант в программе – это зло! </vt:lpstr>
      <vt:lpstr>Почему хранение строковых констант в программе – это зло! </vt:lpstr>
      <vt:lpstr>Почему хранение строковых констант в программе – это зло! </vt:lpstr>
      <vt:lpstr>Рисуем картинки виселицы из файлов</vt:lpstr>
      <vt:lpstr>Рисуем картинки виселицы из файлов</vt:lpstr>
      <vt:lpstr>Рисуем картинки виселицы из файлов</vt:lpstr>
      <vt:lpstr>Рисуем картинки виселицы из файлов</vt:lpstr>
      <vt:lpstr>Рисуем картинки виселицы из файлов</vt:lpstr>
      <vt:lpstr>Рисуем картинки виселицы из файлов</vt:lpstr>
      <vt:lpstr>Рисуем картинки виселицы из файлов</vt:lpstr>
      <vt:lpstr>Выбрать фильм на вечер</vt:lpstr>
      <vt:lpstr>Выбрать фильм на вечер. подсказка</vt:lpstr>
      <vt:lpstr>Фильм на вечер с описанием</vt:lpstr>
      <vt:lpstr>Фильм на вечер с описанием.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163</cp:revision>
  <cp:lastPrinted>2021-12-05T15:30:00Z</cp:lastPrinted>
  <dcterms:created xsi:type="dcterms:W3CDTF">2021-10-04T10:22:19Z</dcterms:created>
  <dcterms:modified xsi:type="dcterms:W3CDTF">2021-12-06T15:23:03Z</dcterms:modified>
</cp:coreProperties>
</file>