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62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0"/>
    <p:restoredTop sz="96405"/>
  </p:normalViewPr>
  <p:slideViewPr>
    <p:cSldViewPr snapToGrid="0" snapToObjects="1">
      <p:cViewPr>
        <p:scale>
          <a:sx n="100" d="100"/>
          <a:sy n="100" d="100"/>
        </p:scale>
        <p:origin x="2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by-toolbox.com/" TargetMode="External"/><Relationship Id="rId2" Type="http://schemas.openxmlformats.org/officeDocument/2006/relationships/hyperlink" Target="https://rubygem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google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1%81%D1%81%D0%BE%D1%86%D0%B8%D0%B0%D1%82%D0%B8%D0%B2%D0%BD%D1%8B%D0%B9_%D0%BC%D0%B0%D1%81%D1%81%D0%B8%D0%B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ruby-doc.org/core-2.4.0/Ma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libor/cyrillizer" TargetMode="External"/><Relationship Id="rId2" Type="http://schemas.openxmlformats.org/officeDocument/2006/relationships/hyperlink" Target="https://github.com/tjbladez/transl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rbjon/translit_net" TargetMode="External"/><Relationship Id="rId4" Type="http://schemas.openxmlformats.org/officeDocument/2006/relationships/hyperlink" Target="https://github.com/yaroslav/russia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enprew/pony" TargetMode="External"/><Relationship Id="rId3" Type="http://schemas.openxmlformats.org/officeDocument/2006/relationships/hyperlink" Target="https://gist.github.com/fnichol/867550#the-manual-way-boring" TargetMode="External"/><Relationship Id="rId7" Type="http://schemas.openxmlformats.org/officeDocument/2006/relationships/hyperlink" Target="http://ruby-doc.org/stdlib-2.3.0/libdoc/io/console/rdoc/IO.html#method-i-noecho" TargetMode="External"/><Relationship Id="rId2" Type="http://schemas.openxmlformats.org/officeDocument/2006/relationships/hyperlink" Target="http://stackoverflow.com/questions/5720484/how-to-solve-certificate-verify-failed-on-wind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ashbridges.me/gem-for-end-user" TargetMode="External"/><Relationship Id="rId5" Type="http://schemas.openxmlformats.org/officeDocument/2006/relationships/hyperlink" Target="https://ru.wikipedia.org/wiki/RubyGems" TargetMode="External"/><Relationship Id="rId4" Type="http://schemas.openxmlformats.org/officeDocument/2006/relationships/hyperlink" Target="https://www.ruby-toolbox.com/" TargetMode="External"/><Relationship Id="rId9" Type="http://schemas.openxmlformats.org/officeDocument/2006/relationships/hyperlink" Target="https://ruby-doc.org/core-2.4.0/Math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prew/pon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15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Библиотеки и </a:t>
            </a:r>
            <a:r>
              <a:rPr lang="en-US" b="1" dirty="0" err="1">
                <a:solidFill>
                  <a:schemeClr val="accent1"/>
                </a:solidFill>
              </a:rPr>
              <a:t>rubygems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Установка библиотек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Теперь немного о хранении библиотек: они все лежат на далёком-далёком сайте и занимают там немало места: сама утилита </a:t>
            </a:r>
            <a:r>
              <a:rPr lang="en-GB" dirty="0">
                <a:solidFill>
                  <a:schemeClr val="accent1"/>
                </a:solidFill>
              </a:rPr>
              <a:t>gem</a:t>
            </a:r>
            <a:r>
              <a:rPr lang="en-GB" dirty="0"/>
              <a:t> </a:t>
            </a:r>
            <a:r>
              <a:rPr lang="ru-RU" dirty="0"/>
              <a:t>весит сущие килобайты, а вот всё, что она может скачать, измеряется, наверное, терабайтами.</a:t>
            </a:r>
          </a:p>
          <a:p>
            <a:r>
              <a:rPr lang="ru-RU" dirty="0"/>
              <a:t>Именно поэтому для использования библиотеки её сперва необходимо скачать и установить на ваш локальный компьютер.</a:t>
            </a:r>
          </a:p>
        </p:txBody>
      </p:sp>
    </p:spTree>
    <p:extLst>
      <p:ext uri="{BB962C8B-B14F-4D97-AF65-F5344CB8AC3E}">
        <p14:creationId xmlns:p14="http://schemas.microsoft.com/office/powerpoint/2010/main" val="414969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Установка библиотек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41767"/>
          </a:xfrm>
        </p:spPr>
        <p:txBody>
          <a:bodyPr>
            <a:normAutofit/>
          </a:bodyPr>
          <a:lstStyle/>
          <a:p>
            <a:r>
              <a:rPr lang="ru-RU" dirty="0"/>
              <a:t>Список того, что </a:t>
            </a:r>
            <a:r>
              <a:rPr lang="ru-RU" dirty="0" err="1"/>
              <a:t>скачалось</a:t>
            </a:r>
            <a:r>
              <a:rPr lang="ru-RU" dirty="0"/>
              <a:t> и установилось вместе с </a:t>
            </a:r>
            <a:r>
              <a:rPr lang="en-GB" dirty="0"/>
              <a:t>ruby, </a:t>
            </a:r>
            <a:r>
              <a:rPr lang="ru-RU" dirty="0"/>
              <a:t>вы можете посмотреть, набрав в консоли: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41C63-D235-0E46-8AD3-D0FC1957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81379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B2A891-ACFE-6649-97D2-FA2B1F84E82B}"/>
              </a:ext>
            </a:extLst>
          </p:cNvPr>
          <p:cNvSpPr txBox="1">
            <a:spLocks/>
          </p:cNvSpPr>
          <p:nvPr/>
        </p:nvSpPr>
        <p:spPr>
          <a:xfrm>
            <a:off x="1451579" y="3613258"/>
            <a:ext cx="9603275" cy="1771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 чтобы скачать и поставить новую библиотеку, нужно знать, как она называется.</a:t>
            </a:r>
          </a:p>
          <a:p>
            <a:r>
              <a:rPr lang="ru-RU" dirty="0"/>
              <a:t>Например, чтобы установить библиотеку </a:t>
            </a:r>
            <a:r>
              <a:rPr lang="en-GB" dirty="0" err="1">
                <a:solidFill>
                  <a:schemeClr val="accent1"/>
                </a:solidFill>
              </a:rPr>
              <a:t>unicode_utils</a:t>
            </a:r>
            <a:r>
              <a:rPr lang="en-GB" dirty="0"/>
              <a:t>, </a:t>
            </a:r>
            <a:r>
              <a:rPr lang="ru-RU" dirty="0"/>
              <a:t>которая здорово помогла бы нам в наших выкрутасах с кодировкой в </a:t>
            </a:r>
            <a:r>
              <a:rPr lang="en-GB" dirty="0"/>
              <a:t>Windows, </a:t>
            </a:r>
            <a:r>
              <a:rPr lang="ru-RU" dirty="0"/>
              <a:t>нужно использовать команду </a:t>
            </a:r>
            <a:r>
              <a:rPr lang="en-GB" dirty="0">
                <a:solidFill>
                  <a:schemeClr val="accent1"/>
                </a:solidFill>
              </a:rPr>
              <a:t>gem install</a:t>
            </a:r>
            <a:r>
              <a:rPr lang="en-GB" dirty="0"/>
              <a:t>, </a:t>
            </a:r>
            <a:r>
              <a:rPr lang="ru-RU" dirty="0"/>
              <a:t>после которой написать название библиотеки: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461DB7-6C42-DA4D-9694-22949D97B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5508679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Поиск библиотек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568967"/>
          </a:xfrm>
        </p:spPr>
        <p:txBody>
          <a:bodyPr>
            <a:normAutofit/>
          </a:bodyPr>
          <a:lstStyle/>
          <a:p>
            <a:r>
              <a:rPr lang="ru-RU" dirty="0"/>
              <a:t>Где искать библиотеки? Если вкратце, то в </a:t>
            </a:r>
            <a:r>
              <a:rPr lang="ru-RU" dirty="0" err="1"/>
              <a:t>гугле</a:t>
            </a:r>
            <a:r>
              <a:rPr lang="ru-RU" dirty="0"/>
              <a:t>.</a:t>
            </a:r>
          </a:p>
          <a:p>
            <a:r>
              <a:rPr lang="ru-RU" dirty="0"/>
              <a:t>Все библиотеки хранятся на сайте </a:t>
            </a:r>
            <a:r>
              <a:rPr lang="en-GB" dirty="0" err="1">
                <a:hlinkClick r:id="rId2"/>
              </a:rPr>
              <a:t>rubygems.org</a:t>
            </a:r>
            <a:r>
              <a:rPr lang="en-GB" dirty="0"/>
              <a:t>, </a:t>
            </a:r>
            <a:r>
              <a:rPr lang="ru-RU" dirty="0"/>
              <a:t>но искать их удобнее через сайт </a:t>
            </a:r>
            <a:r>
              <a:rPr lang="en-GB" dirty="0">
                <a:hlinkClick r:id="rId3"/>
              </a:rPr>
              <a:t>ruby-toolbox.com</a:t>
            </a:r>
            <a:r>
              <a:rPr lang="en-GB" dirty="0"/>
              <a:t>, </a:t>
            </a:r>
            <a:r>
              <a:rPr lang="ru-RU" dirty="0"/>
              <a:t>где самые популярные </a:t>
            </a:r>
            <a:r>
              <a:rPr lang="en-GB" dirty="0"/>
              <a:t>Ruby</a:t>
            </a:r>
            <a:r>
              <a:rPr lang="ru-RU" dirty="0"/>
              <a:t>-библиотеки описаны и рассортированы по категориям.</a:t>
            </a:r>
          </a:p>
          <a:p>
            <a:r>
              <a:rPr lang="ru-RU" dirty="0"/>
              <a:t>Искать библиотеки можно и на </a:t>
            </a:r>
            <a:r>
              <a:rPr lang="en-GB" dirty="0">
                <a:hlinkClick r:id="rId4"/>
              </a:rPr>
              <a:t>google.com</a:t>
            </a:r>
            <a:r>
              <a:rPr lang="ru-RU" dirty="0"/>
              <a:t>. Просто наберите в поисковой строке </a:t>
            </a:r>
            <a:r>
              <a:rPr lang="ru-RU" dirty="0" err="1"/>
              <a:t>гугла</a:t>
            </a:r>
            <a:r>
              <a:rPr lang="ru-RU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F5A5C-4F6F-B64B-AECE-343253B1B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8" y="4597847"/>
            <a:ext cx="9156700" cy="4953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CC3052-BFBE-2644-8F7E-F35E8E524E98}"/>
              </a:ext>
            </a:extLst>
          </p:cNvPr>
          <p:cNvSpPr txBox="1">
            <a:spLocks/>
          </p:cNvSpPr>
          <p:nvPr/>
        </p:nvSpPr>
        <p:spPr>
          <a:xfrm>
            <a:off x="1451578" y="5247139"/>
            <a:ext cx="9603275" cy="8063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 он выдаст вам несколько ссылок на различные страницы сайтов (</a:t>
            </a:r>
            <a:r>
              <a:rPr lang="en-GB" dirty="0" err="1">
                <a:solidFill>
                  <a:schemeClr val="accent1"/>
                </a:solidFill>
              </a:rPr>
              <a:t>rubygems.org</a:t>
            </a:r>
            <a:r>
              <a:rPr lang="en-GB" dirty="0"/>
              <a:t> </a:t>
            </a:r>
            <a:r>
              <a:rPr lang="ru-RU" dirty="0"/>
              <a:t>обычно), где вы сможете найти нужную вам библиотеку.</a:t>
            </a:r>
          </a:p>
        </p:txBody>
      </p:sp>
    </p:spTree>
    <p:extLst>
      <p:ext uri="{BB962C8B-B14F-4D97-AF65-F5344CB8AC3E}">
        <p14:creationId xmlns:p14="http://schemas.microsoft.com/office/powerpoint/2010/main" val="339430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Библиотека </a:t>
            </a:r>
            <a:r>
              <a:rPr lang="en-US" b="1" dirty="0">
                <a:solidFill>
                  <a:schemeClr val="accent1"/>
                </a:solidFill>
              </a:rPr>
              <a:t>pony </a:t>
            </a:r>
            <a:r>
              <a:rPr lang="ru-RU" b="1" dirty="0">
                <a:solidFill>
                  <a:schemeClr val="accent1"/>
                </a:solidFill>
              </a:rPr>
              <a:t>для отправки почты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556267"/>
          </a:xfrm>
        </p:spPr>
        <p:txBody>
          <a:bodyPr>
            <a:normAutofit/>
          </a:bodyPr>
          <a:lstStyle/>
          <a:p>
            <a:r>
              <a:rPr lang="ru-RU" dirty="0"/>
              <a:t>Поставим задачу на сегодня — </a:t>
            </a:r>
            <a:r>
              <a:rPr lang="ru-RU" b="1" dirty="0"/>
              <a:t>написать программу, которая будет отправлять </a:t>
            </a:r>
            <a:r>
              <a:rPr lang="en-US" b="1"/>
              <a:t>  </a:t>
            </a:r>
            <a:r>
              <a:rPr lang="en-GB" b="1"/>
              <a:t>e-mail </a:t>
            </a:r>
            <a:r>
              <a:rPr lang="ru-RU" b="1" dirty="0"/>
              <a:t>прямо из консоли</a:t>
            </a:r>
            <a:r>
              <a:rPr lang="ru-RU" dirty="0"/>
              <a:t>.</a:t>
            </a:r>
          </a:p>
          <a:p>
            <a:r>
              <a:rPr lang="ru-RU" dirty="0"/>
              <a:t>Для отправки почты в </a:t>
            </a:r>
            <a:r>
              <a:rPr lang="en-GB" dirty="0"/>
              <a:t>Ruby </a:t>
            </a:r>
            <a:r>
              <a:rPr lang="ru-RU" dirty="0"/>
              <a:t>существует масса различных по сложности и возможностям библиотек. Мы выберем простую — </a:t>
            </a:r>
            <a:r>
              <a:rPr lang="en-GB" dirty="0">
                <a:solidFill>
                  <a:schemeClr val="accent1"/>
                </a:solidFill>
              </a:rPr>
              <a:t>pony</a:t>
            </a:r>
            <a:r>
              <a:rPr lang="en-GB" dirty="0"/>
              <a:t>.</a:t>
            </a:r>
          </a:p>
          <a:p>
            <a:r>
              <a:rPr lang="ru-RU" dirty="0"/>
              <a:t>Для того, чтобы её установить, как мы уже писали, нужно написать в консоли (в какой угодно папке) команду </a:t>
            </a:r>
            <a:r>
              <a:rPr lang="en-GB" dirty="0">
                <a:solidFill>
                  <a:schemeClr val="accent1"/>
                </a:solidFill>
              </a:rPr>
              <a:t>gem install</a:t>
            </a:r>
            <a:r>
              <a:rPr lang="en-GB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70242-7316-BF45-933D-3DB41EF9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733979"/>
            <a:ext cx="9144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4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Подключение библиотек в программах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419867"/>
          </a:xfrm>
        </p:spPr>
        <p:txBody>
          <a:bodyPr>
            <a:normAutofit/>
          </a:bodyPr>
          <a:lstStyle/>
          <a:p>
            <a:r>
              <a:rPr lang="ru-RU" dirty="0"/>
              <a:t>Вы купили микроволновку и поставили куда-нибудь на кухне. Но греть еду в ней всё равно пока не можете. Её нужно подключить.</a:t>
            </a:r>
          </a:p>
          <a:p>
            <a:r>
              <a:rPr lang="ru-RU" dirty="0"/>
              <a:t>Также и в программировании: чтобы методы и классы библиотеки были доступны в вашей программе, вам необходимо сперва её подключить.</a:t>
            </a:r>
          </a:p>
          <a:p>
            <a:r>
              <a:rPr lang="ru-RU" dirty="0"/>
              <a:t>Это делается уже знакомым нам методом 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en-GB" dirty="0"/>
              <a:t> (</a:t>
            </a:r>
            <a:r>
              <a:rPr lang="ru-RU" dirty="0"/>
              <a:t>кстати, от английского "запросить, потребовать").</a:t>
            </a:r>
          </a:p>
          <a:p>
            <a:r>
              <a:rPr lang="ru-RU" dirty="0"/>
              <a:t>На этот раз в качестве параметра методу 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en-GB" dirty="0"/>
              <a:t> </a:t>
            </a:r>
            <a:r>
              <a:rPr lang="ru-RU" dirty="0"/>
              <a:t>нужно передать не строку с путём к файлу, а строку с названием библиотеки: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00B17-E486-FA46-9F72-AD68B5D1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5545481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3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Пишем программу для отправки почты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419867"/>
          </a:xfrm>
        </p:spPr>
        <p:txBody>
          <a:bodyPr>
            <a:normAutofit/>
          </a:bodyPr>
          <a:lstStyle/>
          <a:p>
            <a:r>
              <a:rPr lang="ru-RU" dirty="0"/>
              <a:t>Задачу мы поставили пару абзацев выше по тексту, приступим к делу. Сразу отметим, что пароль от почты программа также будет спрашивать у пользователя.</a:t>
            </a:r>
          </a:p>
          <a:p>
            <a:r>
              <a:rPr lang="ru-RU" b="1" dirty="0"/>
              <a:t>Никогда не храните пароли в текстах программ</a:t>
            </a:r>
            <a:r>
              <a:rPr lang="ru-RU" dirty="0"/>
              <a:t>, чтобы злоумышленники, получив каким-то образом доступ к вашей программе, не могли слать с её помощью письма от вашего имени. Так-то.</a:t>
            </a:r>
          </a:p>
          <a:p>
            <a:r>
              <a:rPr lang="ru-RU" dirty="0"/>
              <a:t>Создадим нашу программу для отправки почты </a:t>
            </a:r>
            <a:r>
              <a:rPr lang="en-GB" dirty="0" err="1">
                <a:solidFill>
                  <a:schemeClr val="accent1"/>
                </a:solidFill>
              </a:rPr>
              <a:t>send_mail.rb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в нашей рабочей папке 15-го урока: с:\</a:t>
            </a:r>
            <a:r>
              <a:rPr lang="en-US" dirty="0"/>
              <a:t>%username</a:t>
            </a:r>
            <a:r>
              <a:rPr lang="en-GB" dirty="0"/>
              <a:t>\lesson15 </a:t>
            </a:r>
            <a:r>
              <a:rPr lang="ru-RU" dirty="0"/>
              <a:t>и напишем в ней код отправки почты.</a:t>
            </a:r>
          </a:p>
        </p:txBody>
      </p:sp>
    </p:spTree>
    <p:extLst>
      <p:ext uri="{BB962C8B-B14F-4D97-AF65-F5344CB8AC3E}">
        <p14:creationId xmlns:p14="http://schemas.microsoft.com/office/powerpoint/2010/main" val="198489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Пишем программу для отправки почты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13267"/>
          </a:xfrm>
        </p:spPr>
        <p:txBody>
          <a:bodyPr>
            <a:normAutofit/>
          </a:bodyPr>
          <a:lstStyle/>
          <a:p>
            <a:r>
              <a:rPr lang="ru-RU" dirty="0"/>
              <a:t>Сперва мы сохраним в переменную </a:t>
            </a:r>
            <a:r>
              <a:rPr lang="en-GB" dirty="0" err="1">
                <a:solidFill>
                  <a:schemeClr val="accent1"/>
                </a:solidFill>
              </a:rPr>
              <a:t>my_mail</a:t>
            </a:r>
            <a:r>
              <a:rPr lang="en-GB" dirty="0"/>
              <a:t> </a:t>
            </a:r>
            <a:r>
              <a:rPr lang="ru-RU" dirty="0"/>
              <a:t>наш адрес почты.</a:t>
            </a:r>
          </a:p>
          <a:p>
            <a:r>
              <a:rPr lang="ru-RU" dirty="0"/>
              <a:t>Вам необходимо сюда написать адрес вашей электронной почты — тот адрес</a:t>
            </a:r>
            <a:r>
              <a:rPr lang="en-US" dirty="0"/>
              <a:t> </a:t>
            </a:r>
            <a:r>
              <a:rPr lang="ru-RU" b="1" dirty="0"/>
              <a:t>с</a:t>
            </a:r>
            <a:r>
              <a:rPr lang="en-US" b="1" dirty="0"/>
              <a:t> </a:t>
            </a:r>
            <a:r>
              <a:rPr lang="ru-RU" dirty="0"/>
              <a:t>которого вы будете слать письма: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D17DD-8DE4-BD4C-ACD7-389F22275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05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Пишем программу для отправки почты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35467"/>
          </a:xfrm>
        </p:spPr>
        <p:txBody>
          <a:bodyPr>
            <a:normAutofit/>
          </a:bodyPr>
          <a:lstStyle/>
          <a:p>
            <a:r>
              <a:rPr lang="ru-RU" dirty="0"/>
              <a:t>После этого мы спрашиваем уже знакомой нам конструкцией </a:t>
            </a:r>
            <a:r>
              <a:rPr lang="en-GB" dirty="0">
                <a:solidFill>
                  <a:schemeClr val="accent1"/>
                </a:solidFill>
              </a:rPr>
              <a:t>gets</a:t>
            </a:r>
            <a:r>
              <a:rPr lang="en-GB" dirty="0"/>
              <a:t> </a:t>
            </a:r>
            <a:r>
              <a:rPr lang="ru-RU" dirty="0"/>
              <a:t>у пользователя все нужные нам поля: пароль от почты, кому слать письмо и текст самого письма. Сохраняем каждое поле в отдельную переменную.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6A9FA-BEFB-AC47-9707-CE9D6D95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98879"/>
            <a:ext cx="9144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7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Пишем программу для отправки почты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98867"/>
          </a:xfrm>
        </p:spPr>
        <p:txBody>
          <a:bodyPr>
            <a:normAutofit/>
          </a:bodyPr>
          <a:lstStyle/>
          <a:p>
            <a:r>
              <a:rPr lang="ru-RU" dirty="0"/>
              <a:t>А потом отправляем почту: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B6145-1566-BA45-80A9-0712895B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76579"/>
            <a:ext cx="6460521" cy="33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36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Пишем программу для отправки почты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что для отправки почты мы вызвали метод </a:t>
            </a:r>
            <a:r>
              <a:rPr lang="en-GB" dirty="0">
                <a:solidFill>
                  <a:schemeClr val="accent1"/>
                </a:solidFill>
              </a:rPr>
              <a:t>mail</a:t>
            </a:r>
            <a:r>
              <a:rPr lang="en-GB" dirty="0"/>
              <a:t> </a:t>
            </a:r>
            <a:r>
              <a:rPr lang="ru-RU" dirty="0"/>
              <a:t>нового класса </a:t>
            </a:r>
            <a:r>
              <a:rPr lang="en-GB" dirty="0">
                <a:solidFill>
                  <a:schemeClr val="accent1"/>
                </a:solidFill>
              </a:rPr>
              <a:t>Pony</a:t>
            </a:r>
            <a:r>
              <a:rPr lang="en-GB" dirty="0"/>
              <a:t>, </a:t>
            </a:r>
            <a:r>
              <a:rPr lang="ru-RU" dirty="0"/>
              <a:t>который подключился с помощью </a:t>
            </a:r>
            <a:r>
              <a:rPr lang="en-GB" dirty="0">
                <a:solidFill>
                  <a:schemeClr val="accent1"/>
                </a:solidFill>
              </a:rPr>
              <a:t>require 'pony'</a:t>
            </a:r>
            <a:r>
              <a:rPr lang="en-GB" dirty="0"/>
              <a:t>.</a:t>
            </a:r>
          </a:p>
          <a:p>
            <a:r>
              <a:rPr lang="ru-RU" dirty="0"/>
              <a:t>В качестве параметров этому методу передаётся </a:t>
            </a:r>
            <a:r>
              <a:rPr lang="ru-RU" dirty="0">
                <a:hlinkClick r:id="rId2"/>
              </a:rPr>
              <a:t>ассоциативный массив</a:t>
            </a:r>
            <a:r>
              <a:rPr lang="ru-RU" dirty="0"/>
              <a:t>, что это такое мы узнаем в следующих лекциях, пока просто скопируйте это себе в программу.</a:t>
            </a:r>
          </a:p>
          <a:p>
            <a:r>
              <a:rPr lang="ru-RU" dirty="0"/>
              <a:t>Также важно понимать, что настройки, которые указаны после </a:t>
            </a:r>
            <a:r>
              <a:rPr lang="en-GB" dirty="0" err="1">
                <a:solidFill>
                  <a:schemeClr val="accent1"/>
                </a:solidFill>
              </a:rPr>
              <a:t>via_options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работают только для отправки писем с помощью сервера **</a:t>
            </a:r>
            <a:r>
              <a:rPr lang="en-GB" dirty="0" err="1"/>
              <a:t>mail.ru</a:t>
            </a:r>
            <a:r>
              <a:rPr lang="en-GB" dirty="0"/>
              <a:t>**, </a:t>
            </a:r>
            <a:r>
              <a:rPr lang="ru-RU" dirty="0"/>
              <a:t>поэтому если у вас почта у другого провайдера, вам нужно заменить этот блок другим кодом.</a:t>
            </a:r>
          </a:p>
        </p:txBody>
      </p:sp>
    </p:spTree>
    <p:extLst>
      <p:ext uri="{BB962C8B-B14F-4D97-AF65-F5344CB8AC3E}">
        <p14:creationId xmlns:p14="http://schemas.microsoft.com/office/powerpoint/2010/main" val="21326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Использование библиотек — зачем, почему и как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Система библиотек </a:t>
            </a:r>
            <a:r>
              <a:rPr lang="en-GB" dirty="0"/>
              <a:t>Ruby Gems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Пишем свою программу для отправки электронной почты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Мы научимся работать с библиотеками, узнаем, как пользоваться утилитой </a:t>
            </a:r>
            <a:r>
              <a:rPr lang="en-GB" dirty="0">
                <a:solidFill>
                  <a:schemeClr val="accent1"/>
                </a:solidFill>
              </a:rPr>
              <a:t>gem</a:t>
            </a:r>
            <a:r>
              <a:rPr lang="en-GB" dirty="0"/>
              <a:t> </a:t>
            </a:r>
            <a:r>
              <a:rPr lang="ru-RU" dirty="0"/>
              <a:t>и её командами: </a:t>
            </a:r>
            <a:r>
              <a:rPr lang="en-GB" dirty="0">
                <a:solidFill>
                  <a:schemeClr val="accent1"/>
                </a:solidFill>
              </a:rPr>
              <a:t>gem update</a:t>
            </a:r>
            <a:r>
              <a:rPr lang="en-GB" dirty="0"/>
              <a:t>, </a:t>
            </a:r>
            <a:r>
              <a:rPr lang="en-GB" dirty="0">
                <a:solidFill>
                  <a:schemeClr val="accent1"/>
                </a:solidFill>
              </a:rPr>
              <a:t>gem list</a:t>
            </a:r>
            <a:r>
              <a:rPr lang="en-GB" dirty="0"/>
              <a:t>, </a:t>
            </a:r>
            <a:r>
              <a:rPr lang="en-GB" dirty="0">
                <a:solidFill>
                  <a:schemeClr val="accent1"/>
                </a:solidFill>
              </a:rPr>
              <a:t>gem install</a:t>
            </a:r>
            <a:r>
              <a:rPr lang="en-GB" dirty="0"/>
              <a:t>. </a:t>
            </a:r>
            <a:r>
              <a:rPr lang="ru-RU" dirty="0"/>
              <a:t>Как находить и устанавливать нужные библиотеки.</a:t>
            </a:r>
          </a:p>
          <a:p>
            <a:r>
              <a:rPr lang="ru-RU" dirty="0"/>
              <a:t>Узнаем, как с помощью 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en-GB" dirty="0"/>
              <a:t> </a:t>
            </a:r>
            <a:r>
              <a:rPr lang="ru-RU" dirty="0"/>
              <a:t>добавлять в программу установленные библиотеки и напишем простенькую программу для отправки почты с помощью </a:t>
            </a:r>
            <a:r>
              <a:rPr lang="ru-RU" dirty="0" err="1"/>
              <a:t>гема</a:t>
            </a:r>
            <a:r>
              <a:rPr lang="ru-RU" dirty="0"/>
              <a:t> «</a:t>
            </a:r>
            <a:r>
              <a:rPr lang="en-GB" dirty="0"/>
              <a:t>Pony».</a:t>
            </a:r>
          </a:p>
        </p:txBody>
      </p:sp>
    </p:spTree>
    <p:extLst>
      <p:ext uri="{BB962C8B-B14F-4D97-AF65-F5344CB8AC3E}">
        <p14:creationId xmlns:p14="http://schemas.microsoft.com/office/powerpoint/2010/main" val="415215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Скрытие пароля при вводе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102367"/>
          </a:xfrm>
        </p:spPr>
        <p:txBody>
          <a:bodyPr>
            <a:normAutofit/>
          </a:bodyPr>
          <a:lstStyle/>
          <a:p>
            <a:r>
              <a:rPr lang="ru-RU" dirty="0"/>
              <a:t>Если оставить всё, как есть, то при вводе пароля пользователь засветит его любому, кто в этот момент будет смотреть на его монитор.</a:t>
            </a:r>
          </a:p>
          <a:p>
            <a:r>
              <a:rPr lang="ru-RU" dirty="0"/>
              <a:t>Это не здорово. Не безопасно.</a:t>
            </a:r>
          </a:p>
          <a:p>
            <a:r>
              <a:rPr lang="ru-RU" dirty="0"/>
              <a:t>Поэтому мы скроем пароль от посторонних глаз при вводе. Делается это с помощью другой библиотеки </a:t>
            </a:r>
            <a:r>
              <a:rPr lang="en-GB" dirty="0">
                <a:solidFill>
                  <a:schemeClr val="accent1"/>
                </a:solidFill>
              </a:rPr>
              <a:t>io/console</a:t>
            </a:r>
            <a:r>
              <a:rPr lang="en-GB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Эта библиотека устанавливается вместе с </a:t>
            </a:r>
            <a:r>
              <a:rPr lang="en-GB" dirty="0"/>
              <a:t>Ruby, </a:t>
            </a:r>
            <a:r>
              <a:rPr lang="ru-RU" dirty="0"/>
              <a:t>но все равно надо подключить ее в программе методом 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ru-RU" dirty="0"/>
              <a:t>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405D7-9E73-CE4B-B393-96F91240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5280079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5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Скрытие пароля при вводе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43467"/>
          </a:xfrm>
        </p:spPr>
        <p:txBody>
          <a:bodyPr>
            <a:normAutofit/>
          </a:bodyPr>
          <a:lstStyle/>
          <a:p>
            <a:r>
              <a:rPr lang="ru-RU" dirty="0"/>
              <a:t>После этого нам станет доступен метод </a:t>
            </a:r>
            <a:r>
              <a:rPr lang="en-GB" dirty="0" err="1">
                <a:solidFill>
                  <a:schemeClr val="accent1"/>
                </a:solidFill>
              </a:rPr>
              <a:t>noecho</a:t>
            </a:r>
            <a:r>
              <a:rPr lang="en-GB" dirty="0"/>
              <a:t>, </a:t>
            </a:r>
            <a:r>
              <a:rPr lang="ru-RU" dirty="0"/>
              <a:t>в который можно будет передать в качестве параметра наш метод </a:t>
            </a:r>
            <a:r>
              <a:rPr lang="en-GB" dirty="0">
                <a:solidFill>
                  <a:schemeClr val="accent1"/>
                </a:solidFill>
              </a:rPr>
              <a:t>gets</a:t>
            </a:r>
            <a:r>
              <a:rPr lang="en-GB" dirty="0"/>
              <a:t>, </a:t>
            </a:r>
            <a:r>
              <a:rPr lang="ru-RU" dirty="0"/>
              <a:t>в несколько странном виде.</a:t>
            </a:r>
          </a:p>
          <a:p>
            <a:r>
              <a:rPr lang="ru-RU" dirty="0"/>
              <a:t>Не будем сейчас подробно останавливаться на том, как это работает, просто скажем, что теперь нужно написать вместо обычного </a:t>
            </a:r>
            <a:r>
              <a:rPr lang="en-GB" dirty="0">
                <a:solidFill>
                  <a:schemeClr val="accent1"/>
                </a:solidFill>
              </a:rPr>
              <a:t>gets</a:t>
            </a:r>
            <a:r>
              <a:rPr lang="en-GB" dirty="0"/>
              <a:t> </a:t>
            </a:r>
            <a:r>
              <a:rPr lang="ru-RU" dirty="0"/>
              <a:t>вот так: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3B917C-C1DE-5F4E-AC83-CB96E5495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921179"/>
            <a:ext cx="9144000" cy="50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C9A6E0-0E10-C44D-A630-88AA1F8CEA4B}"/>
              </a:ext>
            </a:extLst>
          </p:cNvPr>
          <p:cNvSpPr txBox="1">
            <a:spLocks/>
          </p:cNvSpPr>
          <p:nvPr/>
        </p:nvSpPr>
        <p:spPr>
          <a:xfrm>
            <a:off x="1451579" y="4591158"/>
            <a:ext cx="9603275" cy="1215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Теперь при вводе пароля в консоли не будет ничего отображаться. Но символы при этом будут запоминаться, поэтому будьте внимательны и не ошибитесь при вводе пароля! </a:t>
            </a:r>
          </a:p>
        </p:txBody>
      </p:sp>
    </p:spTree>
    <p:extLst>
      <p:ext uri="{BB962C8B-B14F-4D97-AF65-F5344CB8AC3E}">
        <p14:creationId xmlns:p14="http://schemas.microsoft.com/office/powerpoint/2010/main" val="768601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Запуск программы </a:t>
            </a:r>
            <a:r>
              <a:rPr lang="en-US" b="1" dirty="0" err="1">
                <a:solidFill>
                  <a:schemeClr val="accent1"/>
                </a:solidFill>
              </a:rPr>
              <a:t>send_mail.rb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29067"/>
          </a:xfrm>
        </p:spPr>
        <p:txBody>
          <a:bodyPr>
            <a:normAutofit/>
          </a:bodyPr>
          <a:lstStyle/>
          <a:p>
            <a:r>
              <a:rPr lang="ru-RU" dirty="0"/>
              <a:t>Наконец, пора запускать нашу программу. Для этого как обычно в консоли переходим в нашу папку и запускаем программу: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C9A6E0-0E10-C44D-A630-88AA1F8CEA4B}"/>
              </a:ext>
            </a:extLst>
          </p:cNvPr>
          <p:cNvSpPr txBox="1">
            <a:spLocks/>
          </p:cNvSpPr>
          <p:nvPr/>
        </p:nvSpPr>
        <p:spPr>
          <a:xfrm>
            <a:off x="1451578" y="4013201"/>
            <a:ext cx="9603275" cy="2040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Программа попросит вас ввести пароль от вашей почты: обратите внимание, вы печатаете что-то, а в консоли ничего не появляется. Не пугайтесь, набирайте в слепую - не очень удобно, зато безопасно.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F34A6-8557-0241-AF13-A7ABB283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06779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67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Запуск программы </a:t>
            </a:r>
            <a:r>
              <a:rPr lang="en-US" b="1" dirty="0" err="1">
                <a:solidFill>
                  <a:schemeClr val="accent1"/>
                </a:solidFill>
              </a:rPr>
              <a:t>send_mail.rb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Набирайте адрес, текст письма и если вы все сделали правильно и с интернетом у вас порядок — программа сразу отошлет письмо адресату. Можете проверить, послав письмо самим себе.</a:t>
            </a:r>
          </a:p>
          <a:p>
            <a:r>
              <a:rPr lang="ru-RU" dirty="0"/>
              <a:t>Итак, в этом уроке мы научились работать с библиотеками, узнали, как пользоваться утилитой </a:t>
            </a:r>
            <a:r>
              <a:rPr lang="en-GB" dirty="0">
                <a:solidFill>
                  <a:schemeClr val="accent1"/>
                </a:solidFill>
              </a:rPr>
              <a:t>gem</a:t>
            </a:r>
            <a:r>
              <a:rPr lang="en-GB" dirty="0"/>
              <a:t> </a:t>
            </a:r>
            <a:r>
              <a:rPr lang="ru-RU" dirty="0"/>
              <a:t>и </a:t>
            </a:r>
            <a:r>
              <a:rPr lang="ru-RU" dirty="0" err="1"/>
              <a:t>ёе</a:t>
            </a:r>
            <a:r>
              <a:rPr lang="ru-RU" dirty="0"/>
              <a:t> командами </a:t>
            </a:r>
            <a:r>
              <a:rPr lang="en-GB" dirty="0">
                <a:solidFill>
                  <a:schemeClr val="accent1"/>
                </a:solidFill>
              </a:rPr>
              <a:t>gem update</a:t>
            </a:r>
            <a:r>
              <a:rPr lang="en-GB" dirty="0"/>
              <a:t>, </a:t>
            </a:r>
            <a:r>
              <a:rPr lang="en-GB" dirty="0">
                <a:solidFill>
                  <a:schemeClr val="accent1"/>
                </a:solidFill>
              </a:rPr>
              <a:t>gem list</a:t>
            </a:r>
            <a:r>
              <a:rPr lang="en-GB" dirty="0"/>
              <a:t>, </a:t>
            </a:r>
            <a:r>
              <a:rPr lang="en-GB" dirty="0">
                <a:solidFill>
                  <a:schemeClr val="accent1"/>
                </a:solidFill>
              </a:rPr>
              <a:t>gem install</a:t>
            </a:r>
            <a:r>
              <a:rPr lang="en-GB" dirty="0"/>
              <a:t>.</a:t>
            </a:r>
          </a:p>
          <a:p>
            <a:r>
              <a:rPr lang="ru-RU" dirty="0"/>
              <a:t>Узнали, как с помощью 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en-GB" dirty="0"/>
              <a:t> </a:t>
            </a:r>
            <a:r>
              <a:rPr lang="ru-RU" dirty="0"/>
              <a:t>добавлять в программу установленные у вас в системе библиотеки и написали простенькую программу для отправки почты с помощью библиотеки «</a:t>
            </a:r>
            <a:r>
              <a:rPr lang="en-GB" dirty="0"/>
              <a:t>Pony».</a:t>
            </a:r>
          </a:p>
        </p:txBody>
      </p:sp>
    </p:spTree>
    <p:extLst>
      <p:ext uri="{BB962C8B-B14F-4D97-AF65-F5344CB8AC3E}">
        <p14:creationId xmlns:p14="http://schemas.microsoft.com/office/powerpoint/2010/main" val="45639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Математические константы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495821" cy="4037748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GB" dirty="0"/>
              <a:t>Ruby </a:t>
            </a:r>
            <a:r>
              <a:rPr lang="ru-RU" dirty="0"/>
              <a:t>есть встроенная библиотека </a:t>
            </a:r>
            <a:r>
              <a:rPr lang="en-GB" dirty="0">
                <a:solidFill>
                  <a:schemeClr val="accent1"/>
                </a:solidFill>
              </a:rPr>
              <a:t>Math</a:t>
            </a:r>
            <a:r>
              <a:rPr lang="en-GB" dirty="0"/>
              <a:t>, </a:t>
            </a:r>
            <a:r>
              <a:rPr lang="ru-RU" dirty="0"/>
              <a:t>которая помогает совершать всякие полезные математические операции, которые нам рассказывали ещё в школе: синусы, косинусы.</a:t>
            </a:r>
          </a:p>
          <a:p>
            <a:r>
              <a:rPr lang="ru-RU" dirty="0"/>
              <a:t>С помощью модуля </a:t>
            </a:r>
            <a:r>
              <a:rPr lang="en-GB" dirty="0">
                <a:solidFill>
                  <a:schemeClr val="accent1"/>
                </a:solidFill>
              </a:rPr>
              <a:t>Math</a:t>
            </a:r>
            <a:r>
              <a:rPr lang="en-GB" dirty="0"/>
              <a:t> </a:t>
            </a:r>
            <a:r>
              <a:rPr lang="ru-RU" dirty="0"/>
              <a:t>выведите на экран значения двух фундаментальных констант: длины окружности к её диаметру </a:t>
            </a:r>
            <a:r>
              <a:rPr lang="en-GB" dirty="0">
                <a:solidFill>
                  <a:schemeClr val="accent1"/>
                </a:solidFill>
              </a:rPr>
              <a:t>pi</a:t>
            </a:r>
            <a:r>
              <a:rPr lang="en-GB" dirty="0"/>
              <a:t> </a:t>
            </a:r>
            <a:r>
              <a:rPr lang="ru-RU" dirty="0"/>
              <a:t>и основание натурального логарифма </a:t>
            </a:r>
            <a:r>
              <a:rPr lang="en-GB" dirty="0">
                <a:solidFill>
                  <a:schemeClr val="accent1"/>
                </a:solidFill>
              </a:rPr>
              <a:t>e</a:t>
            </a:r>
            <a:r>
              <a:rPr lang="en-GB" dirty="0"/>
              <a:t>, </a:t>
            </a:r>
            <a:r>
              <a:rPr lang="ru-RU" dirty="0"/>
              <a:t>а после этого убедитесь, что сумма синуса + косинуса угла </a:t>
            </a:r>
            <a:r>
              <a:rPr lang="en-GB" dirty="0">
                <a:solidFill>
                  <a:schemeClr val="accent1"/>
                </a:solidFill>
              </a:rPr>
              <a:t>pi</a:t>
            </a:r>
            <a:r>
              <a:rPr lang="en-GB" dirty="0"/>
              <a:t> </a:t>
            </a:r>
            <a:r>
              <a:rPr lang="ru-RU" dirty="0"/>
              <a:t>равны  -1 (выведите сумму на экран).</a:t>
            </a:r>
          </a:p>
        </p:txBody>
      </p:sp>
    </p:spTree>
    <p:extLst>
      <p:ext uri="{BB962C8B-B14F-4D97-AF65-F5344CB8AC3E}">
        <p14:creationId xmlns:p14="http://schemas.microsoft.com/office/powerpoint/2010/main" val="3298686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Математические константы.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495821" cy="1049235"/>
          </a:xfrm>
        </p:spPr>
        <p:txBody>
          <a:bodyPr>
            <a:normAutofit/>
          </a:bodyPr>
          <a:lstStyle/>
          <a:p>
            <a:r>
              <a:rPr lang="ru-RU" dirty="0"/>
              <a:t>Почитайте документацию модуля </a:t>
            </a:r>
            <a:r>
              <a:rPr lang="en-GB" dirty="0">
                <a:solidFill>
                  <a:schemeClr val="accent1"/>
                </a:solidFill>
              </a:rPr>
              <a:t>Math</a:t>
            </a:r>
            <a:r>
              <a:rPr lang="en-GB" dirty="0"/>
              <a:t>:</a:t>
            </a:r>
          </a:p>
          <a:p>
            <a:r>
              <a:rPr lang="en-GB" dirty="0">
                <a:hlinkClick r:id="rId2"/>
              </a:rPr>
              <a:t>https://ruby-doc.org/core-2.4.0/Math.html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12050-A6F9-F44F-B24D-CF7ED7B6C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152"/>
          <a:stretch/>
        </p:blipFill>
        <p:spPr>
          <a:xfrm>
            <a:off x="9331433" y="3226947"/>
            <a:ext cx="1723421" cy="7747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A3F4FF-2DE6-754E-B55B-781002C11CB3}"/>
              </a:ext>
            </a:extLst>
          </p:cNvPr>
          <p:cNvSpPr txBox="1">
            <a:spLocks/>
          </p:cNvSpPr>
          <p:nvPr/>
        </p:nvSpPr>
        <p:spPr>
          <a:xfrm>
            <a:off x="1451579" y="3064968"/>
            <a:ext cx="7781321" cy="2988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того, чтобы использовать константы модуля </a:t>
            </a:r>
            <a:r>
              <a:rPr lang="en-GB" dirty="0">
                <a:solidFill>
                  <a:schemeClr val="accent1"/>
                </a:solidFill>
              </a:rPr>
              <a:t>Math</a:t>
            </a:r>
            <a:r>
              <a:rPr lang="en-GB" dirty="0"/>
              <a:t> </a:t>
            </a:r>
            <a:r>
              <a:rPr lang="ru-RU" dirty="0"/>
              <a:t>нужно набирать их большими буквами после названия модуля через двойное двоеточие: </a:t>
            </a:r>
            <a:endParaRPr lang="en-US" dirty="0"/>
          </a:p>
          <a:p>
            <a:r>
              <a:rPr lang="ru-RU" dirty="0"/>
              <a:t>Чтобы использовать методы модуля </a:t>
            </a:r>
            <a:r>
              <a:rPr lang="en-GB" dirty="0"/>
              <a:t>Math, </a:t>
            </a:r>
            <a:r>
              <a:rPr lang="ru-RU" dirty="0"/>
              <a:t>нужно набирать их маленькими буквами через точку</a:t>
            </a:r>
            <a:r>
              <a:rPr lang="en-US" dirty="0"/>
              <a:t>: </a:t>
            </a:r>
          </a:p>
          <a:p>
            <a:r>
              <a:rPr lang="ru-RU" dirty="0"/>
              <a:t>Чтобы округлить сумму синуса и косинуса, используйте метод</a:t>
            </a:r>
            <a:r>
              <a:rPr lang="en-US" dirty="0"/>
              <a:t> </a:t>
            </a:r>
            <a:r>
              <a:rPr lang="en-GB" dirty="0">
                <a:solidFill>
                  <a:schemeClr val="accent1"/>
                </a:solidFill>
              </a:rPr>
              <a:t>round(2)</a:t>
            </a:r>
            <a:r>
              <a:rPr lang="en-GB" dirty="0"/>
              <a:t>.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680ECC-B39A-BF4A-A1AC-46DBE588AD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153"/>
          <a:stretch/>
        </p:blipFill>
        <p:spPr>
          <a:xfrm>
            <a:off x="9331433" y="4476261"/>
            <a:ext cx="172342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52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solidFill>
                  <a:schemeClr val="accent1"/>
                </a:solidFill>
              </a:rPr>
              <a:t>транслитератор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495821" cy="1235467"/>
          </a:xfrm>
        </p:spPr>
        <p:txBody>
          <a:bodyPr>
            <a:normAutofit/>
          </a:bodyPr>
          <a:lstStyle/>
          <a:p>
            <a:r>
              <a:rPr lang="ru-RU" dirty="0"/>
              <a:t>Напишите программу-</a:t>
            </a:r>
            <a:r>
              <a:rPr lang="ru-RU" dirty="0" err="1"/>
              <a:t>транслитератор</a:t>
            </a:r>
            <a:r>
              <a:rPr lang="ru-RU" dirty="0"/>
              <a:t>: программу, которая берёт русский текст и переводит его в созвучный английский. А если пользователь ввел фразу на английском, программа должна </a:t>
            </a:r>
            <a:r>
              <a:rPr lang="ru-RU" dirty="0" err="1"/>
              <a:t>транслитерирорвать</a:t>
            </a:r>
            <a:r>
              <a:rPr lang="ru-RU" dirty="0"/>
              <a:t> на русский.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7DD09-6947-5042-92BB-F96E9C413CD1}"/>
              </a:ext>
            </a:extLst>
          </p:cNvPr>
          <p:cNvSpPr txBox="1">
            <a:spLocks/>
          </p:cNvSpPr>
          <p:nvPr/>
        </p:nvSpPr>
        <p:spPr>
          <a:xfrm>
            <a:off x="6095999" y="3238055"/>
            <a:ext cx="4225321" cy="533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или: 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E521B-4296-014E-AC7B-CBF6DBAA9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855"/>
          <a:stretch/>
        </p:blipFill>
        <p:spPr>
          <a:xfrm>
            <a:off x="1451578" y="3771901"/>
            <a:ext cx="4225321" cy="11049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383241-A0B4-2545-9BE0-99ECD5369EA3}"/>
              </a:ext>
            </a:extLst>
          </p:cNvPr>
          <p:cNvSpPr txBox="1">
            <a:spLocks/>
          </p:cNvSpPr>
          <p:nvPr/>
        </p:nvSpPr>
        <p:spPr>
          <a:xfrm>
            <a:off x="1451578" y="3238055"/>
            <a:ext cx="4225321" cy="533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Например: 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D135E-2873-D54B-B866-4F8D5C3DE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61"/>
          <a:stretch/>
        </p:blipFill>
        <p:spPr>
          <a:xfrm>
            <a:off x="6095999" y="3771901"/>
            <a:ext cx="5270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76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solidFill>
                  <a:schemeClr val="accent1"/>
                </a:solidFill>
              </a:rPr>
              <a:t>Транслитератор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495821" cy="403774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Конечно, Вам понадобится для этого какая-то библиотека.</a:t>
            </a:r>
            <a:r>
              <a:rPr lang="en-US" dirty="0"/>
              <a:t> </a:t>
            </a:r>
            <a:r>
              <a:rPr lang="ru-RU" dirty="0"/>
              <a:t>Вот Вам некоторые:</a:t>
            </a:r>
          </a:p>
          <a:p>
            <a:r>
              <a:rPr lang="en-GB" dirty="0">
                <a:hlinkClick r:id="rId2"/>
              </a:rPr>
              <a:t>https://github.com/tjbladez/translit</a:t>
            </a:r>
            <a:endParaRPr lang="en-GB" dirty="0"/>
          </a:p>
          <a:p>
            <a:r>
              <a:rPr lang="en-GB" dirty="0">
                <a:hlinkClick r:id="rId3"/>
              </a:rPr>
              <a:t>https://github.com/dalibor/cyrillizer</a:t>
            </a:r>
            <a:r>
              <a:rPr lang="en-GB" dirty="0"/>
              <a:t> </a:t>
            </a:r>
          </a:p>
          <a:p>
            <a:r>
              <a:rPr lang="en-GB" dirty="0">
                <a:hlinkClick r:id="rId4"/>
              </a:rPr>
              <a:t>https://github.com/yaroslav/russian</a:t>
            </a:r>
            <a:r>
              <a:rPr lang="en-GB" dirty="0"/>
              <a:t> </a:t>
            </a:r>
          </a:p>
          <a:p>
            <a:r>
              <a:rPr lang="en-GB" dirty="0">
                <a:hlinkClick r:id="rId5"/>
              </a:rPr>
              <a:t>https://github.com/torbjon/translit_net</a:t>
            </a:r>
            <a:endParaRPr lang="en-GB" dirty="0"/>
          </a:p>
          <a:p>
            <a:r>
              <a:rPr lang="ru-RU" dirty="0"/>
              <a:t>Сами разберитесь, как ими пользоваться.</a:t>
            </a:r>
            <a:r>
              <a:rPr lang="en-US" dirty="0"/>
              <a:t> </a:t>
            </a:r>
            <a:r>
              <a:rPr lang="ru-RU" dirty="0"/>
              <a:t>Чтобы проверить, на каком языке фраза можно, например, сравнить её с транслитерированным вариантом.</a:t>
            </a:r>
          </a:p>
          <a:p>
            <a:r>
              <a:rPr lang="ru-RU" dirty="0"/>
              <a:t>Например, если при транслитерации в английский ничего не поменялось — фраза на английском.</a:t>
            </a:r>
          </a:p>
        </p:txBody>
      </p:sp>
    </p:spTree>
    <p:extLst>
      <p:ext uri="{BB962C8B-B14F-4D97-AF65-F5344CB8AC3E}">
        <p14:creationId xmlns:p14="http://schemas.microsoft.com/office/powerpoint/2010/main" val="4290172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Отправка почты с темой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495821" cy="4037748"/>
          </a:xfrm>
        </p:spPr>
        <p:txBody>
          <a:bodyPr>
            <a:normAutofit/>
          </a:bodyPr>
          <a:lstStyle/>
          <a:p>
            <a:r>
              <a:rPr lang="ru-RU" dirty="0"/>
              <a:t>Сделайте так, чтобы в нашей программе </a:t>
            </a:r>
            <a:r>
              <a:rPr lang="en-GB" dirty="0" err="1">
                <a:solidFill>
                  <a:schemeClr val="accent1"/>
                </a:solidFill>
              </a:rPr>
              <a:t>send_mail.rb</a:t>
            </a:r>
            <a:r>
              <a:rPr lang="en-GB" dirty="0"/>
              <a:t> </a:t>
            </a:r>
            <a:r>
              <a:rPr lang="ru-RU" dirty="0"/>
              <a:t>тема письма также вводилась пользователем из консоли при отправке. </a:t>
            </a:r>
          </a:p>
        </p:txBody>
      </p:sp>
    </p:spTree>
    <p:extLst>
      <p:ext uri="{BB962C8B-B14F-4D97-AF65-F5344CB8AC3E}">
        <p14:creationId xmlns:p14="http://schemas.microsoft.com/office/powerpoint/2010/main" val="2608730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Отправка почты с темой.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495821" cy="1413267"/>
          </a:xfrm>
        </p:spPr>
        <p:txBody>
          <a:bodyPr>
            <a:normAutofit/>
          </a:bodyPr>
          <a:lstStyle/>
          <a:p>
            <a:r>
              <a:rPr lang="ru-RU" dirty="0"/>
              <a:t>Попросите пользователя кроме пароля, адреса отправки и тела письма указать также и тему письма, сохраните её в переменную </a:t>
            </a:r>
            <a:r>
              <a:rPr lang="en-GB" dirty="0">
                <a:solidFill>
                  <a:schemeClr val="accent1"/>
                </a:solidFill>
              </a:rPr>
              <a:t>subject</a:t>
            </a:r>
            <a:r>
              <a:rPr lang="en-GB" dirty="0"/>
              <a:t>.</a:t>
            </a:r>
          </a:p>
          <a:p>
            <a:r>
              <a:rPr lang="ru-RU" dirty="0"/>
              <a:t>Укажите эту переменную </a:t>
            </a:r>
            <a:r>
              <a:rPr lang="en-GB" dirty="0">
                <a:solidFill>
                  <a:schemeClr val="accent1"/>
                </a:solidFill>
              </a:rPr>
              <a:t>Pony</a:t>
            </a:r>
            <a:r>
              <a:rPr lang="en-GB" dirty="0"/>
              <a:t> </a:t>
            </a:r>
            <a:r>
              <a:rPr lang="ru-RU" dirty="0"/>
              <a:t>вместо стандартной темы в параметре </a:t>
            </a:r>
            <a:r>
              <a:rPr lang="en-GB" dirty="0">
                <a:solidFill>
                  <a:schemeClr val="accent1"/>
                </a:solidFill>
              </a:rPr>
              <a:t>subject</a:t>
            </a:r>
            <a:r>
              <a:rPr lang="en-GB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B1C13-DDD1-9741-8914-2B8A87BB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90979"/>
            <a:ext cx="9144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0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библиотеки в программировании?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4225321" cy="4037748"/>
          </a:xfrm>
        </p:spPr>
        <p:txBody>
          <a:bodyPr>
            <a:normAutofit/>
          </a:bodyPr>
          <a:lstStyle/>
          <a:p>
            <a:r>
              <a:rPr lang="ru-RU" dirty="0"/>
              <a:t>Программисты — очень прагматичные и ленивые люди, они ненавидят писать одно и то же в одной и той же программе несколько раз. Поэтому они придумали циклы и методы, потом они решили, что они не хотят писать одно и то же в разных программах и придумали классы и подключаемые файлы.</a:t>
            </a:r>
          </a:p>
        </p:txBody>
      </p:sp>
      <p:pic>
        <p:nvPicPr>
          <p:cNvPr id="1026" name="Picture 2" descr="Рабочее место программиста">
            <a:extLst>
              <a:ext uri="{FF2B5EF4-FFF2-40B4-BE49-F238E27FC236}">
                <a16:creationId xmlns:a16="http://schemas.microsoft.com/office/drawing/2014/main" id="{3E332B37-4C1D-0B46-8D1B-88881F18A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1" y="2015732"/>
            <a:ext cx="4225319" cy="364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974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 </a:t>
            </a:r>
            <a:r>
              <a:rPr lang="ru-RU" u="sng" dirty="0">
                <a:hlinkClick r:id="rId2" tooltip="Решение проблемы с SSL на Windows - 1"/>
              </a:rPr>
              <a:t>Решение проблемы с </a:t>
            </a:r>
            <a:r>
              <a:rPr lang="en-GB" u="sng" dirty="0">
                <a:hlinkClick r:id="rId2" tooltip="Решение проблемы с SSL на Windows - 1"/>
              </a:rPr>
              <a:t>SSL </a:t>
            </a:r>
            <a:r>
              <a:rPr lang="ru-RU" u="sng" dirty="0">
                <a:hlinkClick r:id="rId2" tooltip="Решение проблемы с SSL на Windows - 1"/>
              </a:rPr>
              <a:t>на </a:t>
            </a:r>
            <a:r>
              <a:rPr lang="en-GB" u="sng" dirty="0">
                <a:hlinkClick r:id="rId2" tooltip="Решение проблемы с SSL на Windows - 1"/>
              </a:rPr>
              <a:t>Windows - 1</a:t>
            </a:r>
            <a:endParaRPr lang="en-GB" dirty="0"/>
          </a:p>
          <a:p>
            <a:r>
              <a:rPr lang="en-GB" dirty="0"/>
              <a:t> </a:t>
            </a:r>
            <a:r>
              <a:rPr lang="ru-RU" dirty="0">
                <a:hlinkClick r:id="rId3" tooltip="Решение проблемы с SSL на Windows - 2"/>
              </a:rPr>
              <a:t>Решение проблемы с </a:t>
            </a:r>
            <a:r>
              <a:rPr lang="en-GB" dirty="0">
                <a:hlinkClick r:id="rId3" tooltip="Решение проблемы с SSL на Windows - 2"/>
              </a:rPr>
              <a:t>SSL </a:t>
            </a:r>
            <a:r>
              <a:rPr lang="ru-RU" dirty="0">
                <a:hlinkClick r:id="rId3" tooltip="Решение проблемы с SSL на Windows - 2"/>
              </a:rPr>
              <a:t>на </a:t>
            </a:r>
            <a:r>
              <a:rPr lang="en-GB" dirty="0">
                <a:hlinkClick r:id="rId3" tooltip="Решение проблемы с SSL на Windows - 2"/>
              </a:rPr>
              <a:t>Windows - 2</a:t>
            </a:r>
            <a:endParaRPr lang="en-GB" dirty="0"/>
          </a:p>
          <a:p>
            <a:r>
              <a:rPr lang="en-GB" dirty="0"/>
              <a:t> </a:t>
            </a:r>
            <a:r>
              <a:rPr lang="ru-RU" dirty="0">
                <a:hlinkClick r:id="rId4" tooltip="База популярных Ruby–библиотек с описаниями"/>
              </a:rPr>
              <a:t>База популярных </a:t>
            </a:r>
            <a:r>
              <a:rPr lang="en-GB" dirty="0">
                <a:hlinkClick r:id="rId4" tooltip="База популярных Ruby–библиотек с описаниями"/>
              </a:rPr>
              <a:t>Ruby–</a:t>
            </a:r>
            <a:r>
              <a:rPr lang="ru-RU" dirty="0">
                <a:hlinkClick r:id="rId4" tooltip="База популярных Ruby–библиотек с описаниями"/>
              </a:rPr>
              <a:t>библиотек с описаниями</a:t>
            </a:r>
            <a:endParaRPr lang="ru-RU" dirty="0"/>
          </a:p>
          <a:p>
            <a:r>
              <a:rPr lang="ru-RU" dirty="0"/>
              <a:t> </a:t>
            </a:r>
            <a:r>
              <a:rPr lang="ru-RU" dirty="0">
                <a:hlinkClick r:id="rId5" tooltip="О библиотеках в Ruby, Gems (2)"/>
              </a:rPr>
              <a:t>О библиотеках в </a:t>
            </a:r>
            <a:r>
              <a:rPr lang="en-GB" dirty="0">
                <a:hlinkClick r:id="rId5" tooltip="О библиотеках в Ruby, Gems (2)"/>
              </a:rPr>
              <a:t>Ruby, Gems (</a:t>
            </a:r>
            <a:r>
              <a:rPr lang="ru-RU" dirty="0">
                <a:hlinkClick r:id="rId5" tooltip="О библиотеках в Ruby, Gems (2)"/>
              </a:rPr>
              <a:t>1</a:t>
            </a:r>
            <a:r>
              <a:rPr lang="en-GB" dirty="0">
                <a:hlinkClick r:id="rId5" tooltip="О библиотеках в Ruby, Gems (2)"/>
              </a:rPr>
              <a:t>)</a:t>
            </a:r>
            <a:endParaRPr lang="en-GB" dirty="0"/>
          </a:p>
          <a:p>
            <a:r>
              <a:rPr lang="en-GB" dirty="0"/>
              <a:t> </a:t>
            </a:r>
            <a:r>
              <a:rPr lang="ru-RU" dirty="0">
                <a:hlinkClick r:id="rId6" tooltip="О библиотеках в Ruby, Gems (1)"/>
              </a:rPr>
              <a:t>О библиотеках в </a:t>
            </a:r>
            <a:r>
              <a:rPr lang="en-GB" dirty="0">
                <a:hlinkClick r:id="rId6" tooltip="О библиотеках в Ruby, Gems (1)"/>
              </a:rPr>
              <a:t>Ruby, Gems (</a:t>
            </a:r>
            <a:r>
              <a:rPr lang="ru-RU" dirty="0">
                <a:hlinkClick r:id="rId6" tooltip="О библиотеках в Ruby, Gems (1)"/>
              </a:rPr>
              <a:t>2</a:t>
            </a:r>
            <a:r>
              <a:rPr lang="en-GB" dirty="0">
                <a:hlinkClick r:id="rId6" tooltip="О библиотеках в Ruby, Gems (1)"/>
              </a:rPr>
              <a:t>)</a:t>
            </a:r>
            <a:endParaRPr lang="en-GB" dirty="0"/>
          </a:p>
          <a:p>
            <a:r>
              <a:rPr lang="en-GB" dirty="0"/>
              <a:t> </a:t>
            </a:r>
            <a:r>
              <a:rPr lang="ru-RU" dirty="0">
                <a:hlinkClick r:id="rId7" tooltip="Как не светить пароль"/>
              </a:rPr>
              <a:t>Как не светить пароль</a:t>
            </a:r>
            <a:endParaRPr lang="ru-RU" dirty="0"/>
          </a:p>
          <a:p>
            <a:r>
              <a:rPr lang="ru-RU" dirty="0"/>
              <a:t> </a:t>
            </a:r>
            <a:r>
              <a:rPr lang="ru-RU" dirty="0">
                <a:hlinkClick r:id="rId8" tooltip="Библиотека Pony"/>
              </a:rPr>
              <a:t>Библиотека </a:t>
            </a:r>
            <a:r>
              <a:rPr lang="en-GB" dirty="0">
                <a:hlinkClick r:id="rId8" tooltip="Библиотека Pony"/>
              </a:rPr>
              <a:t>Pony</a:t>
            </a:r>
            <a:endParaRPr lang="ru-RU" dirty="0"/>
          </a:p>
          <a:p>
            <a:r>
              <a:rPr lang="en-GB" u="sng" dirty="0">
                <a:hlinkClick r:id="rId9"/>
              </a:rPr>
              <a:t>https://ruby-doc.org/core-2.4.0/Math.html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101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Библиотеки и </a:t>
            </a:r>
            <a:r>
              <a:rPr lang="en-US" b="1" dirty="0" err="1">
                <a:solidFill>
                  <a:schemeClr val="accent1"/>
                </a:solidFill>
              </a:rPr>
              <a:t>RubyGems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библиотеки в программировании?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Через какое-то время, эти твари обленились окончательно и начали заимствовать код друг у друга: так появились библиотеки.</a:t>
            </a:r>
          </a:p>
          <a:p>
            <a:r>
              <a:rPr lang="ru-RU" dirty="0"/>
              <a:t>Библиотека — это набор программ, классов, методов и других файлов, который служит для решения какой-то задачи. И предназначенный для того, чтобы использоваться внутри других программ. Например, </a:t>
            </a:r>
            <a:r>
              <a:rPr lang="en-GB" dirty="0"/>
              <a:t>Windows </a:t>
            </a:r>
            <a:r>
              <a:rPr lang="ru-RU" dirty="0"/>
              <a:t>это не библиотека (хотя тоже набор программ и классов по сути) — потому что не предназначена для использования внутри других программ, это самостоятельная и независимая программа. </a:t>
            </a:r>
          </a:p>
        </p:txBody>
      </p:sp>
    </p:spTree>
    <p:extLst>
      <p:ext uri="{BB962C8B-B14F-4D97-AF65-F5344CB8AC3E}">
        <p14:creationId xmlns:p14="http://schemas.microsoft.com/office/powerpoint/2010/main" val="355322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библиотеки в программировании?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А вот скажем, библиотека </a:t>
            </a:r>
            <a:r>
              <a:rPr lang="en-GB" dirty="0">
                <a:hlinkClick r:id="rId2"/>
              </a:rPr>
              <a:t>Pony</a:t>
            </a:r>
            <a:r>
              <a:rPr lang="en-GB" dirty="0"/>
              <a:t> </a:t>
            </a:r>
            <a:r>
              <a:rPr lang="ru-RU" dirty="0"/>
              <a:t>для отправки электронной почты, которая позволяет написать свою программу на </a:t>
            </a:r>
            <a:r>
              <a:rPr lang="en-GB" dirty="0"/>
              <a:t>Ruby </a:t>
            </a:r>
            <a:r>
              <a:rPr lang="ru-RU" dirty="0"/>
              <a:t>для отправки </a:t>
            </a:r>
            <a:r>
              <a:rPr lang="en-GB" dirty="0"/>
              <a:t>e-mail, </a:t>
            </a:r>
            <a:r>
              <a:rPr lang="ru-RU" dirty="0"/>
              <a:t>это другое дело — она предназначена для использования в программах.</a:t>
            </a:r>
          </a:p>
          <a:p>
            <a:r>
              <a:rPr lang="ru-RU" dirty="0"/>
              <a:t>Библиотеки как правило пишут уже очень крутые разработчики, однако пользоваться библиотеками можно и нужно всем, даже самым полным новичкам.</a:t>
            </a:r>
          </a:p>
          <a:p>
            <a:r>
              <a:rPr lang="ru-RU" dirty="0"/>
              <a:t>Это во-первых, сокращает время на написание программ, во-вторых, вам не нужно знать до конца, как работает та или иная библиотека, чтобы её использовать.</a:t>
            </a:r>
          </a:p>
        </p:txBody>
      </p:sp>
    </p:spTree>
    <p:extLst>
      <p:ext uri="{BB962C8B-B14F-4D97-AF65-F5344CB8AC3E}">
        <p14:creationId xmlns:p14="http://schemas.microsoft.com/office/powerpoint/2010/main" val="110682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библиотеки в программировании?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4060221" cy="4037748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библиотеки для написания программ — как использование микроволновки для приготовления еды: вы не понимаете, как она работает внутри, но через какое-то время уже не можете без неё жить, здорово сокращая время процесса. </a:t>
            </a:r>
          </a:p>
        </p:txBody>
      </p:sp>
      <p:pic>
        <p:nvPicPr>
          <p:cNvPr id="2050" name="Picture 2" descr="Микроволновка">
            <a:extLst>
              <a:ext uri="{FF2B5EF4-FFF2-40B4-BE49-F238E27FC236}">
                <a16:creationId xmlns:a16="http://schemas.microsoft.com/office/drawing/2014/main" id="{E17939DB-BB6D-0B4D-932E-C4337F242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1" y="2015734"/>
            <a:ext cx="4374653" cy="329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02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библиотеки в программировании?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Библиотеки придумали очень давно, поэтому сейчас для любой цели есть своя библиотека в любом языке программирования. И не одна. Библиотеки для работы с файлами, для работы с сайтами, с базами данных, с картинками, с музыкой и так далее. </a:t>
            </a:r>
          </a:p>
        </p:txBody>
      </p:sp>
    </p:spTree>
    <p:extLst>
      <p:ext uri="{BB962C8B-B14F-4D97-AF65-F5344CB8AC3E}">
        <p14:creationId xmlns:p14="http://schemas.microsoft.com/office/powerpoint/2010/main" val="115059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Система управления библиотеками </a:t>
            </a:r>
            <a:r>
              <a:rPr lang="en-US" b="1" dirty="0" err="1">
                <a:solidFill>
                  <a:schemeClr val="accent1"/>
                </a:solidFill>
              </a:rPr>
              <a:t>rubygems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4758721" cy="4037748"/>
          </a:xfrm>
        </p:spPr>
        <p:txBody>
          <a:bodyPr>
            <a:normAutofit/>
          </a:bodyPr>
          <a:lstStyle/>
          <a:p>
            <a:r>
              <a:rPr lang="ru-RU" dirty="0"/>
              <a:t>Когда разработчик пишет библиотеку и она лежит только на его компьютере, от этого никому ни холодно, ни жарко. Чтобы эффективно обмениваться этими библиотеками, необходимо было создать центральное хранилище этих библиотек, как такой научный городок, в котором только библиотеки. Каждый, кому нужна какая-то книга, знает, куда ему ехать.</a:t>
            </a:r>
          </a:p>
        </p:txBody>
      </p:sp>
      <p:pic>
        <p:nvPicPr>
          <p:cNvPr id="3074" name="Picture 2" descr="Драгоценные камни">
            <a:extLst>
              <a:ext uri="{FF2B5EF4-FFF2-40B4-BE49-F238E27FC236}">
                <a16:creationId xmlns:a16="http://schemas.microsoft.com/office/drawing/2014/main" id="{6CE05A0D-0481-8142-BD67-B3D4D335A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30" y="2648784"/>
            <a:ext cx="4177124" cy="277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89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Система управления библиотеками </a:t>
            </a:r>
            <a:r>
              <a:rPr lang="en-US" b="1" dirty="0" err="1">
                <a:solidFill>
                  <a:schemeClr val="accent1"/>
                </a:solidFill>
              </a:rPr>
              <a:t>rubygems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13267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GB" dirty="0"/>
              <a:t>Ruby </a:t>
            </a:r>
            <a:r>
              <a:rPr lang="ru-RU" dirty="0"/>
              <a:t>такая система работы с библиотеками называется </a:t>
            </a:r>
            <a:r>
              <a:rPr lang="en-GB" dirty="0" err="1">
                <a:solidFill>
                  <a:schemeClr val="accent1"/>
                </a:solidFill>
              </a:rPr>
              <a:t>RubyGems</a:t>
            </a:r>
            <a:r>
              <a:rPr lang="en-GB" dirty="0"/>
              <a:t>. </a:t>
            </a:r>
            <a:r>
              <a:rPr lang="ru-RU" dirty="0"/>
              <a:t>Она устанавливается вместе с </a:t>
            </a:r>
            <a:r>
              <a:rPr lang="en-GB" dirty="0"/>
              <a:t>Ruby</a:t>
            </a:r>
            <a:r>
              <a:rPr lang="ru-RU" dirty="0"/>
              <a:t>.</a:t>
            </a:r>
          </a:p>
          <a:p>
            <a:r>
              <a:rPr lang="ru-RU" dirty="0"/>
              <a:t>Проверьте это, выполнив в консоли команду: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7F2AB-0F5A-6F4A-AB92-961960E6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530600"/>
            <a:ext cx="9169400" cy="4953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51BB44-B1FC-D344-8D01-57F0B1392DA7}"/>
              </a:ext>
            </a:extLst>
          </p:cNvPr>
          <p:cNvSpPr txBox="1">
            <a:spLocks/>
          </p:cNvSpPr>
          <p:nvPr/>
        </p:nvSpPr>
        <p:spPr>
          <a:xfrm>
            <a:off x="1451578" y="4127501"/>
            <a:ext cx="9603275" cy="495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Чтобы обновить эту утилиту до последней версии, просто напишите: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37A1EF-4A22-604E-8A27-DE45EDF88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4724401"/>
            <a:ext cx="9144000" cy="50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5EB01F-3EC7-294F-B8CA-863940D51936}"/>
              </a:ext>
            </a:extLst>
          </p:cNvPr>
          <p:cNvSpPr txBox="1">
            <a:spLocks/>
          </p:cNvSpPr>
          <p:nvPr/>
        </p:nvSpPr>
        <p:spPr>
          <a:xfrm>
            <a:off x="1451578" y="5334001"/>
            <a:ext cx="9603275" cy="719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RubyGems</a:t>
            </a:r>
            <a:r>
              <a:rPr lang="en-GB" dirty="0"/>
              <a:t> </a:t>
            </a:r>
            <a:r>
              <a:rPr lang="ru-RU" dirty="0"/>
              <a:t>сама себя скачает и установит, написав вам, когда закончит этот.</a:t>
            </a:r>
          </a:p>
        </p:txBody>
      </p:sp>
    </p:spTree>
    <p:extLst>
      <p:ext uri="{BB962C8B-B14F-4D97-AF65-F5344CB8AC3E}">
        <p14:creationId xmlns:p14="http://schemas.microsoft.com/office/powerpoint/2010/main" val="30958368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2449</TotalTime>
  <Words>1903</Words>
  <Application>Microsoft Macintosh PowerPoint</Application>
  <PresentationFormat>Widescreen</PresentationFormat>
  <Paragraphs>118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Gill Sans MT</vt:lpstr>
      <vt:lpstr>Gallery</vt:lpstr>
      <vt:lpstr>Лекция 15</vt:lpstr>
      <vt:lpstr>План занятия</vt:lpstr>
      <vt:lpstr>Что такое библиотеки в программировании?</vt:lpstr>
      <vt:lpstr>Что такое библиотеки в программировании?</vt:lpstr>
      <vt:lpstr>Что такое библиотеки в программировании?</vt:lpstr>
      <vt:lpstr>Что такое библиотеки в программировании?</vt:lpstr>
      <vt:lpstr>Что такое библиотеки в программировании?</vt:lpstr>
      <vt:lpstr>Система управления библиотеками rubygems</vt:lpstr>
      <vt:lpstr>Система управления библиотеками rubygems</vt:lpstr>
      <vt:lpstr>Установка библиотек</vt:lpstr>
      <vt:lpstr>Установка библиотек</vt:lpstr>
      <vt:lpstr>Поиск библиотек</vt:lpstr>
      <vt:lpstr>Библиотека pony для отправки почты</vt:lpstr>
      <vt:lpstr>Подключение библиотек в программах</vt:lpstr>
      <vt:lpstr>Пишем программу для отправки почты</vt:lpstr>
      <vt:lpstr>Пишем программу для отправки почты</vt:lpstr>
      <vt:lpstr>Пишем программу для отправки почты</vt:lpstr>
      <vt:lpstr>Пишем программу для отправки почты</vt:lpstr>
      <vt:lpstr>Пишем программу для отправки почты</vt:lpstr>
      <vt:lpstr>Скрытие пароля при вводе</vt:lpstr>
      <vt:lpstr>Скрытие пароля при вводе</vt:lpstr>
      <vt:lpstr>Запуск программы send_mail.rb</vt:lpstr>
      <vt:lpstr>Запуск программы send_mail.rb</vt:lpstr>
      <vt:lpstr>Математические константы</vt:lpstr>
      <vt:lpstr>Математические константы. подсказка</vt:lpstr>
      <vt:lpstr>транслитератор</vt:lpstr>
      <vt:lpstr>Транслитератор. подсказка</vt:lpstr>
      <vt:lpstr>Отправка почты с темой</vt:lpstr>
      <vt:lpstr>Отправка почты с темой. подсказка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185</cp:revision>
  <cp:lastPrinted>2021-12-09T17:08:22Z</cp:lastPrinted>
  <dcterms:created xsi:type="dcterms:W3CDTF">2021-10-04T10:22:19Z</dcterms:created>
  <dcterms:modified xsi:type="dcterms:W3CDTF">2021-12-09T17:09:33Z</dcterms:modified>
</cp:coreProperties>
</file>