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462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69"/>
    <p:restoredTop sz="96405"/>
  </p:normalViewPr>
  <p:slideViewPr>
    <p:cSldViewPr snapToGrid="0" snapToObjects="1">
      <p:cViewPr>
        <p:scale>
          <a:sx n="100" d="100"/>
          <a:sy n="100" d="100"/>
        </p:scale>
        <p:origin x="8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-doc.org/core-2.4.0/Regexp.html" TargetMode="External"/><Relationship Id="rId2" Type="http://schemas.openxmlformats.org/officeDocument/2006/relationships/hyperlink" Target="https://ruby-doc.org/core-2.4.0/String.html#method-i-sca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ruby-doc.org/core-2.0.0/IO.html#method-c-read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mputerhope.com/jargon/r/regex.htm" TargetMode="External"/><Relationship Id="rId3" Type="http://schemas.openxmlformats.org/officeDocument/2006/relationships/hyperlink" Target="https://www.cheatography.com/davechild/cheat-sheets/regular-expressions/" TargetMode="External"/><Relationship Id="rId7" Type="http://schemas.openxmlformats.org/officeDocument/2006/relationships/hyperlink" Target="https://gist.github.com/fnichol/867550#the-manual-way-boring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ular.com/" TargetMode="External"/><Relationship Id="rId5" Type="http://schemas.openxmlformats.org/officeDocument/2006/relationships/hyperlink" Target="http://www.rexegg.com/regex-quickstart.html" TargetMode="External"/><Relationship Id="rId4" Type="http://schemas.openxmlformats.org/officeDocument/2006/relationships/hyperlink" Target="https://www.ralfebert.de/snippets/ruby-rails/regex_cheat_sheet/" TargetMode="External"/><Relationship Id="rId9" Type="http://schemas.openxmlformats.org/officeDocument/2006/relationships/hyperlink" Target="https://regexcrossword.com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uby-doc.org/core-2.4.0/Regex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ru-RU" b="1" dirty="0">
                <a:solidFill>
                  <a:schemeClr val="accent1"/>
                </a:solidFill>
              </a:rPr>
              <a:t>8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Регулярные выражения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73567"/>
          </a:xfrm>
        </p:spPr>
        <p:txBody>
          <a:bodyPr>
            <a:normAutofit/>
          </a:bodyPr>
          <a:lstStyle/>
          <a:p>
            <a:r>
              <a:rPr lang="ru-RU" dirty="0"/>
              <a:t>И видим, что метод вернул нам </a:t>
            </a:r>
            <a:r>
              <a:rPr lang="ru-RU" dirty="0">
                <a:solidFill>
                  <a:schemeClr val="accent1"/>
                </a:solidFill>
              </a:rPr>
              <a:t>7</a:t>
            </a:r>
            <a:r>
              <a:rPr lang="ru-RU" dirty="0"/>
              <a:t>. Данное число означает позицию (номер символа) в строке, где впервые было встречено совпадение (искомое условие). Давайте проверим, верен ли результат: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F658DE-9B3E-CF46-8C73-6E508232D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375649"/>
            <a:ext cx="9144000" cy="787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36C9F1-F644-6847-B66F-57C42E13690E}"/>
              </a:ext>
            </a:extLst>
          </p:cNvPr>
          <p:cNvSpPr txBox="1">
            <a:spLocks/>
          </p:cNvSpPr>
          <p:nvPr/>
        </p:nvSpPr>
        <p:spPr>
          <a:xfrm>
            <a:off x="1451578" y="4249398"/>
            <a:ext cx="9603275" cy="56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мы видим, результаты совпадают. Отлично, двигаемся дальше.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30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086367"/>
          </a:xfrm>
        </p:spPr>
        <p:txBody>
          <a:bodyPr>
            <a:normAutofit/>
          </a:bodyPr>
          <a:lstStyle/>
          <a:p>
            <a:r>
              <a:rPr lang="ru-RU" dirty="0"/>
              <a:t>Мы можем задавать более сложные конструкции, например нам необходимо найти все числа, или же пропустить только те данные, которые соответствуют регулярному выражению (зачастую Вам придется использовать данный подход при проверке </a:t>
            </a:r>
            <a:r>
              <a:rPr lang="en-GB" dirty="0"/>
              <a:t>email).</a:t>
            </a:r>
          </a:p>
          <a:p>
            <a:r>
              <a:rPr lang="ru-RU" dirty="0"/>
              <a:t>Рассмотрим следующий пример: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D4CA9-384F-F04F-9403-7D273BCC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264079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8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863600"/>
          </a:xfrm>
        </p:spPr>
        <p:txBody>
          <a:bodyPr>
            <a:normAutofit/>
          </a:bodyPr>
          <a:lstStyle/>
          <a:p>
            <a:r>
              <a:rPr lang="ru-RU" dirty="0"/>
              <a:t>Точка в регулярном выражении означает, что на ее месте возможен любой </a:t>
            </a:r>
            <a:r>
              <a:rPr lang="ru-RU" b="1" dirty="0"/>
              <a:t>единственный</a:t>
            </a:r>
            <a:r>
              <a:rPr lang="ru-RU" dirty="0"/>
              <a:t> символ, будь то </a:t>
            </a:r>
            <a:r>
              <a:rPr lang="ru-RU" b="1" dirty="0"/>
              <a:t>ОДНО</a:t>
            </a:r>
            <a:r>
              <a:rPr lang="ru-RU" dirty="0"/>
              <a:t> число, </a:t>
            </a:r>
            <a:r>
              <a:rPr lang="ru-RU" b="1" dirty="0"/>
              <a:t>ОДНА</a:t>
            </a:r>
            <a:r>
              <a:rPr lang="ru-RU" dirty="0"/>
              <a:t> буква или иной символ: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3CD46-B5C2-4943-8FCA-99E6F131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92033"/>
            <a:ext cx="91440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82830A-509C-7A41-A2EE-5AB3E3B9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742933"/>
            <a:ext cx="9144000" cy="78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F9EC78-3140-EE4A-9030-690AC9F5E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4593833"/>
            <a:ext cx="9144000" cy="787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44FFCE-812F-634B-BFCF-08F4AAD877FB}"/>
              </a:ext>
            </a:extLst>
          </p:cNvPr>
          <p:cNvSpPr txBox="1">
            <a:spLocks/>
          </p:cNvSpPr>
          <p:nvPr/>
        </p:nvSpPr>
        <p:spPr>
          <a:xfrm>
            <a:off x="1451578" y="5419333"/>
            <a:ext cx="9603275" cy="7874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последнем примере из-за использования нескольких символов на месте точки вместо одного — мы получили </a:t>
            </a:r>
            <a:r>
              <a:rPr lang="en-GB" dirty="0">
                <a:solidFill>
                  <a:schemeClr val="accent1"/>
                </a:solidFill>
              </a:rPr>
              <a:t>nil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04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591067"/>
          </a:xfrm>
        </p:spPr>
        <p:txBody>
          <a:bodyPr>
            <a:normAutofit/>
          </a:bodyPr>
          <a:lstStyle/>
          <a:p>
            <a:r>
              <a:rPr lang="ru-RU" dirty="0"/>
              <a:t>А теперь давайте в нашем регулярном выражении применим якорь (</a:t>
            </a:r>
            <a:r>
              <a:rPr lang="en-GB" i="1" dirty="0"/>
              <a:t>anchor</a:t>
            </a:r>
            <a:r>
              <a:rPr lang="en-GB" dirty="0"/>
              <a:t>) </a:t>
            </a:r>
            <a:r>
              <a:rPr lang="en-GB" dirty="0">
                <a:solidFill>
                  <a:schemeClr val="accent1"/>
                </a:solidFill>
              </a:rPr>
              <a:t>^</a:t>
            </a:r>
            <a:r>
              <a:rPr lang="en-GB" dirty="0"/>
              <a:t> — </a:t>
            </a:r>
            <a:r>
              <a:rPr lang="ru-RU" dirty="0"/>
              <a:t>означающий начало строки. При использовании данного якоря, мы явно указываем, что символ </a:t>
            </a:r>
            <a:r>
              <a:rPr lang="ru-RU" dirty="0">
                <a:solidFill>
                  <a:schemeClr val="accent1"/>
                </a:solidFill>
              </a:rPr>
              <a:t>с</a:t>
            </a:r>
            <a:r>
              <a:rPr lang="ru-RU" dirty="0"/>
              <a:t> должен идти первым. В случае же иного символа на первом месте после якоря (начала строки) метод вернет нам </a:t>
            </a:r>
            <a:r>
              <a:rPr lang="en-GB" dirty="0">
                <a:solidFill>
                  <a:schemeClr val="accent1"/>
                </a:solidFill>
              </a:rPr>
              <a:t>nil</a:t>
            </a:r>
            <a:r>
              <a:rPr lang="en-GB" dirty="0"/>
              <a:t>:</a:t>
            </a:r>
            <a:r>
              <a:rPr lang="ru-RU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88D62-C847-324D-927D-6D059815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683000"/>
            <a:ext cx="9144000" cy="78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3A966A-6DA1-1042-B674-646B1D1DF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546600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7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197367"/>
          </a:xfrm>
        </p:spPr>
        <p:txBody>
          <a:bodyPr>
            <a:normAutofit/>
          </a:bodyPr>
          <a:lstStyle/>
          <a:p>
            <a:r>
              <a:rPr lang="ru-RU" dirty="0"/>
              <a:t>А сейчас введем ограничение на последнюю букву, то есть, буква </a:t>
            </a:r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dirty="0"/>
              <a:t> </a:t>
            </a:r>
            <a:r>
              <a:rPr lang="ru-RU" dirty="0"/>
              <a:t>должна быть последней в строке, иначе строка не пройдет нашу 'воронку'. Для этого воспользуемся якорем </a:t>
            </a:r>
            <a:r>
              <a:rPr lang="ru-RU" dirty="0">
                <a:solidFill>
                  <a:schemeClr val="accent1"/>
                </a:solidFill>
              </a:rPr>
              <a:t>$</a:t>
            </a:r>
            <a:r>
              <a:rPr lang="ru-RU" dirty="0"/>
              <a:t> — обозначающим конец строки: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618C8-65E8-3C43-A3A2-84D3BFE6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27623"/>
            <a:ext cx="91440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650F45-C2C1-1F4F-A114-B83CA9CEB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204146"/>
            <a:ext cx="9144000" cy="787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AD152E-7E7E-EB4D-A0BB-374A7429B970}"/>
              </a:ext>
            </a:extLst>
          </p:cNvPr>
          <p:cNvSpPr txBox="1">
            <a:spLocks/>
          </p:cNvSpPr>
          <p:nvPr/>
        </p:nvSpPr>
        <p:spPr>
          <a:xfrm>
            <a:off x="1451578" y="5080670"/>
            <a:ext cx="9603275" cy="972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последнем примере буква </a:t>
            </a:r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dirty="0"/>
              <a:t> </a:t>
            </a:r>
            <a:r>
              <a:rPr lang="ru-RU" dirty="0"/>
              <a:t>не является последним символом, отсюда и результат </a:t>
            </a:r>
            <a:r>
              <a:rPr lang="en-GB" dirty="0">
                <a:solidFill>
                  <a:schemeClr val="accent1"/>
                </a:solidFill>
              </a:rPr>
              <a:t>nil</a:t>
            </a:r>
            <a:r>
              <a:rPr lang="en-GB" dirty="0"/>
              <a:t>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15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314967"/>
          </a:xfrm>
        </p:spPr>
        <p:txBody>
          <a:bodyPr>
            <a:normAutofit/>
          </a:bodyPr>
          <a:lstStyle/>
          <a:p>
            <a:r>
              <a:rPr lang="ru-RU" dirty="0"/>
              <a:t>Пришло время познакомиться с квантификаторами (</a:t>
            </a:r>
            <a:r>
              <a:rPr lang="en-GB" b="1" i="1" dirty="0"/>
              <a:t>quantifier</a:t>
            </a:r>
            <a:r>
              <a:rPr lang="en-GB" dirty="0"/>
              <a:t>) </a:t>
            </a:r>
            <a:r>
              <a:rPr lang="ru-RU" dirty="0"/>
              <a:t>от английского слова </a:t>
            </a:r>
            <a:r>
              <a:rPr lang="en-GB" i="1" dirty="0"/>
              <a:t>quantify</a:t>
            </a:r>
            <a:r>
              <a:rPr lang="en-GB" dirty="0"/>
              <a:t> — </a:t>
            </a:r>
            <a:r>
              <a:rPr lang="ru-RU" dirty="0"/>
              <a:t>что означает </a:t>
            </a:r>
            <a:r>
              <a:rPr lang="ru-RU" i="1" dirty="0"/>
              <a:t>определять количество</a:t>
            </a:r>
            <a:r>
              <a:rPr lang="ru-RU" dirty="0"/>
              <a:t> . Возьмем уже знакомый нам пример, и вместо точки подставим символ звездочки </a:t>
            </a:r>
            <a:r>
              <a:rPr lang="ru-RU" dirty="0">
                <a:solidFill>
                  <a:schemeClr val="accent1"/>
                </a:solidFill>
              </a:rPr>
              <a:t>*</a:t>
            </a:r>
            <a:r>
              <a:rPr lang="ru-RU" dirty="0"/>
              <a:t> (</a:t>
            </a:r>
            <a:r>
              <a:rPr lang="ru-RU" i="1" dirty="0"/>
              <a:t>астериск</a:t>
            </a:r>
            <a:r>
              <a:rPr lang="ru-RU" dirty="0"/>
              <a:t>, </a:t>
            </a:r>
            <a:r>
              <a:rPr lang="en-GB" i="1" dirty="0"/>
              <a:t>asterisk</a:t>
            </a:r>
            <a:r>
              <a:rPr lang="en-GB" dirty="0"/>
              <a:t>). </a:t>
            </a:r>
            <a:r>
              <a:rPr lang="ru-RU" dirty="0"/>
              <a:t>Воспользовавшись данным квантификатором мы можем на место астериска вписать любое количество символов от нуля до бесконечности, и строка пройдет через нашу 'воронку':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C3872-BA99-9C42-92BA-BC72FCCBC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391079"/>
            <a:ext cx="9144000" cy="78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216BF2-9E82-4842-B539-1B5BA4788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5249774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5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41767"/>
          </a:xfrm>
        </p:spPr>
        <p:txBody>
          <a:bodyPr>
            <a:normAutofit/>
          </a:bodyPr>
          <a:lstStyle/>
          <a:p>
            <a:r>
              <a:rPr lang="ru-RU" dirty="0"/>
              <a:t>Также существует </a:t>
            </a:r>
            <a:r>
              <a:rPr lang="ru-RU" i="1" dirty="0"/>
              <a:t>квантификатор</a:t>
            </a:r>
            <a:r>
              <a:rPr lang="ru-RU" dirty="0"/>
              <a:t> </a:t>
            </a:r>
            <a:r>
              <a:rPr lang="ru-RU" dirty="0">
                <a:solidFill>
                  <a:schemeClr val="accent1"/>
                </a:solidFill>
              </a:rPr>
              <a:t>+</a:t>
            </a:r>
            <a:r>
              <a:rPr lang="ru-RU" dirty="0"/>
              <a:t>. Он проверяет количество символов от одного до бесконечности: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91E56-1C9B-6645-9019-101D6B10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68679"/>
            <a:ext cx="91440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924D4F-0CD1-EC40-89D1-05CCAB78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876837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3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603767"/>
          </a:xfrm>
        </p:spPr>
        <p:txBody>
          <a:bodyPr>
            <a:normAutofit/>
          </a:bodyPr>
          <a:lstStyle/>
          <a:p>
            <a:r>
              <a:rPr lang="ru-RU" dirty="0"/>
              <a:t>Рассмотрим ситуацию, когда нам необходимо удостовериться, что строка содержит в себе только числа, для этого воспользуемся следующим регулярным выражением, применив </a:t>
            </a:r>
            <a:r>
              <a:rPr lang="ru-RU" i="1" dirty="0"/>
              <a:t>классы символов</a:t>
            </a:r>
            <a:r>
              <a:rPr lang="ru-RU" dirty="0"/>
              <a:t> (</a:t>
            </a:r>
            <a:r>
              <a:rPr lang="en-GB" i="1" dirty="0"/>
              <a:t>character classes</a:t>
            </a:r>
            <a:r>
              <a:rPr lang="en-GB" dirty="0"/>
              <a:t>), </a:t>
            </a:r>
            <a:r>
              <a:rPr lang="ru-RU" dirty="0"/>
              <a:t>то есть все то, что находится в квадратных скобках: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4A058-BBE6-1C4C-9009-A77D02C9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683000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8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11567"/>
          </a:xfrm>
        </p:spPr>
        <p:txBody>
          <a:bodyPr>
            <a:normAutofit/>
          </a:bodyPr>
          <a:lstStyle/>
          <a:p>
            <a:r>
              <a:rPr lang="ru-RU" dirty="0"/>
              <a:t>А теперь мы укажем определенные числа: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9B893-7296-F942-9535-F0DD2EB0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41600"/>
            <a:ext cx="9144000" cy="787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CB3B7E-34E0-9A49-A7A8-CEFBA54A86A5}"/>
              </a:ext>
            </a:extLst>
          </p:cNvPr>
          <p:cNvSpPr txBox="1">
            <a:spLocks/>
          </p:cNvSpPr>
          <p:nvPr/>
        </p:nvSpPr>
        <p:spPr>
          <a:xfrm>
            <a:off x="1451579" y="3543300"/>
            <a:ext cx="9603275" cy="511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Последовательность чисел не имеет значения: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1F74A6-3578-434F-B2A7-6CAAC5E8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169167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5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41768"/>
          </a:xfrm>
        </p:spPr>
        <p:txBody>
          <a:bodyPr>
            <a:normAutofit/>
          </a:bodyPr>
          <a:lstStyle/>
          <a:p>
            <a:r>
              <a:rPr lang="ru-RU" dirty="0"/>
              <a:t>Если среди этих чисел окажется что-нибудь другое, например 1 или 5, то результатом будет </a:t>
            </a:r>
            <a:r>
              <a:rPr lang="en-GB" dirty="0">
                <a:solidFill>
                  <a:schemeClr val="accent1"/>
                </a:solidFill>
              </a:rPr>
              <a:t>nil</a:t>
            </a:r>
            <a:r>
              <a:rPr lang="en-GB" dirty="0"/>
              <a:t>:</a:t>
            </a:r>
            <a:r>
              <a:rPr lang="ru-RU" dirty="0"/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85C90-A110-2F4A-B0ED-75B11445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19480"/>
            <a:ext cx="9144000" cy="78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7DE3C-033E-4D44-B8BB-B23E3E2B2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968859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6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Что такое регулярные выражения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Разбираем примеры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Создаем игру «Придумай слова по шаблону»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 каких ситуациях уместно использование регулярных выражений, а в каких лучше обойтись стандартными средствами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Мы познакомимся и немного поработаем с этим мощным инструментом, разобрав несколько примеров. А потом напишем увлекательную игру, применив полученные знания на практике.</a:t>
            </a:r>
          </a:p>
        </p:txBody>
      </p:sp>
    </p:spTree>
    <p:extLst>
      <p:ext uri="{BB962C8B-B14F-4D97-AF65-F5344CB8AC3E}">
        <p14:creationId xmlns:p14="http://schemas.microsoft.com/office/powerpoint/2010/main" val="415215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35468"/>
          </a:xfrm>
        </p:spPr>
        <p:txBody>
          <a:bodyPr>
            <a:normAutofit/>
          </a:bodyPr>
          <a:lstStyle/>
          <a:p>
            <a:r>
              <a:rPr lang="ru-RU" dirty="0"/>
              <a:t>Отлично, мы молодцы! Давайте напишем что то более интересное и практичное, а заодно закрепим результат. </a:t>
            </a:r>
            <a:r>
              <a:rPr lang="ru-RU" dirty="0" err="1"/>
              <a:t>Провалидируем</a:t>
            </a:r>
            <a:r>
              <a:rPr lang="ru-RU" dirty="0"/>
              <a:t> </a:t>
            </a:r>
            <a:r>
              <a:rPr lang="en-GB" dirty="0"/>
              <a:t>email, </a:t>
            </a:r>
            <a:r>
              <a:rPr lang="ru-RU" dirty="0"/>
              <a:t>то есть создадим упрощенное регулярное выражение, которое проверяет корректность веденного </a:t>
            </a:r>
            <a:r>
              <a:rPr lang="en-GB" dirty="0"/>
              <a:t>email:</a:t>
            </a:r>
            <a:r>
              <a:rPr lang="ru-RU" dirty="0"/>
              <a:t>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1D79A-F9DB-B24B-8C77-6C26FAD8B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13180"/>
            <a:ext cx="91440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50EBC8-3121-8A41-95F4-2B8048E4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362559"/>
            <a:ext cx="9156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1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889521" cy="4037748"/>
          </a:xfrm>
        </p:spPr>
        <p:txBody>
          <a:bodyPr>
            <a:normAutofit fontScale="92500"/>
          </a:bodyPr>
          <a:lstStyle/>
          <a:p>
            <a:r>
              <a:rPr lang="ru-RU" dirty="0"/>
              <a:t>Разберем пример подробнее:</a:t>
            </a:r>
          </a:p>
          <a:p>
            <a:r>
              <a:rPr lang="ru-RU" dirty="0">
                <a:solidFill>
                  <a:schemeClr val="accent1"/>
                </a:solidFill>
              </a:rPr>
              <a:t>//</a:t>
            </a:r>
            <a:r>
              <a:rPr lang="ru-RU" dirty="0"/>
              <a:t> — как мы помним, между символами слеш мы помещаем наше регулярное выражение</a:t>
            </a:r>
          </a:p>
          <a:p>
            <a:r>
              <a:rPr lang="ru-RU" dirty="0">
                <a:solidFill>
                  <a:schemeClr val="accent1"/>
                </a:solidFill>
              </a:rPr>
              <a:t>^</a:t>
            </a:r>
            <a:r>
              <a:rPr lang="ru-RU" dirty="0"/>
              <a:t> — данный якорь означает начало строки</a:t>
            </a:r>
          </a:p>
          <a:p>
            <a:r>
              <a:rPr lang="ru-RU" dirty="0">
                <a:solidFill>
                  <a:schemeClr val="accent1"/>
                </a:solidFill>
              </a:rPr>
              <a:t>[</a:t>
            </a:r>
            <a:r>
              <a:rPr lang="en-GB" dirty="0">
                <a:solidFill>
                  <a:schemeClr val="accent1"/>
                </a:solidFill>
              </a:rPr>
              <a:t>a-z0-9] </a:t>
            </a:r>
            <a:r>
              <a:rPr lang="en-GB" dirty="0"/>
              <a:t>— </a:t>
            </a:r>
            <a:r>
              <a:rPr lang="ru-RU" dirty="0"/>
              <a:t>класс символов, здесь мы указали, что допускается любой числовой символ, а также любая строчная (маленькая, не заглавная) буква английского алфавита. Соответственно, если бы мы хотели пропускать заглавные буквы, в таком случае мы бы написали </a:t>
            </a:r>
            <a:r>
              <a:rPr lang="ru-RU" dirty="0">
                <a:solidFill>
                  <a:schemeClr val="accent1"/>
                </a:solidFill>
              </a:rPr>
              <a:t>[</a:t>
            </a:r>
            <a:r>
              <a:rPr lang="en-GB" dirty="0">
                <a:solidFill>
                  <a:schemeClr val="accent1"/>
                </a:solidFill>
              </a:rPr>
              <a:t>A-Z]</a:t>
            </a:r>
            <a:r>
              <a:rPr lang="en-GB" dirty="0"/>
              <a:t>. </a:t>
            </a:r>
            <a:r>
              <a:rPr lang="ru-RU" dirty="0"/>
              <a:t>Либо, чтобы было еще красивее и компактнее, в конце нашего регулярного выражения мы можем добавить </a:t>
            </a:r>
            <a:r>
              <a:rPr lang="ru-RU" i="1" dirty="0"/>
              <a:t>модификатор</a:t>
            </a:r>
            <a:r>
              <a:rPr lang="ru-RU" dirty="0"/>
              <a:t> (</a:t>
            </a:r>
            <a:r>
              <a:rPr lang="en-GB" i="1" dirty="0"/>
              <a:t>modifier</a:t>
            </a:r>
            <a:r>
              <a:rPr lang="en-GB" dirty="0"/>
              <a:t>) </a:t>
            </a:r>
            <a:r>
              <a:rPr lang="en-GB" dirty="0" err="1">
                <a:solidFill>
                  <a:schemeClr val="accent1"/>
                </a:solidFill>
              </a:rPr>
              <a:t>i</a:t>
            </a:r>
            <a:r>
              <a:rPr lang="en-GB" dirty="0"/>
              <a:t>, </a:t>
            </a:r>
            <a:r>
              <a:rPr lang="ru-RU" dirty="0"/>
              <a:t>который закрывает глаза на </a:t>
            </a:r>
            <a:r>
              <a:rPr lang="en-GB" dirty="0"/>
              <a:t>case </a:t>
            </a:r>
            <a:r>
              <a:rPr lang="ru-RU" dirty="0"/>
              <a:t>букв (пропускает как строчные, так и заглавные). Выражение примет вид: </a:t>
            </a:r>
            <a:r>
              <a:rPr lang="ru-RU" dirty="0">
                <a:solidFill>
                  <a:schemeClr val="accent1"/>
                </a:solidFill>
              </a:rPr>
              <a:t>/^[</a:t>
            </a:r>
            <a:r>
              <a:rPr lang="en-GB" dirty="0">
                <a:solidFill>
                  <a:schemeClr val="accent1"/>
                </a:solidFill>
              </a:rPr>
              <a:t>a-z0-9]+@[a-z0-9]+\.[a-z]+/</a:t>
            </a:r>
            <a:r>
              <a:rPr lang="en-GB" dirty="0" err="1">
                <a:solidFill>
                  <a:schemeClr val="accent1"/>
                </a:solidFill>
              </a:rPr>
              <a:t>i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0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889521" cy="403774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Разберем пример подробнее:</a:t>
            </a:r>
          </a:p>
          <a:p>
            <a:r>
              <a:rPr lang="ru-RU" dirty="0">
                <a:solidFill>
                  <a:schemeClr val="accent1"/>
                </a:solidFill>
              </a:rPr>
              <a:t>+</a:t>
            </a:r>
            <a:r>
              <a:rPr lang="ru-RU" dirty="0"/>
              <a:t> — квантификатор, пропускающий результат от одного до бесконечности, то есть в нашем случае </a:t>
            </a:r>
            <a:r>
              <a:rPr lang="ru-RU" dirty="0">
                <a:solidFill>
                  <a:schemeClr val="accent1"/>
                </a:solidFill>
              </a:rPr>
              <a:t>[</a:t>
            </a:r>
            <a:r>
              <a:rPr lang="en-GB" dirty="0">
                <a:solidFill>
                  <a:schemeClr val="accent1"/>
                </a:solidFill>
              </a:rPr>
              <a:t>a-z0-9]+ </a:t>
            </a:r>
            <a:r>
              <a:rPr lang="en-GB" dirty="0"/>
              <a:t>— </a:t>
            </a:r>
            <a:r>
              <a:rPr lang="ru-RU" dirty="0"/>
              <a:t>допускается любое количество букв английского алфавита и цифр от 1 до бесконечности</a:t>
            </a:r>
          </a:p>
          <a:p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ru-RU" dirty="0"/>
              <a:t> — проверяем, что строка имеет данный символ в строго указанном месте, и этот символ должен быть не больше, и не меньше одного</a:t>
            </a:r>
          </a:p>
          <a:p>
            <a:r>
              <a:rPr lang="ru-RU" dirty="0">
                <a:solidFill>
                  <a:schemeClr val="accent1"/>
                </a:solidFill>
              </a:rPr>
              <a:t>\.</a:t>
            </a:r>
            <a:r>
              <a:rPr lang="ru-RU" dirty="0"/>
              <a:t> — мы помним, что 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ru-RU" dirty="0"/>
              <a:t> в регулярном выражении означает, что на месте данной точки применим любой символ в единственном числе, но мы то хотим указать конкретный символ точки, который прописывается в </a:t>
            </a:r>
            <a:r>
              <a:rPr lang="en-GB" dirty="0"/>
              <a:t>email, </a:t>
            </a:r>
            <a:r>
              <a:rPr lang="ru-RU" dirty="0"/>
              <a:t>для этого нам необходимо экранировать нашу точку обратным слешем</a:t>
            </a:r>
          </a:p>
        </p:txBody>
      </p:sp>
    </p:spTree>
    <p:extLst>
      <p:ext uri="{BB962C8B-B14F-4D97-AF65-F5344CB8AC3E}">
        <p14:creationId xmlns:p14="http://schemas.microsoft.com/office/powerpoint/2010/main" val="236366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889521" cy="4037748"/>
          </a:xfrm>
        </p:spPr>
        <p:txBody>
          <a:bodyPr>
            <a:normAutofit/>
          </a:bodyPr>
          <a:lstStyle/>
          <a:p>
            <a:r>
              <a:rPr lang="ru-RU" dirty="0"/>
              <a:t>Разберем пример подробнее:</a:t>
            </a:r>
          </a:p>
          <a:p>
            <a:r>
              <a:rPr lang="en-GB" dirty="0">
                <a:solidFill>
                  <a:schemeClr val="accent1"/>
                </a:solidFill>
              </a:rPr>
              <a:t>[a-z]+ </a:t>
            </a:r>
            <a:r>
              <a:rPr lang="en-GB" dirty="0"/>
              <a:t>— </a:t>
            </a:r>
            <a:r>
              <a:rPr lang="ru-RU" dirty="0"/>
              <a:t>и последнее, проверяем на корректность написания доменного имени верхнего уровня (то есть, например </a:t>
            </a:r>
            <a:r>
              <a:rPr lang="en-GB" dirty="0" err="1">
                <a:solidFill>
                  <a:schemeClr val="accent1"/>
                </a:solidFill>
              </a:rPr>
              <a:t>ru</a:t>
            </a:r>
            <a:r>
              <a:rPr lang="en-GB" dirty="0"/>
              <a:t> </a:t>
            </a:r>
            <a:r>
              <a:rPr lang="ru-RU" dirty="0"/>
              <a:t>или </a:t>
            </a:r>
            <a:r>
              <a:rPr lang="en-GB" dirty="0">
                <a:solidFill>
                  <a:schemeClr val="accent1"/>
                </a:solidFill>
              </a:rPr>
              <a:t>com</a:t>
            </a:r>
            <a:r>
              <a:rPr lang="en-GB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434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54467"/>
          </a:xfrm>
        </p:spPr>
        <p:txBody>
          <a:bodyPr>
            <a:normAutofit/>
          </a:bodyPr>
          <a:lstStyle/>
          <a:p>
            <a:r>
              <a:rPr lang="ru-RU" dirty="0"/>
              <a:t>Мы можем написать наше регулярное выражение немного иначе, воспользовавшись следующим синтаксисом: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2AD08-1A19-A24D-A49A-4B4165AE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95600"/>
            <a:ext cx="9144000" cy="787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56BACC-1DA8-1540-83C0-C4310113D802}"/>
              </a:ext>
            </a:extLst>
          </p:cNvPr>
          <p:cNvSpPr txBox="1">
            <a:spLocks/>
          </p:cNvSpPr>
          <p:nvPr/>
        </p:nvSpPr>
        <p:spPr>
          <a:xfrm>
            <a:off x="1451578" y="3848100"/>
            <a:ext cx="9838721" cy="2205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где </a:t>
            </a:r>
            <a:r>
              <a:rPr lang="ru-RU" dirty="0">
                <a:solidFill>
                  <a:schemeClr val="accent1"/>
                </a:solidFill>
              </a:rPr>
              <a:t>\</a:t>
            </a:r>
            <a:r>
              <a:rPr lang="en-GB" dirty="0">
                <a:solidFill>
                  <a:schemeClr val="accent1"/>
                </a:solidFill>
              </a:rPr>
              <a:t>w</a:t>
            </a:r>
            <a:r>
              <a:rPr lang="en-GB" dirty="0"/>
              <a:t> — </a:t>
            </a:r>
            <a:r>
              <a:rPr lang="ru-RU" dirty="0"/>
              <a:t>аналогично выражению </a:t>
            </a:r>
            <a:r>
              <a:rPr lang="ru-RU" dirty="0">
                <a:solidFill>
                  <a:schemeClr val="accent1"/>
                </a:solidFill>
              </a:rPr>
              <a:t>[</a:t>
            </a:r>
            <a:r>
              <a:rPr lang="en-GB" dirty="0">
                <a:solidFill>
                  <a:schemeClr val="accent1"/>
                </a:solidFill>
              </a:rPr>
              <a:t>a-</a:t>
            </a:r>
            <a:r>
              <a:rPr lang="en-GB" dirty="0" err="1">
                <a:solidFill>
                  <a:schemeClr val="accent1"/>
                </a:solidFill>
              </a:rPr>
              <a:t>zA</a:t>
            </a:r>
            <a:r>
              <a:rPr lang="en-GB" dirty="0">
                <a:solidFill>
                  <a:schemeClr val="accent1"/>
                </a:solidFill>
              </a:rPr>
              <a:t>-Z]</a:t>
            </a:r>
            <a:r>
              <a:rPr lang="en-GB" dirty="0"/>
              <a:t>, </a:t>
            </a:r>
            <a:r>
              <a:rPr lang="ru-RU" dirty="0"/>
              <a:t>то есть любая буква английского алфавита, независимая от </a:t>
            </a:r>
            <a:r>
              <a:rPr lang="en-GB" dirty="0"/>
              <a:t>case, </a:t>
            </a:r>
            <a:r>
              <a:rPr lang="ru-RU" dirty="0"/>
              <a:t>но помимо этого также допускается наличие знака нижнего подчеркивания </a:t>
            </a:r>
            <a:r>
              <a:rPr lang="ru-RU" dirty="0">
                <a:solidFill>
                  <a:schemeClr val="accent1"/>
                </a:solidFill>
              </a:rPr>
              <a:t>_</a:t>
            </a:r>
            <a:r>
              <a:rPr lang="ru-RU" dirty="0"/>
              <a:t>, что в общем то нам и требуется для проверки </a:t>
            </a:r>
            <a:r>
              <a:rPr lang="en-GB" dirty="0"/>
              <a:t>email, </a:t>
            </a:r>
            <a:r>
              <a:rPr lang="ru-RU" dirty="0"/>
              <a:t>поскольку данный символ в адресе электронной почты допустим</a:t>
            </a:r>
          </a:p>
          <a:p>
            <a:r>
              <a:rPr lang="en-GB" dirty="0">
                <a:solidFill>
                  <a:schemeClr val="accent1"/>
                </a:solidFill>
              </a:rPr>
              <a:t>\d</a:t>
            </a:r>
            <a:r>
              <a:rPr lang="en-GB" dirty="0"/>
              <a:t> — </a:t>
            </a:r>
            <a:r>
              <a:rPr lang="ru-RU" dirty="0"/>
              <a:t>аналогично выражению </a:t>
            </a:r>
            <a:r>
              <a:rPr lang="ru-RU" dirty="0">
                <a:solidFill>
                  <a:schemeClr val="accent1"/>
                </a:solidFill>
              </a:rPr>
              <a:t>[0-9]</a:t>
            </a:r>
            <a:r>
              <a:rPr lang="ru-RU" dirty="0"/>
              <a:t>, то есть проверяет строку на наличие любых чисел</a:t>
            </a:r>
          </a:p>
        </p:txBody>
      </p:sp>
    </p:spTree>
    <p:extLst>
      <p:ext uri="{BB962C8B-B14F-4D97-AF65-F5344CB8AC3E}">
        <p14:creationId xmlns:p14="http://schemas.microsoft.com/office/powerpoint/2010/main" val="2962260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946667"/>
          </a:xfrm>
        </p:spPr>
        <p:txBody>
          <a:bodyPr>
            <a:normAutofit/>
          </a:bodyPr>
          <a:lstStyle/>
          <a:p>
            <a:r>
              <a:rPr lang="ru-RU" dirty="0"/>
              <a:t>Мы научились искать и фильтровать информацию с помощью регулярных выражений, а теперь давайте шагнем еще дальше, и научимся преобразовывать отфильтрованную информацию. Мы можем применить метод </a:t>
            </a:r>
            <a:r>
              <a:rPr lang="en-GB" dirty="0" err="1">
                <a:solidFill>
                  <a:schemeClr val="accent1"/>
                </a:solidFill>
              </a:rPr>
              <a:t>gsub</a:t>
            </a:r>
            <a:r>
              <a:rPr lang="en-GB" dirty="0"/>
              <a:t>, </a:t>
            </a:r>
            <a:r>
              <a:rPr lang="ru-RU" dirty="0"/>
              <a:t>который в качестве параметров принимает само регулярное выражение, а также строку которая заменит найденное значение. Рассмотрим пример: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84A54-B48A-294D-AE47-92F49EB9D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9" b="10500"/>
          <a:stretch/>
        </p:blipFill>
        <p:spPr>
          <a:xfrm>
            <a:off x="1451579" y="4019699"/>
            <a:ext cx="9144000" cy="626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F5FEB-121F-924C-AD3E-3973011BB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91" b="12013"/>
          <a:stretch/>
        </p:blipFill>
        <p:spPr>
          <a:xfrm>
            <a:off x="1451579" y="4706004"/>
            <a:ext cx="9144000" cy="626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68B532-59EA-A64E-BB06-C4086F7485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74" b="11025"/>
          <a:stretch/>
        </p:blipFill>
        <p:spPr>
          <a:xfrm>
            <a:off x="1451579" y="5392309"/>
            <a:ext cx="9144000" cy="6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5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Создаем игру «Угадай слово»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6473221" cy="4037748"/>
          </a:xfrm>
        </p:spPr>
        <p:txBody>
          <a:bodyPr>
            <a:normAutofit/>
          </a:bodyPr>
          <a:lstStyle/>
          <a:p>
            <a:r>
              <a:rPr lang="ru-RU" dirty="0"/>
              <a:t>Начнем с постановки задачи. Условия игры следующие:</a:t>
            </a:r>
          </a:p>
          <a:p>
            <a:r>
              <a:rPr lang="ru-RU" dirty="0"/>
              <a:t>Игрок видит определенный набор букв со звездочкой, и вместо звездочки ему необходимо подставить букву так, чтобы получилось существующее слово. Кроме того перед набором букв и после набора могут быть любые другие буквы в любом количестве. Человеку необходимо придумать как можно больше слов подходящих под представленный игрой шаблон. Для наглядности рассмотрим изображение:</a:t>
            </a:r>
          </a:p>
        </p:txBody>
      </p:sp>
      <p:pic>
        <p:nvPicPr>
          <p:cNvPr id="4098" name="Picture 2" descr="Условия игры">
            <a:extLst>
              <a:ext uri="{FF2B5EF4-FFF2-40B4-BE49-F238E27FC236}">
                <a16:creationId xmlns:a16="http://schemas.microsoft.com/office/drawing/2014/main" id="{00913F46-F0C1-174D-BDBE-63595F0F0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58" y="2471872"/>
            <a:ext cx="2908796" cy="22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58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Кроме проверки соответствия шаблону, мы также будем проверять существует ли введенное пользователем слово в природе. А поможет нам в этом </a:t>
            </a:r>
            <a:r>
              <a:rPr lang="en-GB" i="1" dirty="0"/>
              <a:t>Wiktionary</a:t>
            </a:r>
            <a:r>
              <a:rPr lang="en-GB" dirty="0"/>
              <a:t> — Wiki-</a:t>
            </a:r>
            <a:r>
              <a:rPr lang="ru-RU" dirty="0"/>
              <a:t>словарь.</a:t>
            </a:r>
          </a:p>
          <a:p>
            <a:r>
              <a:rPr lang="ru-RU" dirty="0"/>
              <a:t>Весь код с подробнейшими комментариями берем из дополнительных материалов к уроку.</a:t>
            </a:r>
          </a:p>
        </p:txBody>
      </p:sp>
    </p:spTree>
    <p:extLst>
      <p:ext uri="{BB962C8B-B14F-4D97-AF65-F5344CB8AC3E}">
        <p14:creationId xmlns:p14="http://schemas.microsoft.com/office/powerpoint/2010/main" val="812235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Когда стоит применять регулярные выражения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Один из основных моментов, о котором всегда стоит помнить хорошему программисту — код должен быть легко читаемым. Некоторые регулярные выражения могут быть достаточно хитрыми, и не каждый разработчик сможет сходу разобраться, что сие выражение означает. Поэтому, если в определенной ситуации можно обойтись стандартными методами при решении задачи, то лучше воспользоваться ими. Не стоит усложнять себе и своим коллегам жизнь.</a:t>
            </a:r>
          </a:p>
          <a:p>
            <a:r>
              <a:rPr lang="ru-RU" dirty="0"/>
              <a:t>В целом, регулярные выражения являются крайне полезным и мощным инструментом. Вы как </a:t>
            </a:r>
            <a:r>
              <a:rPr lang="en-GB" dirty="0"/>
              <a:t>Ruby</a:t>
            </a:r>
            <a:r>
              <a:rPr lang="ru-RU" dirty="0"/>
              <a:t>-разработчик не обязаны быть мастером регулярных выражений, однако разбираться в них все же не будет лишним.</a:t>
            </a:r>
          </a:p>
          <a:p>
            <a:r>
              <a:rPr lang="ru-RU" dirty="0"/>
              <a:t>Также вы будете лучше понимать, в какой ситуации стоить применять тот или иной паттерн.</a:t>
            </a:r>
          </a:p>
        </p:txBody>
      </p:sp>
    </p:spTree>
    <p:extLst>
      <p:ext uri="{BB962C8B-B14F-4D97-AF65-F5344CB8AC3E}">
        <p14:creationId xmlns:p14="http://schemas.microsoft.com/office/powerpoint/2010/main" val="1256410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Проверяем </a:t>
            </a:r>
            <a:r>
              <a:rPr lang="en-US" b="1" dirty="0">
                <a:solidFill>
                  <a:schemeClr val="accent1"/>
                </a:solidFill>
              </a:rPr>
              <a:t>email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956067"/>
          </a:xfrm>
        </p:spPr>
        <p:txBody>
          <a:bodyPr>
            <a:normAutofit/>
          </a:bodyPr>
          <a:lstStyle/>
          <a:p>
            <a:r>
              <a:rPr lang="ru-RU" dirty="0"/>
              <a:t>Напишите программу, которая проверяет является ли введенный текст </a:t>
            </a:r>
            <a:r>
              <a:rPr lang="en-GB" dirty="0"/>
              <a:t>email-</a:t>
            </a:r>
            <a:r>
              <a:rPr lang="ru-RU" dirty="0"/>
              <a:t>ом.</a:t>
            </a:r>
          </a:p>
          <a:p>
            <a:r>
              <a:rPr lang="ru-RU" b="1" dirty="0"/>
              <a:t>Например:</a:t>
            </a:r>
            <a:r>
              <a:rPr lang="en-US" b="1" dirty="0"/>
              <a:t> 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3AE08-0C04-FA4E-8FC0-5212D5A1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71800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регулярные выражения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6625621" cy="4037748"/>
          </a:xfrm>
        </p:spPr>
        <p:txBody>
          <a:bodyPr>
            <a:normAutofit/>
          </a:bodyPr>
          <a:lstStyle/>
          <a:p>
            <a:r>
              <a:rPr lang="ru-RU" dirty="0"/>
              <a:t>Регулярные выражения нужны для работы со строками.</a:t>
            </a:r>
          </a:p>
          <a:p>
            <a:r>
              <a:rPr lang="ru-RU" dirty="0"/>
              <a:t>Их используют, когда надо найти в строке совпадение с каким-то шаблоном, и сделать что-то, если это совпадение найдено, например, заменить часть строки другими символами.</a:t>
            </a:r>
          </a:p>
          <a:p>
            <a:r>
              <a:rPr lang="ru-RU" dirty="0"/>
              <a:t>Можно представить регулярные выражения в виде воронки:</a:t>
            </a:r>
          </a:p>
        </p:txBody>
      </p:sp>
      <p:pic>
        <p:nvPicPr>
          <p:cNvPr id="1026" name="Picture 2" descr="Воронка /е/">
            <a:extLst>
              <a:ext uri="{FF2B5EF4-FFF2-40B4-BE49-F238E27FC236}">
                <a16:creationId xmlns:a16="http://schemas.microsoft.com/office/drawing/2014/main" id="{65910CFA-BCE6-0B42-ABF8-7AE29D778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735" y="2015733"/>
            <a:ext cx="2407119" cy="403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735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Ищем в строке </a:t>
            </a:r>
            <a:r>
              <a:rPr lang="ru-RU" b="1" dirty="0" err="1">
                <a:solidFill>
                  <a:schemeClr val="accent1"/>
                </a:solidFill>
              </a:rPr>
              <a:t>хэштеги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Напишите программу, которая «вытаскивает» из строки, введенной пользователем </a:t>
            </a:r>
            <a:r>
              <a:rPr lang="ru-RU" dirty="0" err="1"/>
              <a:t>хэштеги</a:t>
            </a:r>
            <a:r>
              <a:rPr lang="ru-RU" dirty="0"/>
              <a:t>.</a:t>
            </a:r>
          </a:p>
          <a:p>
            <a:r>
              <a:rPr lang="ru-RU" dirty="0" err="1"/>
              <a:t>Хэштегом</a:t>
            </a:r>
            <a:r>
              <a:rPr lang="ru-RU" dirty="0"/>
              <a:t> мы считаем символ решетки и следующие за ним сколько угодно букв (как русских, так и латинских, как прописных, так и заглавных), цифр, знаков подчеркивания и минусов.</a:t>
            </a:r>
          </a:p>
          <a:p>
            <a:r>
              <a:rPr lang="ru-RU" dirty="0"/>
              <a:t>Знаки препинания (запятая, точка, восклицательный и вопросительный знаки) и пробелы «рвут» </a:t>
            </a:r>
            <a:r>
              <a:rPr lang="ru-RU" dirty="0" err="1"/>
              <a:t>хэштег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5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Ищем в строке </a:t>
            </a:r>
            <a:r>
              <a:rPr lang="ru-RU" b="1" dirty="0" err="1">
                <a:solidFill>
                  <a:schemeClr val="accent1"/>
                </a:solidFill>
              </a:rPr>
              <a:t>хэштеги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24267"/>
          </a:xfrm>
        </p:spPr>
        <p:txBody>
          <a:bodyPr>
            <a:normAutofit/>
          </a:bodyPr>
          <a:lstStyle/>
          <a:p>
            <a:r>
              <a:rPr lang="ru-RU" b="1" dirty="0"/>
              <a:t>Например: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799F9-4853-2A47-90C3-EF19E7F2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01979"/>
            <a:ext cx="914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39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Ищем в строке </a:t>
            </a:r>
            <a:r>
              <a:rPr lang="ru-RU" b="1" dirty="0" err="1">
                <a:solidFill>
                  <a:schemeClr val="accent1"/>
                </a:solidFill>
              </a:rPr>
              <a:t>хэштеги</a:t>
            </a:r>
            <a:r>
              <a:rPr lang="ru-RU" b="1" dirty="0">
                <a:solidFill>
                  <a:schemeClr val="accent1"/>
                </a:solidFill>
              </a:rPr>
              <a:t>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Для поиска всех вхождений регулярного выражения в строке используйте метод строки </a:t>
            </a:r>
            <a:r>
              <a:rPr lang="en-GB" dirty="0">
                <a:solidFill>
                  <a:schemeClr val="accent1"/>
                </a:solidFill>
              </a:rPr>
              <a:t>scan</a:t>
            </a:r>
            <a:r>
              <a:rPr lang="en-GB" dirty="0"/>
              <a:t>.</a:t>
            </a:r>
          </a:p>
          <a:p>
            <a:r>
              <a:rPr lang="en-GB" dirty="0">
                <a:hlinkClick r:id="rId2"/>
              </a:rPr>
              <a:t>https://ruby-doc.org/core-2.4.0/String.html#method-i-scan</a:t>
            </a:r>
            <a:endParaRPr lang="en-GB" dirty="0"/>
          </a:p>
          <a:p>
            <a:r>
              <a:rPr lang="ru-RU" dirty="0"/>
              <a:t>А для составления хорошей и емкой </a:t>
            </a:r>
            <a:r>
              <a:rPr lang="ru-RU" dirty="0" err="1"/>
              <a:t>регулярки</a:t>
            </a:r>
            <a:r>
              <a:rPr lang="ru-RU" dirty="0"/>
              <a:t> почитайте документацию руби на класс </a:t>
            </a:r>
            <a:r>
              <a:rPr lang="en-GB" dirty="0" err="1">
                <a:solidFill>
                  <a:schemeClr val="accent1"/>
                </a:solidFill>
              </a:rPr>
              <a:t>Regexp</a:t>
            </a:r>
            <a:r>
              <a:rPr lang="en-GB" dirty="0"/>
              <a:t>:</a:t>
            </a:r>
          </a:p>
          <a:p>
            <a:r>
              <a:rPr lang="en-GB" dirty="0">
                <a:hlinkClick r:id="rId3"/>
              </a:rPr>
              <a:t>https://ruby-doc.org/core-2.4.0/Regexp.html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915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На три веселых буквы…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Напишите программу, которая читает текст из файла и считает количество слов из трех букв. </a:t>
            </a:r>
          </a:p>
          <a:p>
            <a:r>
              <a:rPr lang="ru-RU" b="1" dirty="0"/>
              <a:t>Подсказка: </a:t>
            </a:r>
          </a:p>
          <a:p>
            <a:pPr lvl="1"/>
            <a:r>
              <a:rPr lang="ru-RU" sz="2000" dirty="0"/>
              <a:t>Используйте </a:t>
            </a:r>
            <a:r>
              <a:rPr lang="ru-RU" sz="2000" dirty="0">
                <a:hlinkClick r:id="rId2"/>
              </a:rPr>
              <a:t>метод</a:t>
            </a:r>
            <a:r>
              <a:rPr lang="ru-RU" sz="2000" dirty="0"/>
              <a:t> </a:t>
            </a:r>
            <a:r>
              <a:rPr lang="en-GB" sz="2000" dirty="0" err="1">
                <a:solidFill>
                  <a:schemeClr val="accent1"/>
                </a:solidFill>
              </a:rPr>
              <a:t>File.read</a:t>
            </a:r>
            <a:r>
              <a:rPr lang="en-GB" sz="2000" dirty="0"/>
              <a:t>, </a:t>
            </a:r>
            <a:r>
              <a:rPr lang="ru-RU" sz="2000" dirty="0"/>
              <a:t>чтобы прочитать файл целиком.</a:t>
            </a:r>
          </a:p>
          <a:p>
            <a:pPr lvl="1"/>
            <a:r>
              <a:rPr lang="ru-RU" sz="2000" dirty="0"/>
              <a:t>Для проверки слова из трех букв можно использовать такое регулярное выражение: </a:t>
            </a:r>
            <a:r>
              <a:rPr lang="ru-RU" sz="2000" dirty="0">
                <a:solidFill>
                  <a:schemeClr val="accent1"/>
                </a:solidFill>
              </a:rPr>
              <a:t>/^\</a:t>
            </a:r>
            <a:r>
              <a:rPr lang="en-GB" sz="2000" dirty="0">
                <a:solidFill>
                  <a:schemeClr val="accent1"/>
                </a:solidFill>
              </a:rPr>
              <a:t>S{3}$/</a:t>
            </a:r>
          </a:p>
        </p:txBody>
      </p:sp>
    </p:spTree>
    <p:extLst>
      <p:ext uri="{BB962C8B-B14F-4D97-AF65-F5344CB8AC3E}">
        <p14:creationId xmlns:p14="http://schemas.microsoft.com/office/powerpoint/2010/main" val="792045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>
                <a:hlinkClick r:id="rId2" tooltip="Онлайн песочница для регулярок"/>
              </a:rPr>
              <a:t>Онлайн песочница для регулярок</a:t>
            </a:r>
            <a:endParaRPr lang="ru-RU" dirty="0"/>
          </a:p>
          <a:p>
            <a:r>
              <a:rPr lang="ru-RU" dirty="0">
                <a:hlinkClick r:id="rId3" tooltip="Памятка по регуляркам"/>
              </a:rPr>
              <a:t>Памятка по регуляркам</a:t>
            </a:r>
            <a:endParaRPr lang="ru-RU" dirty="0"/>
          </a:p>
          <a:p>
            <a:r>
              <a:rPr lang="ru-RU" dirty="0">
                <a:hlinkClick r:id="rId4" tooltip="Примеры регулярок на руби"/>
              </a:rPr>
              <a:t>Примеры регулярок на руби</a:t>
            </a:r>
            <a:endParaRPr lang="ru-RU" dirty="0"/>
          </a:p>
          <a:p>
            <a:r>
              <a:rPr lang="ru-RU" dirty="0">
                <a:hlinkClick r:id="rId5" tooltip="Хороший читшит по регуляркам для разных языков"/>
              </a:rPr>
              <a:t>Хороший читшит по регуляркам для разных языков</a:t>
            </a:r>
            <a:endParaRPr lang="ru-RU" dirty="0"/>
          </a:p>
          <a:p>
            <a:r>
              <a:rPr lang="en-GB" u="sng" dirty="0">
                <a:hlinkClick r:id="rId6" tooltip="Rubular — онлайн песочница, заточенная под Ruby"/>
              </a:rPr>
              <a:t>Rubular — </a:t>
            </a:r>
            <a:r>
              <a:rPr lang="ru-RU" u="sng" dirty="0">
                <a:hlinkClick r:id="rId6" tooltip="Rubular — онлайн песочница, заточенная под Ruby"/>
              </a:rPr>
              <a:t>онлайн песочница, заточенная под </a:t>
            </a:r>
            <a:r>
              <a:rPr lang="en-GB" u="sng" dirty="0">
                <a:hlinkClick r:id="rId6" tooltip="Rubular — онлайн песочница, заточенная под Ruby"/>
              </a:rPr>
              <a:t>Ruby</a:t>
            </a:r>
            <a:endParaRPr lang="en-GB" dirty="0"/>
          </a:p>
          <a:p>
            <a:r>
              <a:rPr lang="ru-RU" dirty="0">
                <a:hlinkClick r:id="rId7" tooltip="Как исправить проблему с SSL сертификатами в руби программах на Windows"/>
              </a:rPr>
              <a:t>Как исправить проблему с </a:t>
            </a:r>
            <a:r>
              <a:rPr lang="en-GB" dirty="0">
                <a:hlinkClick r:id="rId7" tooltip="Как исправить проблему с SSL сертификатами в руби программах на Windows"/>
              </a:rPr>
              <a:t>SSL </a:t>
            </a:r>
            <a:r>
              <a:rPr lang="ru-RU" dirty="0">
                <a:hlinkClick r:id="rId7" tooltip="Как исправить проблему с SSL сертификатами в руби программах на Windows"/>
              </a:rPr>
              <a:t>сертификатами в руби программах на </a:t>
            </a:r>
            <a:r>
              <a:rPr lang="en-GB" dirty="0">
                <a:hlinkClick r:id="rId7" tooltip="Как исправить проблему с SSL сертификатами в руби программах на Windows"/>
              </a:rPr>
              <a:t>Windows</a:t>
            </a:r>
            <a:endParaRPr lang="en-GB" dirty="0"/>
          </a:p>
          <a:p>
            <a:r>
              <a:rPr lang="ru-RU" dirty="0">
                <a:hlinkClick r:id="rId8" tooltip="Объяснение регулярок (eng)"/>
              </a:rPr>
              <a:t>Объяснение регулярок (</a:t>
            </a:r>
            <a:r>
              <a:rPr lang="en-GB" dirty="0">
                <a:hlinkClick r:id="rId8" tooltip="Объяснение регулярок (eng)"/>
              </a:rPr>
              <a:t>eng)</a:t>
            </a:r>
            <a:endParaRPr lang="en-GB" dirty="0"/>
          </a:p>
          <a:p>
            <a:r>
              <a:rPr lang="ru-RU" dirty="0">
                <a:hlinkClick r:id="rId9" tooltip="Туториал по регуляркам (eng)"/>
              </a:rPr>
              <a:t>Туториал по регуляркам (</a:t>
            </a:r>
            <a:r>
              <a:rPr lang="en-GB" dirty="0">
                <a:hlinkClick r:id="rId9" tooltip="Туториал по регуляркам (eng)"/>
              </a:rPr>
              <a:t>eng)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Регулярные выражения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регулярные выражения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6625621" cy="4037748"/>
          </a:xfrm>
        </p:spPr>
        <p:txBody>
          <a:bodyPr>
            <a:normAutofit/>
          </a:bodyPr>
          <a:lstStyle/>
          <a:p>
            <a:r>
              <a:rPr lang="ru-RU" dirty="0"/>
              <a:t>Данная воронка пропускает только те слова, которые содержат в себе букву </a:t>
            </a:r>
            <a:r>
              <a:rPr lang="ru-RU" dirty="0">
                <a:solidFill>
                  <a:schemeClr val="accent1"/>
                </a:solidFill>
              </a:rPr>
              <a:t>е</a:t>
            </a:r>
            <a:r>
              <a:rPr lang="ru-RU" dirty="0"/>
              <a:t>.</a:t>
            </a:r>
          </a:p>
          <a:p>
            <a:r>
              <a:rPr lang="ru-RU" dirty="0"/>
              <a:t>Регулярное выражение, записанное в слешах </a:t>
            </a:r>
            <a:r>
              <a:rPr lang="ru-RU" dirty="0">
                <a:solidFill>
                  <a:schemeClr val="accent1"/>
                </a:solidFill>
              </a:rPr>
              <a:t>//</a:t>
            </a:r>
            <a:r>
              <a:rPr lang="ru-RU" dirty="0"/>
              <a:t>, как бы говорит нам, если найдешь в строке, к которой меня применили, букву, которая у меня между слешей (</a:t>
            </a:r>
            <a:r>
              <a:rPr lang="ru-RU" dirty="0">
                <a:solidFill>
                  <a:schemeClr val="accent1"/>
                </a:solidFill>
              </a:rPr>
              <a:t>е</a:t>
            </a:r>
            <a:r>
              <a:rPr lang="ru-RU" dirty="0"/>
              <a:t>), то пропускай его, иначе - нет.</a:t>
            </a:r>
          </a:p>
          <a:p>
            <a:r>
              <a:rPr lang="ru-RU" dirty="0"/>
              <a:t>Для работы с регулярными выражениями, стандартная библиотека </a:t>
            </a:r>
            <a:r>
              <a:rPr lang="en-GB" dirty="0"/>
              <a:t>Ruby </a:t>
            </a:r>
            <a:r>
              <a:rPr lang="ru-RU" dirty="0"/>
              <a:t>имеет в своем арсенале </a:t>
            </a:r>
            <a:r>
              <a:rPr lang="ru-RU" dirty="0">
                <a:hlinkClick r:id="rId2"/>
              </a:rPr>
              <a:t>класс</a:t>
            </a:r>
            <a:r>
              <a:rPr lang="ru-RU" dirty="0"/>
              <a:t> </a:t>
            </a:r>
            <a:r>
              <a:rPr lang="en-GB" dirty="0" err="1">
                <a:solidFill>
                  <a:schemeClr val="accent1"/>
                </a:solidFill>
              </a:rPr>
              <a:t>Regexp</a:t>
            </a:r>
            <a:r>
              <a:rPr lang="en-GB" dirty="0"/>
              <a:t>, </a:t>
            </a:r>
            <a:r>
              <a:rPr lang="ru-RU" dirty="0"/>
              <a:t>а также методы определенные других классах.</a:t>
            </a:r>
          </a:p>
        </p:txBody>
      </p:sp>
      <p:pic>
        <p:nvPicPr>
          <p:cNvPr id="4" name="Picture 2" descr="Воронка /е/">
            <a:extLst>
              <a:ext uri="{FF2B5EF4-FFF2-40B4-BE49-F238E27FC236}">
                <a16:creationId xmlns:a16="http://schemas.microsoft.com/office/drawing/2014/main" id="{4647708A-F957-8142-A383-2B484EBB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735" y="2015733"/>
            <a:ext cx="2407119" cy="403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8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988514"/>
          </a:xfrm>
        </p:spPr>
        <p:txBody>
          <a:bodyPr>
            <a:normAutofit/>
          </a:bodyPr>
          <a:lstStyle/>
          <a:p>
            <a:r>
              <a:rPr lang="ru-RU" dirty="0"/>
              <a:t>Перед нами уже стояла задача, когда нам необходимо было сравнить строку на наличие определенных символов, но иногда стандартных методов бывает недостаточно, и на помощь приходят регулярные выражения. Для начала давайте рассмотрим несколько простых примеров.</a:t>
            </a:r>
          </a:p>
          <a:p>
            <a:r>
              <a:rPr lang="ru-RU" dirty="0"/>
              <a:t>Начнем с поиска строк уже известным нам способом.</a:t>
            </a:r>
          </a:p>
          <a:p>
            <a:r>
              <a:rPr lang="ru-RU" dirty="0"/>
              <a:t>Здесь мы проверяем строку на наличие слова </a:t>
            </a:r>
            <a:r>
              <a:rPr lang="ru-RU" dirty="0">
                <a:solidFill>
                  <a:schemeClr val="accent1"/>
                </a:solidFill>
              </a:rPr>
              <a:t>Маша</a:t>
            </a:r>
            <a:r>
              <a:rPr lang="ru-RU" dirty="0"/>
              <a:t>, результат, соответственно, возвращает нам </a:t>
            </a:r>
            <a:r>
              <a:rPr lang="en-GB" dirty="0">
                <a:solidFill>
                  <a:schemeClr val="accent1"/>
                </a:solidFill>
              </a:rPr>
              <a:t>true</a:t>
            </a:r>
            <a:r>
              <a:rPr lang="en-GB" dirty="0"/>
              <a:t>:</a:t>
            </a:r>
            <a:r>
              <a:rPr lang="ru-RU" dirty="0"/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4C79F-1D59-1945-92C7-9BE7F5D1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5166226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5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79867"/>
          </a:xfrm>
        </p:spPr>
        <p:txBody>
          <a:bodyPr>
            <a:normAutofit/>
          </a:bodyPr>
          <a:lstStyle/>
          <a:p>
            <a:r>
              <a:rPr lang="ru-RU" dirty="0"/>
              <a:t>А в данном случае слово Саша в нашей строке отсутствует — получаем результат </a:t>
            </a:r>
            <a:r>
              <a:rPr lang="en-GB" dirty="0">
                <a:solidFill>
                  <a:schemeClr val="accent1"/>
                </a:solidFill>
              </a:rPr>
              <a:t>false</a:t>
            </a:r>
            <a:r>
              <a:rPr lang="ru-RU" dirty="0"/>
              <a:t>: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21AFB-4490-A245-A537-7D8200CD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46400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8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603767"/>
          </a:xfrm>
        </p:spPr>
        <p:txBody>
          <a:bodyPr>
            <a:normAutofit/>
          </a:bodyPr>
          <a:lstStyle/>
          <a:p>
            <a:r>
              <a:rPr lang="ru-RU" dirty="0"/>
              <a:t>Теперь на этом же примере воспользуемся регулярным выражением, а именно задействуем метод </a:t>
            </a:r>
            <a:r>
              <a:rPr lang="en-GB" dirty="0">
                <a:solidFill>
                  <a:schemeClr val="accent1"/>
                </a:solidFill>
              </a:rPr>
              <a:t>match</a:t>
            </a:r>
            <a:r>
              <a:rPr lang="en-GB" dirty="0"/>
              <a:t>, </a:t>
            </a:r>
            <a:r>
              <a:rPr lang="ru-RU" dirty="0"/>
              <a:t>аргументом которого является искомое значение объятое слешами, т.е. </a:t>
            </a:r>
            <a:r>
              <a:rPr lang="ru-RU" dirty="0">
                <a:solidFill>
                  <a:schemeClr val="accent1"/>
                </a:solidFill>
              </a:rPr>
              <a:t>/Гоша/</a:t>
            </a:r>
            <a:r>
              <a:rPr lang="ru-RU" dirty="0"/>
              <a:t>. Метод возвращает нам найденное значение в виде объекта класса </a:t>
            </a:r>
            <a:r>
              <a:rPr lang="en-GB" dirty="0" err="1">
                <a:solidFill>
                  <a:schemeClr val="accent1"/>
                </a:solidFill>
              </a:rPr>
              <a:t>MatchData</a:t>
            </a:r>
            <a:r>
              <a:rPr lang="en-GB" dirty="0"/>
              <a:t>, </a:t>
            </a:r>
            <a:r>
              <a:rPr lang="ru-RU" dirty="0"/>
              <a:t>а конкретнее имя 'Гоша' в закодированном виде: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EB26C-0383-0D49-82E9-D96E8D88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781479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7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36967"/>
          </a:xfrm>
        </p:spPr>
        <p:txBody>
          <a:bodyPr>
            <a:normAutofit/>
          </a:bodyPr>
          <a:lstStyle/>
          <a:p>
            <a:r>
              <a:rPr lang="ru-RU" dirty="0"/>
              <a:t>В случае же использования слова, которое строка не содержит мы получим </a:t>
            </a:r>
            <a:r>
              <a:rPr lang="en-GB" dirty="0">
                <a:solidFill>
                  <a:schemeClr val="accent1"/>
                </a:solidFill>
              </a:rPr>
              <a:t>nil</a:t>
            </a:r>
            <a:r>
              <a:rPr lang="en-GB" dirty="0"/>
              <a:t>:</a:t>
            </a:r>
            <a:r>
              <a:rPr lang="ru-RU" dirty="0"/>
              <a:t>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9EC26-93AE-9A44-A724-9DF2CF4B1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25333"/>
            <a:ext cx="9144000" cy="787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E0B0C3-6042-6746-8D98-F67579DFDC68}"/>
              </a:ext>
            </a:extLst>
          </p:cNvPr>
          <p:cNvSpPr txBox="1">
            <a:spLocks/>
          </p:cNvSpPr>
          <p:nvPr/>
        </p:nvSpPr>
        <p:spPr>
          <a:xfrm>
            <a:off x="1451578" y="3485366"/>
            <a:ext cx="9603275" cy="819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Также мы можем воспользоваться более лаконичным методом </a:t>
            </a:r>
            <a:r>
              <a:rPr lang="ru-RU" dirty="0">
                <a:solidFill>
                  <a:schemeClr val="accent1"/>
                </a:solidFill>
              </a:rPr>
              <a:t>=~</a:t>
            </a:r>
            <a:r>
              <a:rPr lang="ru-RU" dirty="0"/>
              <a:t>, который проделывает аналогичную работу: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3E91F6-AB76-0746-A5A4-0FDF05886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377934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примеры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19935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 говорится от перемены мест слагаемых сумма не меняется, так и здесь, мы можем поменять строку с регулярным выражением местами, метод также будет работать: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E0B0C3-6042-6746-8D98-F67579DFDC68}"/>
              </a:ext>
            </a:extLst>
          </p:cNvPr>
          <p:cNvSpPr txBox="1">
            <a:spLocks/>
          </p:cNvSpPr>
          <p:nvPr/>
        </p:nvSpPr>
        <p:spPr>
          <a:xfrm>
            <a:off x="1451578" y="3829853"/>
            <a:ext cx="9603275" cy="475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Подставляем корректное слово: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BF7A0-37A1-394D-B6C8-491BED2D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939060"/>
            <a:ext cx="9144000" cy="78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DCFFB0-BCC8-294E-B3D6-73B21A57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4408694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6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3120</TotalTime>
  <Words>1705</Words>
  <Application>Microsoft Macintosh PowerPoint</Application>
  <PresentationFormat>Widescreen</PresentationFormat>
  <Paragraphs>117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Gill Sans MT</vt:lpstr>
      <vt:lpstr>Gallery</vt:lpstr>
      <vt:lpstr>Лекция 18</vt:lpstr>
      <vt:lpstr>План занятия</vt:lpstr>
      <vt:lpstr>Что такое регулярные выражения</vt:lpstr>
      <vt:lpstr>Что такое регулярные выражения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Создаем игру «Угадай слово»</vt:lpstr>
      <vt:lpstr>План занятия</vt:lpstr>
      <vt:lpstr>Когда стоит применять регулярные выражения</vt:lpstr>
      <vt:lpstr>Проверяем email</vt:lpstr>
      <vt:lpstr>Ищем в строке хэштеги</vt:lpstr>
      <vt:lpstr>Ищем в строке хэштеги</vt:lpstr>
      <vt:lpstr>Ищем в строке хэштеги. подсказка</vt:lpstr>
      <vt:lpstr>На три веселых буквы…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247</cp:revision>
  <cp:lastPrinted>2022-01-03T10:35:45Z</cp:lastPrinted>
  <dcterms:created xsi:type="dcterms:W3CDTF">2021-10-04T10:22:19Z</dcterms:created>
  <dcterms:modified xsi:type="dcterms:W3CDTF">2022-01-03T15:51:59Z</dcterms:modified>
</cp:coreProperties>
</file>