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2" r:id="rId25"/>
    <p:sldId id="491" r:id="rId26"/>
    <p:sldId id="493" r:id="rId27"/>
    <p:sldId id="494" r:id="rId28"/>
    <p:sldId id="495" r:id="rId29"/>
    <p:sldId id="496" r:id="rId30"/>
    <p:sldId id="462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4"/>
    <p:restoredTop sz="96405"/>
  </p:normalViewPr>
  <p:slideViewPr>
    <p:cSldViewPr snapToGrid="0" snapToObjects="1">
      <p:cViewPr varScale="1">
        <p:scale>
          <a:sx n="102" d="100"/>
          <a:sy n="102" d="100"/>
        </p:scale>
        <p:origin x="2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life.ru/4782" TargetMode="External"/><Relationship Id="rId2" Type="http://schemas.openxmlformats.org/officeDocument/2006/relationships/hyperlink" Target="http://ruby.qkspace.com/ruby-fayly-v-yazyke-rub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books.org/wiki/Ruby/%D0%94%D0%BB%D1%8F_%D0%BD%D0%B0%D1%87%D0%B8%D0%BD%D0%B0%D1%8E%D1%89%D0%B8%D1%85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u.wikibooks.org/wiki/Ruby/%D0%A1%D0%BF%D1%80%D0%B0%D0%B2%D0%BE%D1%87%D0%BD%D0%B8%D0%BA/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books.org/wiki/Ruby/%D0%A1%D0%BF%D1%80%D0%B0%D0%B2%D0%BE%D1%87%D0%BD%D0%B8%D0%BA/Time#Time.23strfti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16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Запись файлов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данных в файлы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2117858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 на символы </a:t>
            </a:r>
            <a:r>
              <a:rPr lang="ru-RU" dirty="0">
                <a:solidFill>
                  <a:schemeClr val="accent1"/>
                </a:solidFill>
              </a:rPr>
              <a:t>\</a:t>
            </a:r>
            <a:r>
              <a:rPr lang="en-GB" dirty="0">
                <a:solidFill>
                  <a:schemeClr val="accent1"/>
                </a:solidFill>
              </a:rPr>
              <a:t>n\r\</a:t>
            </a:r>
            <a:r>
              <a:rPr lang="en-GB" dirty="0"/>
              <a:t> </a:t>
            </a:r>
            <a:r>
              <a:rPr lang="ru-RU" dirty="0"/>
              <a:t>в конце — это символы переноса на следующую строку. Если мы что-то захотим писать в этот файл снова, всё, что мы будем дописывать, начнётся с новой строчки. Так просто красивее и удобнее.</a:t>
            </a:r>
          </a:p>
          <a:p>
            <a:r>
              <a:rPr lang="ru-RU" dirty="0"/>
              <a:t>Всегда заканчивайте ваши строки символом переноса строки </a:t>
            </a:r>
            <a:r>
              <a:rPr lang="ru-RU" dirty="0">
                <a:solidFill>
                  <a:schemeClr val="accent1"/>
                </a:solidFill>
              </a:rPr>
              <a:t>\</a:t>
            </a:r>
            <a:r>
              <a:rPr lang="en-GB" dirty="0">
                <a:solidFill>
                  <a:schemeClr val="accent1"/>
                </a:solidFill>
              </a:rPr>
              <a:t>n</a:t>
            </a:r>
            <a:r>
              <a:rPr lang="en-GB" dirty="0"/>
              <a:t> (</a:t>
            </a:r>
            <a:r>
              <a:rPr lang="en-GB" dirty="0">
                <a:solidFill>
                  <a:schemeClr val="accent1"/>
                </a:solidFill>
              </a:rPr>
              <a:t>\r</a:t>
            </a:r>
            <a:r>
              <a:rPr lang="en-GB" dirty="0"/>
              <a:t> </a:t>
            </a:r>
            <a:r>
              <a:rPr lang="ru-RU" dirty="0"/>
              <a:t>добавляется для пользователей </a:t>
            </a:r>
            <a:r>
              <a:rPr lang="en-GB" dirty="0"/>
              <a:t>Windows). </a:t>
            </a:r>
            <a:r>
              <a:rPr lang="ru-RU" dirty="0"/>
              <a:t>Ну и как обычно, закроем файл: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0B55DE-4F46-0947-A8E8-982847A383FD}"/>
              </a:ext>
            </a:extLst>
          </p:cNvPr>
          <p:cNvSpPr txBox="1">
            <a:spLocks/>
          </p:cNvSpPr>
          <p:nvPr/>
        </p:nvSpPr>
        <p:spPr>
          <a:xfrm>
            <a:off x="1464279" y="4630944"/>
            <a:ext cx="9603275" cy="142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4598C-38F8-7540-8409-3BA42C19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295566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6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данных в файлы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546703"/>
          </a:xfrm>
        </p:spPr>
        <p:txBody>
          <a:bodyPr>
            <a:normAutofit/>
          </a:bodyPr>
          <a:lstStyle/>
          <a:p>
            <a:r>
              <a:rPr lang="ru-RU" dirty="0"/>
              <a:t>Всё, теперь в новом (если у вас ещё не было файла </a:t>
            </a:r>
            <a:r>
              <a:rPr lang="en-GB" dirty="0" err="1">
                <a:solidFill>
                  <a:schemeClr val="accent1"/>
                </a:solidFill>
              </a:rPr>
              <a:t>file.txt</a:t>
            </a:r>
            <a:r>
              <a:rPr lang="en-GB" dirty="0"/>
              <a:t>) </a:t>
            </a:r>
            <a:r>
              <a:rPr lang="ru-RU" dirty="0"/>
              <a:t>файле записана строка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0B55DE-4F46-0947-A8E8-982847A383FD}"/>
              </a:ext>
            </a:extLst>
          </p:cNvPr>
          <p:cNvSpPr txBox="1">
            <a:spLocks/>
          </p:cNvSpPr>
          <p:nvPr/>
        </p:nvSpPr>
        <p:spPr>
          <a:xfrm>
            <a:off x="1464279" y="4630944"/>
            <a:ext cx="9603275" cy="142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17FE9-211A-F242-B5B9-DF39DCAB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24411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0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данных в файлы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840203"/>
          </a:xfrm>
        </p:spPr>
        <p:txBody>
          <a:bodyPr>
            <a:normAutofit/>
          </a:bodyPr>
          <a:lstStyle/>
          <a:p>
            <a:r>
              <a:rPr lang="ru-RU" dirty="0"/>
              <a:t>Если мы повторно сделаем открытие файла с ключом </a:t>
            </a:r>
            <a:r>
              <a:rPr lang="ru-RU" dirty="0">
                <a:solidFill>
                  <a:schemeClr val="accent1"/>
                </a:solidFill>
              </a:rPr>
              <a:t>"</a:t>
            </a:r>
            <a:r>
              <a:rPr lang="en-GB" dirty="0">
                <a:solidFill>
                  <a:schemeClr val="accent1"/>
                </a:solidFill>
              </a:rPr>
              <a:t>a:UTF-8"</a:t>
            </a:r>
            <a:r>
              <a:rPr lang="en-GB" dirty="0"/>
              <a:t> </a:t>
            </a:r>
            <a:r>
              <a:rPr lang="ru-RU" dirty="0"/>
              <a:t>и проделаем всё заново, но запишем уже другую строку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F787CA-7A6B-A645-80D7-78388377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17911"/>
            <a:ext cx="9144000" cy="11176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8A480F-8F24-5449-8D01-D1027B862F6B}"/>
              </a:ext>
            </a:extLst>
          </p:cNvPr>
          <p:cNvSpPr txBox="1">
            <a:spLocks/>
          </p:cNvSpPr>
          <p:nvPr/>
        </p:nvSpPr>
        <p:spPr>
          <a:xfrm>
            <a:off x="1451578" y="4297488"/>
            <a:ext cx="9603275" cy="5125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То в файле будет записано уже две строки: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7D399-54FD-0E44-89F5-395EB160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971972"/>
            <a:ext cx="9144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данных в файлы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1"/>
            <a:ext cx="7141276" cy="4037750"/>
          </a:xfrm>
        </p:spPr>
        <p:txBody>
          <a:bodyPr>
            <a:normAutofit/>
          </a:bodyPr>
          <a:lstStyle/>
          <a:p>
            <a:r>
              <a:rPr lang="ru-RU" dirty="0"/>
              <a:t>Итак, когда мы умеем создавать в наших программах новые файлы и дописывать текст в уже существующие, мы можем начать писать нашу программу-дневник.</a:t>
            </a:r>
            <a:r>
              <a:rPr lang="en-US" dirty="0"/>
              <a:t> </a:t>
            </a:r>
            <a:r>
              <a:rPr lang="ru-RU" dirty="0"/>
              <a:t>Пишем программу «Дневник»</a:t>
            </a:r>
            <a:r>
              <a:rPr lang="en-US" dirty="0"/>
              <a:t>.  </a:t>
            </a:r>
            <a:r>
              <a:rPr lang="ru-RU" dirty="0"/>
              <a:t>Для начала, как обычно, ставим задачу:</a:t>
            </a:r>
          </a:p>
          <a:p>
            <a:r>
              <a:rPr lang="ru-RU" b="1" dirty="0"/>
              <a:t>Написать программу, которая предлагает пользователю сделать дневниковую запись в консоли, ждёт, пока пользователь напишет текст, а потом сохраняет его, добавив текущее время, в файл с именем в виде текущей даты. Записи в разные дни кладутся в разные файлы, все записи одного и того же дня лежат в одном файле.</a:t>
            </a:r>
            <a:endParaRPr lang="ru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0B55DE-4F46-0947-A8E8-982847A383FD}"/>
              </a:ext>
            </a:extLst>
          </p:cNvPr>
          <p:cNvSpPr txBox="1">
            <a:spLocks/>
          </p:cNvSpPr>
          <p:nvPr/>
        </p:nvSpPr>
        <p:spPr>
          <a:xfrm>
            <a:off x="1464279" y="4630944"/>
            <a:ext cx="9603275" cy="142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1026" name="Picture 2" descr="Дневник капитана">
            <a:extLst>
              <a:ext uri="{FF2B5EF4-FFF2-40B4-BE49-F238E27FC236}">
                <a16:creationId xmlns:a16="http://schemas.microsoft.com/office/drawing/2014/main" id="{3BA50843-BD25-2441-A89C-B7F8CC5C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372" y="2768686"/>
            <a:ext cx="2292481" cy="228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7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данных в файлы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2105332"/>
          </a:xfrm>
        </p:spPr>
        <p:txBody>
          <a:bodyPr>
            <a:normAutofit/>
          </a:bodyPr>
          <a:lstStyle/>
          <a:p>
            <a:r>
              <a:rPr lang="ru-RU" dirty="0"/>
              <a:t>Как обычно, создаём отдельную папку для нашей программы:</a:t>
            </a:r>
            <a:r>
              <a:rPr lang="en-US" dirty="0"/>
              <a:t> </a:t>
            </a:r>
            <a:r>
              <a:rPr lang="en-GB" dirty="0">
                <a:solidFill>
                  <a:schemeClr val="accent1"/>
                </a:solidFill>
              </a:rPr>
              <a:t>c:\%username\lesson16 </a:t>
            </a:r>
            <a:r>
              <a:rPr lang="ru-RU" dirty="0"/>
              <a:t>и в ней создаём файл </a:t>
            </a:r>
            <a:r>
              <a:rPr lang="en-GB" dirty="0" err="1">
                <a:solidFill>
                  <a:schemeClr val="accent1"/>
                </a:solidFill>
              </a:rPr>
              <a:t>my_diary.rb</a:t>
            </a:r>
            <a:r>
              <a:rPr lang="en-GB" dirty="0"/>
              <a:t> (</a:t>
            </a:r>
            <a:r>
              <a:rPr lang="ru-RU" dirty="0"/>
              <a:t>не забудьте сохранить файл в кодировке </a:t>
            </a:r>
            <a:r>
              <a:rPr lang="en-GB" dirty="0"/>
              <a:t>UTF-8).</a:t>
            </a:r>
          </a:p>
          <a:p>
            <a:r>
              <a:rPr lang="ru-RU" dirty="0"/>
              <a:t>Начнём с того, что выведем на экран инструкцию для пользователя с помощью команды 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E293A-1E78-314F-A66C-6F77ACCD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283040"/>
            <a:ext cx="9144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8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данных в файлы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1253562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 — мы снова сохранили путь к программе в переменную</a:t>
            </a:r>
            <a:r>
              <a:rPr lang="en-US" dirty="0"/>
              <a:t> </a:t>
            </a:r>
            <a:r>
              <a:rPr lang="en-GB" dirty="0" err="1">
                <a:solidFill>
                  <a:schemeClr val="accent1"/>
                </a:solidFill>
              </a:rPr>
              <a:t>current_path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Теперь давайте спросим у пользователя, что он хочет написать. Как обычно, делаем это с помощью команды </a:t>
            </a:r>
            <a:r>
              <a:rPr lang="en-GB" dirty="0" err="1">
                <a:solidFill>
                  <a:schemeClr val="accent1"/>
                </a:solidFill>
              </a:rPr>
              <a:t>STDIN.gets</a:t>
            </a:r>
            <a:r>
              <a:rPr lang="en-GB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EE7E1-1560-684D-BE60-F9F3058B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69293"/>
            <a:ext cx="8794711" cy="28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2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данных в файлы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50"/>
          </a:xfrm>
        </p:spPr>
        <p:txBody>
          <a:bodyPr>
            <a:normAutofit/>
          </a:bodyPr>
          <a:lstStyle/>
          <a:p>
            <a:r>
              <a:rPr lang="ru-RU" dirty="0"/>
              <a:t>Мы будем записывать всё, что введёт пользователь в массив </a:t>
            </a:r>
            <a:r>
              <a:rPr lang="en-GB" dirty="0" err="1">
                <a:solidFill>
                  <a:schemeClr val="accent1"/>
                </a:solidFill>
              </a:rPr>
              <a:t>all_lines</a:t>
            </a:r>
            <a:r>
              <a:rPr lang="en-GB" dirty="0"/>
              <a:t>, </a:t>
            </a:r>
            <a:r>
              <a:rPr lang="ru-RU" dirty="0"/>
              <a:t>пока пользователь не введёт </a:t>
            </a:r>
            <a:r>
              <a:rPr lang="en-GB" dirty="0">
                <a:solidFill>
                  <a:schemeClr val="accent1"/>
                </a:solidFill>
              </a:rPr>
              <a:t>end</a:t>
            </a:r>
            <a:r>
              <a:rPr lang="en-GB" dirty="0"/>
              <a:t> (</a:t>
            </a:r>
            <a:r>
              <a:rPr lang="ru-RU" dirty="0"/>
              <a:t>по-английски маленькими буквами). После выполнения этого блока у нас в массиве </a:t>
            </a:r>
            <a:r>
              <a:rPr lang="en-GB" dirty="0" err="1">
                <a:solidFill>
                  <a:schemeClr val="accent1"/>
                </a:solidFill>
              </a:rPr>
              <a:t>all_lines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вся нужная нам информация от пользователя (строчка </a:t>
            </a:r>
            <a:r>
              <a:rPr lang="en-GB" dirty="0" err="1">
                <a:solidFill>
                  <a:schemeClr val="accent1"/>
                </a:solidFill>
              </a:rPr>
              <a:t>all_lines.pop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убирает из массива последний элемент, нам ведь не нужна там строчка с </a:t>
            </a:r>
            <a:r>
              <a:rPr lang="en-GB" dirty="0">
                <a:solidFill>
                  <a:schemeClr val="accent1"/>
                </a:solidFill>
              </a:rPr>
              <a:t>end</a:t>
            </a:r>
            <a:r>
              <a:rPr lang="en-GB" dirty="0"/>
              <a:t>), </a:t>
            </a:r>
            <a:r>
              <a:rPr lang="ru-RU" dirty="0"/>
              <a:t>осталось только записать её в файл. Новый файл, если это первая запись за сегодня и в уже существующий, если пользователь делает уже не первую запись за день.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416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данных в файлы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514527"/>
          </a:xfrm>
        </p:spPr>
        <p:txBody>
          <a:bodyPr>
            <a:normAutofit/>
          </a:bodyPr>
          <a:lstStyle/>
          <a:p>
            <a:r>
              <a:rPr lang="ru-RU" dirty="0"/>
              <a:t>Для этого мы заведём переменную </a:t>
            </a:r>
            <a:r>
              <a:rPr lang="en-GB" dirty="0">
                <a:solidFill>
                  <a:schemeClr val="accent1"/>
                </a:solidFill>
              </a:rPr>
              <a:t>time</a:t>
            </a:r>
            <a:r>
              <a:rPr lang="en-GB" dirty="0"/>
              <a:t> </a:t>
            </a:r>
            <a:r>
              <a:rPr lang="ru-RU" dirty="0"/>
              <a:t>и запишем в неё текущее время</a:t>
            </a:r>
            <a:r>
              <a:rPr lang="en-US" dirty="0"/>
              <a:t>: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FBF94-C770-A84F-8556-F14E0E41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94920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AC7C2D-E77B-5D44-B7A1-23FE75BE031C}"/>
              </a:ext>
            </a:extLst>
          </p:cNvPr>
          <p:cNvSpPr txBox="1">
            <a:spLocks/>
          </p:cNvSpPr>
          <p:nvPr/>
        </p:nvSpPr>
        <p:spPr>
          <a:xfrm>
            <a:off x="1451579" y="3367583"/>
            <a:ext cx="9603275" cy="12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 с помощью метода </a:t>
            </a:r>
            <a:r>
              <a:rPr lang="en-GB" dirty="0" err="1">
                <a:solidFill>
                  <a:schemeClr val="accent1"/>
                </a:solidFill>
              </a:rPr>
              <a:t>strftime</a:t>
            </a:r>
            <a:r>
              <a:rPr lang="en-GB" dirty="0"/>
              <a:t> </a:t>
            </a:r>
            <a:r>
              <a:rPr lang="ru-RU" dirty="0"/>
              <a:t>в переменную </a:t>
            </a:r>
            <a:r>
              <a:rPr lang="en-GB" dirty="0" err="1">
                <a:solidFill>
                  <a:schemeClr val="accent1"/>
                </a:solidFill>
              </a:rPr>
              <a:t>file_name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мы запишем строку в формате «20</a:t>
            </a:r>
            <a:r>
              <a:rPr lang="en-US" dirty="0"/>
              <a:t>21</a:t>
            </a:r>
            <a:r>
              <a:rPr lang="ru-RU" dirty="0"/>
              <a:t>-1</a:t>
            </a:r>
            <a:r>
              <a:rPr lang="en-US" dirty="0"/>
              <a:t>2</a:t>
            </a:r>
            <a:r>
              <a:rPr lang="ru-RU" dirty="0"/>
              <a:t>-</a:t>
            </a:r>
            <a:r>
              <a:rPr lang="en-US" dirty="0"/>
              <a:t>16</a:t>
            </a:r>
            <a:r>
              <a:rPr lang="ru-RU" dirty="0"/>
              <a:t>» (для удобства сортировки год выводим перед месяцем, а месяц перед днём, соединяем всё дефисами для наглядности):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E1886-DD7A-144E-822F-0649BCFF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736664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4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данных в файлы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890307"/>
          </a:xfrm>
        </p:spPr>
        <p:txBody>
          <a:bodyPr>
            <a:normAutofit/>
          </a:bodyPr>
          <a:lstStyle/>
          <a:p>
            <a:r>
              <a:rPr lang="ru-RU" dirty="0"/>
              <a:t>В переменную </a:t>
            </a:r>
            <a:r>
              <a:rPr lang="en-GB" dirty="0" err="1">
                <a:solidFill>
                  <a:schemeClr val="accent1"/>
                </a:solidFill>
              </a:rPr>
              <a:t>time_string</a:t>
            </a:r>
            <a:r>
              <a:rPr lang="en-GB" dirty="0"/>
              <a:t> </a:t>
            </a:r>
            <a:r>
              <a:rPr lang="ru-RU" dirty="0"/>
              <a:t>запишем текущее время, как мы это делали в начале нашего урока: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AC7C2D-E77B-5D44-B7A1-23FE75BE031C}"/>
              </a:ext>
            </a:extLst>
          </p:cNvPr>
          <p:cNvSpPr txBox="1">
            <a:spLocks/>
          </p:cNvSpPr>
          <p:nvPr/>
        </p:nvSpPr>
        <p:spPr>
          <a:xfrm>
            <a:off x="1451578" y="3737992"/>
            <a:ext cx="9603275" cy="890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Сделаем также строчку с разделителем, которую мы будем писать каждый раз в конце записи, чтобы отделять записи друг от друга внутри одного файла</a:t>
            </a:r>
            <a:r>
              <a:rPr lang="en-US" dirty="0"/>
              <a:t>: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5A67F-B93A-334C-AE33-9416C928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68015"/>
            <a:ext cx="9144000" cy="50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C4AF81-EB7C-164D-8D31-57D3C7ABF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790276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00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данных в файлы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2330801"/>
          </a:xfrm>
        </p:spPr>
        <p:txBody>
          <a:bodyPr>
            <a:normAutofit/>
          </a:bodyPr>
          <a:lstStyle/>
          <a:p>
            <a:r>
              <a:rPr lang="ru-RU" dirty="0"/>
              <a:t>Почти все готово. Осталось только записать в наш файл все строчки этого массива.</a:t>
            </a:r>
            <a:r>
              <a:rPr lang="en-US" dirty="0"/>
              <a:t> </a:t>
            </a:r>
            <a:r>
              <a:rPr lang="ru-RU" dirty="0"/>
              <a:t>Мы будем это делать в цикле </a:t>
            </a:r>
            <a:r>
              <a:rPr lang="en-GB" dirty="0">
                <a:solidFill>
                  <a:schemeClr val="accent1"/>
                </a:solidFill>
              </a:rPr>
              <a:t>for</a:t>
            </a:r>
            <a:r>
              <a:rPr lang="en-GB" dirty="0"/>
              <a:t>. </a:t>
            </a:r>
            <a:r>
              <a:rPr lang="ru-RU" dirty="0"/>
              <a:t>И на этот раз будем пользоваться не методом</a:t>
            </a:r>
            <a:r>
              <a:rPr lang="en-US" dirty="0"/>
              <a:t> </a:t>
            </a:r>
            <a:r>
              <a:rPr lang="en-GB" dirty="0">
                <a:solidFill>
                  <a:schemeClr val="accent1"/>
                </a:solidFill>
              </a:rPr>
              <a:t>print</a:t>
            </a:r>
            <a:r>
              <a:rPr lang="en-GB" dirty="0"/>
              <a:t>, </a:t>
            </a:r>
            <a:r>
              <a:rPr lang="ru-RU" dirty="0"/>
              <a:t>а методом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, </a:t>
            </a:r>
            <a:r>
              <a:rPr lang="ru-RU" dirty="0"/>
              <a:t>который также есть у каждого экземпляра класса </a:t>
            </a:r>
            <a:r>
              <a:rPr lang="en-GB" dirty="0">
                <a:solidFill>
                  <a:schemeClr val="accent1"/>
                </a:solidFill>
              </a:rPr>
              <a:t>File</a:t>
            </a:r>
            <a:r>
              <a:rPr lang="en-GB" dirty="0"/>
              <a:t>. </a:t>
            </a:r>
            <a:r>
              <a:rPr lang="ru-RU" dirty="0"/>
              <a:t>Единственное отличие метода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 </a:t>
            </a:r>
            <a:r>
              <a:rPr lang="ru-RU" dirty="0"/>
              <a:t>от метода </a:t>
            </a:r>
            <a:r>
              <a:rPr lang="en-GB" dirty="0">
                <a:solidFill>
                  <a:schemeClr val="accent1"/>
                </a:solidFill>
              </a:rPr>
              <a:t>print</a:t>
            </a:r>
            <a:r>
              <a:rPr lang="en-GB" dirty="0"/>
              <a:t> </a:t>
            </a:r>
            <a:r>
              <a:rPr lang="ru-RU" dirty="0"/>
              <a:t>в том, что первый после записи в файл строчки, которую ему передали в параметрах, добавляет ещё перенос строки: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AB2E1-739F-EE4E-9E3D-65AA04679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508509"/>
            <a:ext cx="9144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3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Как работать со временем в </a:t>
            </a:r>
            <a:r>
              <a:rPr lang="en-GB" dirty="0"/>
              <a:t>Ruby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Запись в файлы, пишем дневник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Мы научимся писать данные в файлы, узнаем как работать со временем в </a:t>
            </a:r>
            <a:r>
              <a:rPr lang="en-GB" dirty="0"/>
              <a:t>Ruby, </a:t>
            </a:r>
            <a:r>
              <a:rPr lang="ru-RU" dirty="0"/>
              <a:t>напишем программу-дневник.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15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данных в файлы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802625"/>
          </a:xfrm>
        </p:spPr>
        <p:txBody>
          <a:bodyPr>
            <a:normAutofit/>
          </a:bodyPr>
          <a:lstStyle/>
          <a:p>
            <a:r>
              <a:rPr lang="ru-RU" dirty="0"/>
              <a:t>В файле </a:t>
            </a:r>
            <a:r>
              <a:rPr lang="en-GB" dirty="0" err="1">
                <a:solidFill>
                  <a:schemeClr val="accent1"/>
                </a:solidFill>
              </a:rPr>
              <a:t>file.txt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будет две строки — первая с текстом «Строка с переносом» и вторая пустая. Итак, пора записать текст дневниковой записи в наш файл: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C236A-5F96-6548-9FE3-6856102CA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67"/>
          <a:stretch/>
        </p:blipFill>
        <p:spPr>
          <a:xfrm>
            <a:off x="1451579" y="2980333"/>
            <a:ext cx="9144000" cy="802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68EA5-1733-6D41-A2D7-4E466D2ED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07"/>
          <a:stretch/>
        </p:blipFill>
        <p:spPr>
          <a:xfrm>
            <a:off x="1451579" y="3782958"/>
            <a:ext cx="9144000" cy="21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01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данных в файлы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50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что путь к файлу мы как обычно собрали из нескольких частей:</a:t>
            </a:r>
          </a:p>
          <a:p>
            <a:pPr lvl="1"/>
            <a:r>
              <a:rPr lang="ru-RU" sz="2000" dirty="0"/>
              <a:t>переменной с текущей папкой программы </a:t>
            </a:r>
            <a:r>
              <a:rPr lang="en-GB" sz="2000" dirty="0" err="1">
                <a:solidFill>
                  <a:schemeClr val="accent1"/>
                </a:solidFill>
              </a:rPr>
              <a:t>current_path</a:t>
            </a:r>
            <a:endParaRPr lang="en-GB" sz="2000" dirty="0">
              <a:solidFill>
                <a:schemeClr val="accent1"/>
              </a:solidFill>
            </a:endParaRPr>
          </a:p>
          <a:p>
            <a:pPr lvl="1"/>
            <a:r>
              <a:rPr lang="ru-RU" sz="2000" dirty="0"/>
              <a:t>слеша </a:t>
            </a:r>
            <a:r>
              <a:rPr lang="ru-RU" sz="2000" dirty="0">
                <a:solidFill>
                  <a:schemeClr val="accent1"/>
                </a:solidFill>
              </a:rPr>
              <a:t>/,</a:t>
            </a:r>
            <a:r>
              <a:rPr lang="ru-RU" sz="2000" dirty="0"/>
              <a:t> чтобы показать, что ищем и создаём файлы в этой папке</a:t>
            </a:r>
          </a:p>
          <a:p>
            <a:pPr lvl="1"/>
            <a:r>
              <a:rPr lang="ru-RU" sz="2000" dirty="0"/>
              <a:t>имени файла, которое храниться в переменной </a:t>
            </a:r>
            <a:r>
              <a:rPr lang="en-GB" sz="2000" dirty="0" err="1">
                <a:solidFill>
                  <a:schemeClr val="accent1"/>
                </a:solidFill>
              </a:rPr>
              <a:t>file_name</a:t>
            </a:r>
            <a:endParaRPr lang="en-GB" sz="2000" dirty="0">
              <a:solidFill>
                <a:schemeClr val="accent1"/>
              </a:solidFill>
            </a:endParaRPr>
          </a:p>
          <a:p>
            <a:pPr lvl="1"/>
            <a:r>
              <a:rPr lang="ru-RU" sz="2000" dirty="0"/>
              <a:t>расширения файла </a:t>
            </a:r>
            <a:r>
              <a:rPr lang="ru-RU" sz="2000" dirty="0">
                <a:solidFill>
                  <a:schemeClr val="accent1"/>
                </a:solidFill>
              </a:rPr>
              <a:t>.</a:t>
            </a:r>
            <a:r>
              <a:rPr lang="en-GB" sz="2000" dirty="0">
                <a:solidFill>
                  <a:schemeClr val="accent1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3483847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данных в файлы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840203"/>
          </a:xfrm>
        </p:spPr>
        <p:txBody>
          <a:bodyPr>
            <a:normAutofit/>
          </a:bodyPr>
          <a:lstStyle/>
          <a:p>
            <a:r>
              <a:rPr lang="ru-RU" dirty="0"/>
              <a:t>Заканчиваем мы работу программы выводом пользователю сообщения о том, что всё записано</a:t>
            </a:r>
            <a:r>
              <a:rPr lang="en-US" dirty="0"/>
              <a:t>: </a:t>
            </a:r>
            <a:endParaRPr lang="en-GB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9756C-3A83-AD49-A9CF-F1891D5A0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17911"/>
            <a:ext cx="9144000" cy="800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632688-6B7D-8B4F-B634-4E0D098C0EF5}"/>
              </a:ext>
            </a:extLst>
          </p:cNvPr>
          <p:cNvSpPr txBox="1">
            <a:spLocks/>
          </p:cNvSpPr>
          <p:nvPr/>
        </p:nvSpPr>
        <p:spPr>
          <a:xfrm>
            <a:off x="1451578" y="3979989"/>
            <a:ext cx="9603275" cy="45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Пора запускать программу:</a:t>
            </a:r>
            <a:r>
              <a:rPr lang="en-US" dirty="0"/>
              <a:t> 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BDE715-7DE5-674B-8D88-E45759F6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4596193"/>
            <a:ext cx="9144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30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данных в файлы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50"/>
          </a:xfrm>
        </p:spPr>
        <p:txBody>
          <a:bodyPr>
            <a:normAutofit/>
          </a:bodyPr>
          <a:lstStyle/>
          <a:p>
            <a:r>
              <a:rPr lang="ru-RU" dirty="0"/>
              <a:t>Чтобы найти ваши записи, вам нужно в проводнике перейти в эту самую папку </a:t>
            </a:r>
            <a:r>
              <a:rPr lang="en-GB" dirty="0">
                <a:solidFill>
                  <a:schemeClr val="accent1"/>
                </a:solidFill>
              </a:rPr>
              <a:t>lesson16</a:t>
            </a:r>
            <a:r>
              <a:rPr lang="en-GB" dirty="0"/>
              <a:t>.</a:t>
            </a:r>
          </a:p>
          <a:p>
            <a:r>
              <a:rPr lang="ru-RU" dirty="0"/>
              <a:t>Как только наиграетесь с программой, можете проверить, что она создаёт файлы для каждого нового дня, делает в них отметку о текущем времени и сохраняет то, что вы написали.</a:t>
            </a:r>
          </a:p>
        </p:txBody>
      </p:sp>
    </p:spTree>
    <p:extLst>
      <p:ext uri="{BB962C8B-B14F-4D97-AF65-F5344CB8AC3E}">
        <p14:creationId xmlns:p14="http://schemas.microsoft.com/office/powerpoint/2010/main" val="544741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Hello, file!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50"/>
          </a:xfrm>
        </p:spPr>
        <p:txBody>
          <a:bodyPr>
            <a:normAutofit/>
          </a:bodyPr>
          <a:lstStyle/>
          <a:p>
            <a:r>
              <a:rPr lang="ru-RU" dirty="0"/>
              <a:t>Напишите программу, которая здоровается в файл </a:t>
            </a:r>
            <a:r>
              <a:rPr lang="en-GB" dirty="0" err="1">
                <a:solidFill>
                  <a:schemeClr val="accent1"/>
                </a:solidFill>
              </a:rPr>
              <a:t>hello.txt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en-GB" dirty="0"/>
              <a:t>(</a:t>
            </a:r>
            <a:r>
              <a:rPr lang="ru-RU" dirty="0"/>
              <a:t>пишет строку "</a:t>
            </a:r>
            <a:r>
              <a:rPr lang="en-GB" dirty="0"/>
              <a:t>Hello, file!" </a:t>
            </a:r>
            <a:r>
              <a:rPr lang="ru-RU" dirty="0"/>
              <a:t>в него).</a:t>
            </a:r>
            <a:r>
              <a:rPr lang="en-US" dirty="0"/>
              <a:t> </a:t>
            </a:r>
          </a:p>
          <a:p>
            <a:r>
              <a:rPr lang="ru-RU" dirty="0"/>
              <a:t>Вместо метода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 </a:t>
            </a:r>
            <a:r>
              <a:rPr lang="ru-RU" dirty="0"/>
              <a:t>откройте файл с помощью класса </a:t>
            </a:r>
            <a:r>
              <a:rPr lang="en-GB" dirty="0">
                <a:solidFill>
                  <a:schemeClr val="accent1"/>
                </a:solidFill>
              </a:rPr>
              <a:t>File</a:t>
            </a:r>
            <a:r>
              <a:rPr lang="en-GB" dirty="0"/>
              <a:t> </a:t>
            </a:r>
            <a:r>
              <a:rPr lang="ru-RU" dirty="0"/>
              <a:t>и запишите строчку в файл с помощью метода </a:t>
            </a:r>
            <a:r>
              <a:rPr lang="en-GB" dirty="0" err="1">
                <a:solidFill>
                  <a:schemeClr val="accent1"/>
                </a:solidFill>
              </a:rPr>
              <a:t>file.puts</a:t>
            </a:r>
            <a:r>
              <a:rPr lang="en-GB" dirty="0"/>
              <a:t>. </a:t>
            </a:r>
            <a:r>
              <a:rPr lang="ru-RU" dirty="0"/>
              <a:t>Не забудьте закрыть файл.</a:t>
            </a:r>
          </a:p>
        </p:txBody>
      </p:sp>
    </p:spTree>
    <p:extLst>
      <p:ext uri="{BB962C8B-B14F-4D97-AF65-F5344CB8AC3E}">
        <p14:creationId xmlns:p14="http://schemas.microsoft.com/office/powerpoint/2010/main" val="749926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Рожи в файл!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50"/>
          </a:xfrm>
        </p:spPr>
        <p:txBody>
          <a:bodyPr>
            <a:normAutofit/>
          </a:bodyPr>
          <a:lstStyle/>
          <a:p>
            <a:r>
              <a:rPr lang="ru-RU" dirty="0"/>
              <a:t>Сделайте генератор рожиц таким, чтобы он рисовал рожицы в файл. Каждый раз в новый, название файла должно состоять из строчки </a:t>
            </a:r>
            <a:r>
              <a:rPr lang="ru-RU" dirty="0">
                <a:solidFill>
                  <a:schemeClr val="accent1"/>
                </a:solidFill>
              </a:rPr>
              <a:t>"</a:t>
            </a:r>
            <a:r>
              <a:rPr lang="en-GB" dirty="0">
                <a:solidFill>
                  <a:schemeClr val="accent1"/>
                </a:solidFill>
              </a:rPr>
              <a:t>face"</a:t>
            </a:r>
            <a:r>
              <a:rPr lang="en-GB" dirty="0"/>
              <a:t>, </a:t>
            </a:r>
            <a:r>
              <a:rPr lang="ru-RU" dirty="0"/>
              <a:t>даты и текущего времени. </a:t>
            </a:r>
          </a:p>
        </p:txBody>
      </p:sp>
    </p:spTree>
    <p:extLst>
      <p:ext uri="{BB962C8B-B14F-4D97-AF65-F5344CB8AC3E}">
        <p14:creationId xmlns:p14="http://schemas.microsoft.com/office/powerpoint/2010/main" val="148946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Рожи в файл!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1591765"/>
          </a:xfrm>
        </p:spPr>
        <p:txBody>
          <a:bodyPr>
            <a:normAutofit/>
          </a:bodyPr>
          <a:lstStyle/>
          <a:p>
            <a:r>
              <a:rPr lang="ru-RU" dirty="0"/>
              <a:t>Перед вызовом 4-х методов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 </a:t>
            </a:r>
            <a:r>
              <a:rPr lang="ru-RU" dirty="0"/>
              <a:t>запишите в переменную название для файла. Оно будет состоять из трёх частей: постоянной части </a:t>
            </a:r>
            <a:r>
              <a:rPr lang="ru-RU" dirty="0">
                <a:solidFill>
                  <a:schemeClr val="accent1"/>
                </a:solidFill>
              </a:rPr>
              <a:t>"</a:t>
            </a:r>
            <a:r>
              <a:rPr lang="en-GB" dirty="0">
                <a:solidFill>
                  <a:schemeClr val="accent1"/>
                </a:solidFill>
              </a:rPr>
              <a:t>face-"</a:t>
            </a:r>
            <a:r>
              <a:rPr lang="en-GB" dirty="0"/>
              <a:t>, </a:t>
            </a:r>
            <a:r>
              <a:rPr lang="ru-RU" dirty="0"/>
              <a:t>меняющейся с каждой секундой части с текущим временем, и ещё одной постоянной части, расширения файла </a:t>
            </a:r>
            <a:r>
              <a:rPr lang="ru-RU" dirty="0">
                <a:solidFill>
                  <a:schemeClr val="accent1"/>
                </a:solidFill>
              </a:rPr>
              <a:t>".</a:t>
            </a:r>
            <a:r>
              <a:rPr lang="en-GB" dirty="0">
                <a:solidFill>
                  <a:schemeClr val="accent1"/>
                </a:solidFill>
              </a:rPr>
              <a:t>txt"</a:t>
            </a:r>
            <a:r>
              <a:rPr lang="en-GB" dirty="0"/>
              <a:t>:</a:t>
            </a:r>
            <a:r>
              <a:rPr lang="ru-RU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C040D9-4888-8846-85D3-A5582C4444BB}"/>
              </a:ext>
            </a:extLst>
          </p:cNvPr>
          <p:cNvSpPr txBox="1">
            <a:spLocks/>
          </p:cNvSpPr>
          <p:nvPr/>
        </p:nvSpPr>
        <p:spPr>
          <a:xfrm>
            <a:off x="1451579" y="4718850"/>
            <a:ext cx="9603275" cy="1334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Далее откройте файл с именем </a:t>
            </a:r>
            <a:r>
              <a:rPr lang="en-GB" dirty="0">
                <a:solidFill>
                  <a:schemeClr val="accent1"/>
                </a:solidFill>
              </a:rPr>
              <a:t>filename</a:t>
            </a:r>
            <a:r>
              <a:rPr lang="en-GB" dirty="0"/>
              <a:t> </a:t>
            </a:r>
            <a:r>
              <a:rPr lang="ru-RU" dirty="0"/>
              <a:t>для записи и запишите в него 4 фрагмента лица, повторяя шаги записи, которые мы делали ранее. Не забудьте, что файл откроется там, откуда вы будете вызывать программу, в этом случае это нормально.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58ED6-5C65-6B43-87F4-64A81A47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769473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75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Сегодня выходной? (с праздниками)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50"/>
          </a:xfrm>
        </p:spPr>
        <p:txBody>
          <a:bodyPr>
            <a:normAutofit/>
          </a:bodyPr>
          <a:lstStyle/>
          <a:p>
            <a:r>
              <a:rPr lang="ru-RU" dirty="0"/>
              <a:t>Улучшите программу из ранних уроков, которая говорит, выходной ли сегодня.</a:t>
            </a:r>
          </a:p>
          <a:p>
            <a:r>
              <a:rPr lang="ru-RU" dirty="0"/>
              <a:t>Сделайте так, чтобы программа говорила, что сегодня выходной не только если сегодня суббота или воскресенье, но и если сегодня один из государственных праздников.</a:t>
            </a:r>
          </a:p>
          <a:p>
            <a:r>
              <a:rPr lang="ru-RU" dirty="0"/>
              <a:t>Список праздничных дней на ближайший год </a:t>
            </a:r>
            <a:r>
              <a:rPr lang="ru-RU" dirty="0" err="1"/>
              <a:t>нагуглите</a:t>
            </a:r>
            <a:r>
              <a:rPr lang="ru-RU" dirty="0"/>
              <a:t> в интернете и запишите в файл, который будет использовать ваша программа.</a:t>
            </a:r>
          </a:p>
        </p:txBody>
      </p:sp>
    </p:spTree>
    <p:extLst>
      <p:ext uri="{BB962C8B-B14F-4D97-AF65-F5344CB8AC3E}">
        <p14:creationId xmlns:p14="http://schemas.microsoft.com/office/powerpoint/2010/main" val="1219629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Сегодня выходной? (с праздниками).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852729"/>
          </a:xfrm>
        </p:spPr>
        <p:txBody>
          <a:bodyPr>
            <a:normAutofit/>
          </a:bodyPr>
          <a:lstStyle/>
          <a:p>
            <a:r>
              <a:rPr lang="ru-RU" dirty="0"/>
              <a:t>Сохраните список праздничных дней в файл </a:t>
            </a:r>
            <a:r>
              <a:rPr lang="en-GB" dirty="0">
                <a:solidFill>
                  <a:schemeClr val="accent1"/>
                </a:solidFill>
              </a:rPr>
              <a:t>data/</a:t>
            </a:r>
            <a:r>
              <a:rPr lang="en-GB" dirty="0" err="1">
                <a:solidFill>
                  <a:schemeClr val="accent1"/>
                </a:solidFill>
              </a:rPr>
              <a:t>holidays.txt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в формате </a:t>
            </a:r>
            <a:r>
              <a:rPr lang="ru-RU" dirty="0" err="1">
                <a:solidFill>
                  <a:schemeClr val="accent1"/>
                </a:solidFill>
              </a:rPr>
              <a:t>День.Месяц</a:t>
            </a:r>
            <a:r>
              <a:rPr lang="ru-RU" dirty="0"/>
              <a:t>, получится что-то вроде: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FA964-B8E3-5045-ACD9-AE086D15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30437"/>
            <a:ext cx="9144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4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Сегодня выходной? (с праздниками).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50"/>
          </a:xfrm>
        </p:spPr>
        <p:txBody>
          <a:bodyPr>
            <a:normAutofit/>
          </a:bodyPr>
          <a:lstStyle/>
          <a:p>
            <a:r>
              <a:rPr lang="ru-RU" dirty="0"/>
              <a:t>В программе откройте этот файл и сохраните все дни в массив </a:t>
            </a:r>
            <a:r>
              <a:rPr lang="en-GB" dirty="0">
                <a:solidFill>
                  <a:schemeClr val="accent1"/>
                </a:solidFill>
              </a:rPr>
              <a:t>holidays</a:t>
            </a:r>
            <a:r>
              <a:rPr lang="en-GB" dirty="0"/>
              <a:t> </a:t>
            </a:r>
            <a:r>
              <a:rPr lang="ru-RU" dirty="0"/>
              <a:t>с помощью метода </a:t>
            </a:r>
            <a:r>
              <a:rPr lang="en-GB" dirty="0" err="1">
                <a:solidFill>
                  <a:schemeClr val="accent1"/>
                </a:solidFill>
              </a:rPr>
              <a:t>readlines</a:t>
            </a:r>
            <a:r>
              <a:rPr lang="en-GB" dirty="0"/>
              <a:t>. </a:t>
            </a:r>
            <a:r>
              <a:rPr lang="ru-RU" dirty="0"/>
              <a:t>Не забудьте в цикле обрезать у каждого элемента последний символ с помощью метода </a:t>
            </a:r>
            <a:r>
              <a:rPr lang="en-GB" dirty="0">
                <a:solidFill>
                  <a:schemeClr val="accent1"/>
                </a:solidFill>
              </a:rPr>
              <a:t>chomp!</a:t>
            </a:r>
            <a:r>
              <a:rPr lang="en-GB" dirty="0"/>
              <a:t> (</a:t>
            </a:r>
            <a:r>
              <a:rPr lang="ru-RU" dirty="0"/>
              <a:t>с восклицательным знаком, потому что нам нужно менять элементы массива).</a:t>
            </a:r>
          </a:p>
          <a:p>
            <a:r>
              <a:rPr lang="ru-RU" dirty="0"/>
              <a:t>Если сегодня не суббота и не воскресенье, попробуйте найти в этом массиве элемент, соответствующий текущему дню с помощью метода </a:t>
            </a:r>
            <a:r>
              <a:rPr lang="en-GB" dirty="0">
                <a:solidFill>
                  <a:schemeClr val="accent1"/>
                </a:solidFill>
              </a:rPr>
              <a:t>include?</a:t>
            </a:r>
            <a:r>
              <a:rPr lang="en-GB" dirty="0"/>
              <a:t> </a:t>
            </a:r>
            <a:r>
              <a:rPr lang="ru-RU" dirty="0"/>
              <a:t>или просто пройдитесь по нему циклом, проверяя, совпадёт ли текущая дата с датой в массиве. Если совпал — можно отдыхать.</a:t>
            </a:r>
          </a:p>
        </p:txBody>
      </p:sp>
    </p:spTree>
    <p:extLst>
      <p:ext uri="{BB962C8B-B14F-4D97-AF65-F5344CB8AC3E}">
        <p14:creationId xmlns:p14="http://schemas.microsoft.com/office/powerpoint/2010/main" val="403211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Работаем со временем – класс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604290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GB" dirty="0"/>
              <a:t>Ruby </a:t>
            </a:r>
            <a:r>
              <a:rPr lang="ru-RU" dirty="0"/>
              <a:t>есть класс для удобной работы со временем. Он называется </a:t>
            </a:r>
            <a:r>
              <a:rPr lang="en-GB" dirty="0">
                <a:solidFill>
                  <a:schemeClr val="accent1"/>
                </a:solidFill>
              </a:rPr>
              <a:t>Time</a:t>
            </a:r>
            <a:r>
              <a:rPr lang="en-GB" dirty="0"/>
              <a:t>.</a:t>
            </a:r>
            <a:r>
              <a:rPr lang="ru-RU" dirty="0"/>
              <a:t> Например,</a:t>
            </a:r>
            <a:r>
              <a:rPr lang="en-US" dirty="0"/>
              <a:t> </a:t>
            </a:r>
            <a:r>
              <a:rPr lang="ru-RU" dirty="0"/>
              <a:t>чтобы понять, который сейчас час гики-программисты не смотрят на часы, а просто быстренько пишут программу на </a:t>
            </a:r>
            <a:r>
              <a:rPr lang="en-GB" dirty="0"/>
              <a:t>Ruby, </a:t>
            </a:r>
            <a:r>
              <a:rPr lang="ru-RU" dirty="0"/>
              <a:t>в которой пишут одну строчку</a:t>
            </a:r>
            <a:r>
              <a:rPr lang="en-US" dirty="0"/>
              <a:t>: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5E72E-36B0-7940-8ECD-D746DD4A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782000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EC701E-F91D-CF47-A34D-E1DEDA6D82F6}"/>
              </a:ext>
            </a:extLst>
          </p:cNvPr>
          <p:cNvSpPr txBox="1">
            <a:spLocks/>
          </p:cNvSpPr>
          <p:nvPr/>
        </p:nvSpPr>
        <p:spPr>
          <a:xfrm>
            <a:off x="1451579" y="4449191"/>
            <a:ext cx="9603275" cy="8367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Дело в том, что метод </a:t>
            </a:r>
            <a:r>
              <a:rPr lang="en-GB" dirty="0"/>
              <a:t>now (</a:t>
            </a:r>
            <a:r>
              <a:rPr lang="ru-RU" dirty="0"/>
              <a:t>англ. «сейчас») класса </a:t>
            </a:r>
            <a:r>
              <a:rPr lang="en-GB" dirty="0"/>
              <a:t>Time </a:t>
            </a:r>
            <a:r>
              <a:rPr lang="ru-RU" dirty="0"/>
              <a:t>возвращает текущий момент времени: 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B3882-84AA-264F-A70F-5ED728016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5445175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81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 </a:t>
            </a:r>
            <a:r>
              <a:rPr lang="ru-RU" dirty="0">
                <a:hlinkClick r:id="rId2" tooltip="Еще раз о файлах в Руби"/>
              </a:rPr>
              <a:t>Еще раз о файлах в Руби</a:t>
            </a:r>
            <a:endParaRPr lang="ru-RU" dirty="0"/>
          </a:p>
          <a:p>
            <a:r>
              <a:rPr lang="ru-RU" dirty="0"/>
              <a:t> </a:t>
            </a:r>
            <a:r>
              <a:rPr lang="ru-RU" dirty="0">
                <a:hlinkClick r:id="rId3" tooltip="Когда читаешь хорошо написанную документацию :)"/>
              </a:rPr>
              <a:t>Когда читаешь хорошо написанную документацию :)</a:t>
            </a:r>
            <a:endParaRPr lang="ru-RU" dirty="0"/>
          </a:p>
          <a:p>
            <a:r>
              <a:rPr lang="ru-RU" dirty="0"/>
              <a:t> </a:t>
            </a:r>
            <a:r>
              <a:rPr lang="ru-RU" u="sng" dirty="0">
                <a:hlinkClick r:id="rId4" tooltip="Обзор возможностей Ruby"/>
              </a:rPr>
              <a:t>Обзор возможностей </a:t>
            </a:r>
            <a:r>
              <a:rPr lang="en-GB" u="sng">
                <a:hlinkClick r:id="rId4" tooltip="Обзор возможностей Ruby"/>
              </a:rPr>
              <a:t>Ruby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101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Запись файлов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Работаем со временем – класс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1604292"/>
          </a:xfrm>
        </p:spPr>
        <p:txBody>
          <a:bodyPr>
            <a:normAutofit/>
          </a:bodyPr>
          <a:lstStyle/>
          <a:p>
            <a:r>
              <a:rPr lang="ru-RU" dirty="0"/>
              <a:t>Любой экземпляр класса </a:t>
            </a:r>
            <a:r>
              <a:rPr lang="en-GB" dirty="0">
                <a:solidFill>
                  <a:schemeClr val="accent1"/>
                </a:solidFill>
              </a:rPr>
              <a:t>Time</a:t>
            </a:r>
            <a:r>
              <a:rPr lang="en-GB" dirty="0"/>
              <a:t> — </a:t>
            </a:r>
            <a:r>
              <a:rPr lang="ru-RU" dirty="0"/>
              <a:t>объект «момента времени». Именно такой объект возвращает метод </a:t>
            </a:r>
            <a:r>
              <a:rPr lang="en-GB" dirty="0" err="1">
                <a:solidFill>
                  <a:schemeClr val="accent1"/>
                </a:solidFill>
              </a:rPr>
              <a:t>Time.now</a:t>
            </a:r>
            <a:r>
              <a:rPr lang="en-GB" dirty="0"/>
              <a:t>. </a:t>
            </a:r>
            <a:r>
              <a:rPr lang="ru-RU" dirty="0"/>
              <a:t>У экземпляра класса </a:t>
            </a:r>
            <a:r>
              <a:rPr lang="en-GB" dirty="0"/>
              <a:t>Time </a:t>
            </a:r>
            <a:r>
              <a:rPr lang="ru-RU" dirty="0"/>
              <a:t>есть </a:t>
            </a:r>
            <a:r>
              <a:rPr lang="ru-RU" dirty="0">
                <a:hlinkClick r:id="rId2"/>
              </a:rPr>
              <a:t>много полезных методов</a:t>
            </a:r>
            <a:r>
              <a:rPr lang="ru-RU" dirty="0"/>
              <a:t>. Но самый важный из них — метод </a:t>
            </a:r>
            <a:r>
              <a:rPr lang="en-GB" dirty="0" err="1">
                <a:solidFill>
                  <a:schemeClr val="accent1"/>
                </a:solidFill>
              </a:rPr>
              <a:t>strftime</a:t>
            </a:r>
            <a:r>
              <a:rPr lang="en-GB" dirty="0"/>
              <a:t>, </a:t>
            </a:r>
            <a:r>
              <a:rPr lang="ru-RU" dirty="0"/>
              <a:t>который возвращает время в виде строки по специальному шаблону, например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6FCA8-06FA-6A41-B36A-ABA064B27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782000"/>
            <a:ext cx="9144000" cy="7747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F2E972-AF1D-E54F-A960-0B537C8D4D76}"/>
              </a:ext>
            </a:extLst>
          </p:cNvPr>
          <p:cNvSpPr txBox="1">
            <a:spLocks/>
          </p:cNvSpPr>
          <p:nvPr/>
        </p:nvSpPr>
        <p:spPr>
          <a:xfrm>
            <a:off x="1451579" y="4718677"/>
            <a:ext cx="9603275" cy="479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на экран текущее время в 24-часовом формате с точностью до минут: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7D0D2-91A0-4C49-9FBA-079D04E5E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5360278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6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Работаем со временем – класс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0"/>
            <a:ext cx="9603275" cy="4037751"/>
          </a:xfrm>
        </p:spPr>
        <p:txBody>
          <a:bodyPr>
            <a:normAutofit/>
          </a:bodyPr>
          <a:lstStyle/>
          <a:p>
            <a:r>
              <a:rPr lang="ru-RU" dirty="0"/>
              <a:t>Чтобы попросить метод </a:t>
            </a:r>
            <a:r>
              <a:rPr lang="en-GB" dirty="0" err="1">
                <a:solidFill>
                  <a:schemeClr val="accent1"/>
                </a:solidFill>
              </a:rPr>
              <a:t>strftime</a:t>
            </a:r>
            <a:r>
              <a:rPr lang="en-GB" dirty="0"/>
              <a:t> </a:t>
            </a:r>
            <a:r>
              <a:rPr lang="ru-RU" dirty="0"/>
              <a:t>вывести время именно в таком формате, мы передаём ему в качестве параметра так называемый «формат времени», строчку </a:t>
            </a:r>
            <a:r>
              <a:rPr lang="ru-RU" dirty="0">
                <a:solidFill>
                  <a:schemeClr val="accent1"/>
                </a:solidFill>
              </a:rPr>
              <a:t>"%</a:t>
            </a:r>
            <a:r>
              <a:rPr lang="en-GB" dirty="0">
                <a:solidFill>
                  <a:schemeClr val="accent1"/>
                </a:solidFill>
              </a:rPr>
              <a:t>H:%M"</a:t>
            </a:r>
            <a:r>
              <a:rPr lang="en-GB" dirty="0"/>
              <a:t>.</a:t>
            </a:r>
          </a:p>
          <a:p>
            <a:r>
              <a:rPr lang="ru-RU" dirty="0"/>
              <a:t>Вот эти вот конструкции </a:t>
            </a:r>
            <a:r>
              <a:rPr lang="ru-RU" dirty="0">
                <a:solidFill>
                  <a:schemeClr val="accent1"/>
                </a:solidFill>
              </a:rPr>
              <a:t>%</a:t>
            </a:r>
            <a:r>
              <a:rPr lang="en-GB" dirty="0">
                <a:solidFill>
                  <a:schemeClr val="accent1"/>
                </a:solidFill>
              </a:rPr>
              <a:t>H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ru-RU" dirty="0">
                <a:solidFill>
                  <a:schemeClr val="accent1"/>
                </a:solidFill>
              </a:rPr>
              <a:t>%</a:t>
            </a:r>
            <a:r>
              <a:rPr lang="en-GB" dirty="0">
                <a:solidFill>
                  <a:schemeClr val="accent1"/>
                </a:solidFill>
              </a:rPr>
              <a:t>M</a:t>
            </a:r>
            <a:r>
              <a:rPr lang="en-GB" dirty="0"/>
              <a:t> (</a:t>
            </a:r>
            <a:r>
              <a:rPr lang="ru-RU" dirty="0"/>
              <a:t>специальные ключи) метод заменяет на соответствующие данные из объекта класса </a:t>
            </a:r>
            <a:r>
              <a:rPr lang="en-GB" dirty="0">
                <a:solidFill>
                  <a:schemeClr val="accent1"/>
                </a:solidFill>
              </a:rPr>
              <a:t>Time</a:t>
            </a:r>
            <a:r>
              <a:rPr lang="en-GB" dirty="0"/>
              <a:t>, </a:t>
            </a:r>
            <a:r>
              <a:rPr lang="ru-RU" dirty="0"/>
              <a:t>у которого он был вызван.</a:t>
            </a:r>
          </a:p>
          <a:p>
            <a:pPr lvl="1"/>
            <a:r>
              <a:rPr lang="ru-RU" dirty="0">
                <a:solidFill>
                  <a:schemeClr val="accent1"/>
                </a:solidFill>
              </a:rPr>
              <a:t>%</a:t>
            </a:r>
            <a:r>
              <a:rPr lang="en-GB" dirty="0">
                <a:solidFill>
                  <a:schemeClr val="accent1"/>
                </a:solidFill>
              </a:rPr>
              <a:t>H</a:t>
            </a:r>
            <a:r>
              <a:rPr lang="en-GB" dirty="0"/>
              <a:t> — </a:t>
            </a:r>
            <a:r>
              <a:rPr lang="ru-RU" dirty="0"/>
              <a:t>часы в 24-часовом формате</a:t>
            </a:r>
          </a:p>
          <a:p>
            <a:pPr lvl="1"/>
            <a:r>
              <a:rPr lang="ru-RU" dirty="0">
                <a:solidFill>
                  <a:schemeClr val="accent1"/>
                </a:solidFill>
              </a:rPr>
              <a:t>%</a:t>
            </a:r>
            <a:r>
              <a:rPr lang="en-GB" dirty="0">
                <a:solidFill>
                  <a:schemeClr val="accent1"/>
                </a:solidFill>
              </a:rPr>
              <a:t>M</a:t>
            </a:r>
            <a:r>
              <a:rPr lang="en-GB" dirty="0"/>
              <a:t> — </a:t>
            </a:r>
            <a:r>
              <a:rPr lang="ru-RU" dirty="0"/>
              <a:t>минуты с нулём, если меньше 10</a:t>
            </a:r>
          </a:p>
          <a:p>
            <a:r>
              <a:rPr lang="ru-RU" dirty="0"/>
              <a:t>А остальные символы (всё, что не начинается с %, в нашем случае двоеточие), остаются как и были.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00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Работаем со временем – класс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0"/>
            <a:ext cx="9603275" cy="489475"/>
          </a:xfrm>
        </p:spPr>
        <p:txBody>
          <a:bodyPr>
            <a:normAutofit/>
          </a:bodyPr>
          <a:lstStyle/>
          <a:p>
            <a:r>
              <a:rPr lang="ru-RU" dirty="0"/>
              <a:t>Чтобы вывести, например, текущую дату, нужно написать: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A29A5C-439C-EE49-BC1D-D08796679BD5}"/>
              </a:ext>
            </a:extLst>
          </p:cNvPr>
          <p:cNvSpPr txBox="1">
            <a:spLocks/>
          </p:cNvSpPr>
          <p:nvPr/>
        </p:nvSpPr>
        <p:spPr>
          <a:xfrm>
            <a:off x="1451579" y="3311757"/>
            <a:ext cx="9603275" cy="489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Это выведет что-то типа: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CC961-7F2D-1740-8B9D-7442BE11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67181"/>
            <a:ext cx="9156700" cy="48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4ED12B-5482-BA4B-BCB9-B72504CC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79" y="3963208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8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Работаем со временем – класс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0"/>
            <a:ext cx="9603275" cy="4037751"/>
          </a:xfrm>
        </p:spPr>
        <p:txBody>
          <a:bodyPr>
            <a:normAutofit/>
          </a:bodyPr>
          <a:lstStyle/>
          <a:p>
            <a:r>
              <a:rPr lang="ru-RU" dirty="0"/>
              <a:t>Это, кстати, не только в </a:t>
            </a:r>
            <a:r>
              <a:rPr lang="en-GB" dirty="0"/>
              <a:t>Ruby. </a:t>
            </a:r>
            <a:r>
              <a:rPr lang="ru-RU" dirty="0"/>
              <a:t>Такой способ форматирования времени с помощью специальных шаблонов-строк — некий общепринятый в разных языках стандарт. Отличие может быть только в деталях, в названиях некоторых ключей.</a:t>
            </a:r>
            <a:r>
              <a:rPr lang="en-US" dirty="0"/>
              <a:t> </a:t>
            </a:r>
            <a:r>
              <a:rPr lang="ru-RU" dirty="0"/>
              <a:t>О том, какие ещё бывают ключи в </a:t>
            </a:r>
            <a:r>
              <a:rPr lang="en-GB" dirty="0"/>
              <a:t>Ruby </a:t>
            </a:r>
            <a:r>
              <a:rPr lang="ru-RU" dirty="0"/>
              <a:t>можно посмотреть по </a:t>
            </a:r>
            <a:r>
              <a:rPr lang="ru-RU" dirty="0">
                <a:hlinkClick r:id="rId2"/>
              </a:rPr>
              <a:t>ссылке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0B55DE-4F46-0947-A8E8-982847A383FD}"/>
              </a:ext>
            </a:extLst>
          </p:cNvPr>
          <p:cNvSpPr txBox="1">
            <a:spLocks/>
          </p:cNvSpPr>
          <p:nvPr/>
        </p:nvSpPr>
        <p:spPr>
          <a:xfrm>
            <a:off x="1464279" y="4630944"/>
            <a:ext cx="9603275" cy="142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1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данных в файлы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0"/>
            <a:ext cx="9603275" cy="2844369"/>
          </a:xfrm>
        </p:spPr>
        <p:txBody>
          <a:bodyPr>
            <a:normAutofit/>
          </a:bodyPr>
          <a:lstStyle/>
          <a:p>
            <a:r>
              <a:rPr lang="ru-RU" dirty="0"/>
              <a:t>Для того, чтобы записать что-то в файл, нам этот файл нужно сперва открыть, практически точно также, как мы это делали в 13-м уроке.</a:t>
            </a:r>
            <a:r>
              <a:rPr lang="en-US" dirty="0"/>
              <a:t> </a:t>
            </a:r>
            <a:r>
              <a:rPr lang="en-GB" dirty="0"/>
              <a:t>C </a:t>
            </a:r>
            <a:r>
              <a:rPr lang="ru-RU" dirty="0"/>
              <a:t>той лишь разницей, что мы используем другой ключ: вместо </a:t>
            </a:r>
            <a:r>
              <a:rPr lang="ru-RU" dirty="0">
                <a:solidFill>
                  <a:schemeClr val="accent1"/>
                </a:solidFill>
              </a:rPr>
              <a:t>"</a:t>
            </a:r>
            <a:r>
              <a:rPr lang="en-GB" dirty="0">
                <a:solidFill>
                  <a:schemeClr val="accent1"/>
                </a:solidFill>
              </a:rPr>
              <a:t>r:UTF-8" </a:t>
            </a:r>
            <a:r>
              <a:rPr lang="ru-RU" dirty="0"/>
              <a:t>мы напишем </a:t>
            </a:r>
            <a:r>
              <a:rPr lang="ru-RU" dirty="0">
                <a:solidFill>
                  <a:schemeClr val="accent1"/>
                </a:solidFill>
              </a:rPr>
              <a:t>"</a:t>
            </a:r>
            <a:r>
              <a:rPr lang="en-GB" dirty="0">
                <a:solidFill>
                  <a:schemeClr val="accent1"/>
                </a:solidFill>
              </a:rPr>
              <a:t>a:UTF-8"</a:t>
            </a:r>
            <a:r>
              <a:rPr lang="en-GB" dirty="0"/>
              <a:t>, </a:t>
            </a:r>
            <a:r>
              <a:rPr lang="ru-RU" dirty="0"/>
              <a:t>потому что файл нам надо открыть для «добавления» (англ. </a:t>
            </a:r>
            <a:r>
              <a:rPr lang="en-GB" dirty="0"/>
              <a:t>append) </a:t>
            </a:r>
            <a:r>
              <a:rPr lang="ru-RU" dirty="0"/>
              <a:t>строк.</a:t>
            </a:r>
          </a:p>
          <a:p>
            <a:r>
              <a:rPr lang="ru-RU" dirty="0"/>
              <a:t>Если такой файл есть, то всё, что мы запишем в файл, будет дописано в конец файла, если же такого файла ещё нет, то будет создан новый файл и всё, что мы запишем в него будет сохранено в этом новом файле.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0B55DE-4F46-0947-A8E8-982847A383FD}"/>
              </a:ext>
            </a:extLst>
          </p:cNvPr>
          <p:cNvSpPr txBox="1">
            <a:spLocks/>
          </p:cNvSpPr>
          <p:nvPr/>
        </p:nvSpPr>
        <p:spPr>
          <a:xfrm>
            <a:off x="1464279" y="4630944"/>
            <a:ext cx="9603275" cy="142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63E42-668C-584C-AAC5-38E16B003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5022075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1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данных в файлы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865256"/>
          </a:xfrm>
        </p:spPr>
        <p:txBody>
          <a:bodyPr>
            <a:normAutofit/>
          </a:bodyPr>
          <a:lstStyle/>
          <a:p>
            <a:r>
              <a:rPr lang="ru-RU" dirty="0"/>
              <a:t>Теперь давайте добавим что-нибудь в файл, это делается с помощью метода </a:t>
            </a:r>
            <a:r>
              <a:rPr lang="en-GB" dirty="0">
                <a:solidFill>
                  <a:schemeClr val="accent1"/>
                </a:solidFill>
              </a:rPr>
              <a:t>print</a:t>
            </a:r>
            <a:r>
              <a:rPr lang="en-GB" dirty="0"/>
              <a:t> </a:t>
            </a:r>
            <a:r>
              <a:rPr lang="ru-RU" dirty="0"/>
              <a:t>у экземпляра класса </a:t>
            </a:r>
            <a:r>
              <a:rPr lang="en-GB" dirty="0">
                <a:solidFill>
                  <a:schemeClr val="accent1"/>
                </a:solidFill>
              </a:rPr>
              <a:t>File</a:t>
            </a:r>
            <a:r>
              <a:rPr lang="en-GB" dirty="0"/>
              <a:t>: </a:t>
            </a:r>
            <a:endParaRPr lang="ru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0B55DE-4F46-0947-A8E8-982847A383FD}"/>
              </a:ext>
            </a:extLst>
          </p:cNvPr>
          <p:cNvSpPr txBox="1">
            <a:spLocks/>
          </p:cNvSpPr>
          <p:nvPr/>
        </p:nvSpPr>
        <p:spPr>
          <a:xfrm>
            <a:off x="1464279" y="4630944"/>
            <a:ext cx="9603275" cy="142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D37C1-B27A-AF4E-BA4E-F96CE8AB3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42964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11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2502</TotalTime>
  <Words>1684</Words>
  <Application>Microsoft Macintosh PowerPoint</Application>
  <PresentationFormat>Widescreen</PresentationFormat>
  <Paragraphs>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Gill Sans MT</vt:lpstr>
      <vt:lpstr>Gallery</vt:lpstr>
      <vt:lpstr>Лекция 16</vt:lpstr>
      <vt:lpstr>План занятия</vt:lpstr>
      <vt:lpstr>Работаем со временем – класс </vt:lpstr>
      <vt:lpstr>Работаем со временем – класс </vt:lpstr>
      <vt:lpstr>Работаем со временем – класс </vt:lpstr>
      <vt:lpstr>Работаем со временем – класс </vt:lpstr>
      <vt:lpstr>Работаем со временем – класс </vt:lpstr>
      <vt:lpstr>Добавление данных в файлы</vt:lpstr>
      <vt:lpstr>Добавление данных в файлы</vt:lpstr>
      <vt:lpstr>Добавление данных в файлы</vt:lpstr>
      <vt:lpstr>Добавление данных в файлы</vt:lpstr>
      <vt:lpstr>Добавление данных в файлы</vt:lpstr>
      <vt:lpstr>Добавление данных в файлы</vt:lpstr>
      <vt:lpstr>Добавление данных в файлы</vt:lpstr>
      <vt:lpstr>Добавление данных в файлы</vt:lpstr>
      <vt:lpstr>Добавление данных в файлы</vt:lpstr>
      <vt:lpstr>Добавление данных в файлы</vt:lpstr>
      <vt:lpstr>Добавление данных в файлы</vt:lpstr>
      <vt:lpstr>Добавление данных в файлы</vt:lpstr>
      <vt:lpstr>Добавление данных в файлы</vt:lpstr>
      <vt:lpstr>Добавление данных в файлы</vt:lpstr>
      <vt:lpstr>Добавление данных в файлы</vt:lpstr>
      <vt:lpstr>Добавление данных в файлы</vt:lpstr>
      <vt:lpstr>Hello, file!</vt:lpstr>
      <vt:lpstr>Рожи в файл! </vt:lpstr>
      <vt:lpstr>Рожи в файл! Подсказка</vt:lpstr>
      <vt:lpstr>Сегодня выходной? (с праздниками)</vt:lpstr>
      <vt:lpstr>Сегодня выходной? (с праздниками). подсказка</vt:lpstr>
      <vt:lpstr>Сегодня выходной? (с праздниками). подсказка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209</cp:revision>
  <cp:lastPrinted>2021-12-09T17:08:22Z</cp:lastPrinted>
  <dcterms:created xsi:type="dcterms:W3CDTF">2021-10-04T10:22:19Z</dcterms:created>
  <dcterms:modified xsi:type="dcterms:W3CDTF">2022-01-03T05:06:14Z</dcterms:modified>
</cp:coreProperties>
</file>