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12/10/2022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12/10/2022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12/10/2022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12/10/2022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12/10/2022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12/10/2022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12/10/2022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SNHU Travel</a:t>
            </a:r>
            <a:endParaRPr lang="en-US" dirty="0"/>
          </a:p>
        </p:txBody>
      </p:sp>
      <p:sp>
        <p:nvSpPr>
          <p:cNvPr id="3" name="Subtitle 2"/>
          <p:cNvSpPr>
            <a:spLocks noGrp="1"/>
          </p:cNvSpPr>
          <p:nvPr>
            <p:ph type="subTitle" idx="1"/>
          </p:nvPr>
        </p:nvSpPr>
        <p:spPr/>
        <p:txBody>
          <a:bodyPr/>
          <a:lstStyle/>
          <a:p>
            <a:r>
              <a:rPr lang="en-US" dirty="0" smtClean="0"/>
              <a:t>Agile/Scrum SDLC</a:t>
            </a:r>
            <a:endParaRPr lang="en-US" dirty="0"/>
          </a:p>
        </p:txBody>
      </p:sp>
    </p:spTree>
    <p:extLst>
      <p:ext uri="{BB962C8B-B14F-4D97-AF65-F5344CB8AC3E}">
        <p14:creationId xmlns:p14="http://schemas.microsoft.com/office/powerpoint/2010/main" val="1427612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Product Owner:</a:t>
            </a:r>
          </a:p>
          <a:p>
            <a:pPr marL="0" indent="0">
              <a:buNone/>
            </a:pPr>
            <a:r>
              <a:rPr lang="en-US" dirty="0"/>
              <a:t>	</a:t>
            </a:r>
            <a:r>
              <a:rPr lang="en-US" sz="1600" dirty="0" smtClean="0"/>
              <a:t>By clearly expressing and ordering a transparent and visible  Product backlog an effective Product Owner can optimize value for stakeholders while ensuring clear communication with the rest of the development team.</a:t>
            </a:r>
          </a:p>
          <a:p>
            <a:r>
              <a:rPr lang="en-US" dirty="0" smtClean="0"/>
              <a:t>Scrum Master:</a:t>
            </a:r>
          </a:p>
          <a:p>
            <a:pPr marL="457200" lvl="1" indent="0">
              <a:buNone/>
            </a:pPr>
            <a:r>
              <a:rPr lang="en-US" sz="1200" dirty="0"/>
              <a:t>	</a:t>
            </a:r>
            <a:r>
              <a:rPr lang="en-US" sz="1600" dirty="0" smtClean="0"/>
              <a:t>By facilitating Scrum events and working to remove impediments, the Scrum Master helps the development team to create high value products that exceed client expectations.</a:t>
            </a:r>
          </a:p>
          <a:p>
            <a:r>
              <a:rPr lang="en-US" dirty="0" smtClean="0"/>
              <a:t>Developer:</a:t>
            </a:r>
          </a:p>
          <a:p>
            <a:pPr marL="0" indent="0">
              <a:buNone/>
            </a:pPr>
            <a:r>
              <a:rPr lang="en-US" dirty="0"/>
              <a:t>	</a:t>
            </a:r>
            <a:r>
              <a:rPr lang="en-US" sz="1600" dirty="0" smtClean="0"/>
              <a:t>Working in a cross-functional and autonomous way, the development team take users stories and fulfills stakeholder expectations while adapting to changes in requirements in real time.</a:t>
            </a:r>
          </a:p>
          <a:p>
            <a:r>
              <a:rPr lang="en-US" dirty="0" smtClean="0"/>
              <a:t>Tester:</a:t>
            </a:r>
          </a:p>
          <a:p>
            <a:pPr lvl="1"/>
            <a:r>
              <a:rPr lang="en-US" sz="1700" dirty="0" smtClean="0"/>
              <a:t>The role of a tester is to ensure that individual deliverables meet the qualifications of “done” according to the user stories and predefined standards.</a:t>
            </a:r>
          </a:p>
          <a:p>
            <a:endParaRPr lang="en-US" dirty="0" smtClean="0"/>
          </a:p>
        </p:txBody>
      </p:sp>
    </p:spTree>
    <p:extLst>
      <p:ext uri="{BB962C8B-B14F-4D97-AF65-F5344CB8AC3E}">
        <p14:creationId xmlns:p14="http://schemas.microsoft.com/office/powerpoint/2010/main" val="345338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SDLC Phases:</a:t>
            </a:r>
            <a:endParaRPr lang="en-US" dirty="0"/>
          </a:p>
        </p:txBody>
      </p:sp>
      <p:sp>
        <p:nvSpPr>
          <p:cNvPr id="3" name="Content Placeholder 2"/>
          <p:cNvSpPr>
            <a:spLocks noGrp="1"/>
          </p:cNvSpPr>
          <p:nvPr>
            <p:ph idx="1"/>
          </p:nvPr>
        </p:nvSpPr>
        <p:spPr>
          <a:xfrm>
            <a:off x="680321" y="2336872"/>
            <a:ext cx="9613861" cy="4089327"/>
          </a:xfrm>
        </p:spPr>
        <p:txBody>
          <a:bodyPr>
            <a:normAutofit fontScale="92500" lnSpcReduction="10000"/>
          </a:bodyPr>
          <a:lstStyle/>
          <a:p>
            <a:r>
              <a:rPr lang="en-US" sz="2000" dirty="0" smtClean="0"/>
              <a:t>Backlog Development:</a:t>
            </a:r>
          </a:p>
          <a:p>
            <a:pPr marL="0" indent="0">
              <a:buNone/>
            </a:pPr>
            <a:r>
              <a:rPr lang="en-US" dirty="0" smtClean="0"/>
              <a:t>	</a:t>
            </a:r>
            <a:r>
              <a:rPr lang="en-US" sz="1400" dirty="0" smtClean="0"/>
              <a:t>Product owner meets with stakeholders to determine product requirements and translates them into user stories that are organized and maintained in a product backlog.</a:t>
            </a:r>
            <a:endParaRPr lang="en-US" dirty="0" smtClean="0"/>
          </a:p>
          <a:p>
            <a:r>
              <a:rPr lang="en-US" sz="2000" dirty="0" smtClean="0"/>
              <a:t>Sprint Planning:</a:t>
            </a:r>
          </a:p>
          <a:p>
            <a:pPr marL="0" indent="0">
              <a:buNone/>
            </a:pPr>
            <a:r>
              <a:rPr lang="en-US" dirty="0" smtClean="0"/>
              <a:t>	</a:t>
            </a:r>
            <a:r>
              <a:rPr lang="en-US" sz="1400" dirty="0" smtClean="0"/>
              <a:t>Scrum Master and Developer meet to review user stories and plan upcoming sprint around deliverable chunks of the product.</a:t>
            </a:r>
            <a:endParaRPr lang="en-US" dirty="0"/>
          </a:p>
          <a:p>
            <a:r>
              <a:rPr lang="en-US" sz="2000" dirty="0" smtClean="0"/>
              <a:t>Daily Scrum:</a:t>
            </a:r>
          </a:p>
          <a:p>
            <a:pPr marL="0" indent="0">
              <a:buNone/>
            </a:pPr>
            <a:r>
              <a:rPr lang="en-US" dirty="0" smtClean="0"/>
              <a:t>	</a:t>
            </a:r>
            <a:r>
              <a:rPr lang="en-US" sz="1400" dirty="0" smtClean="0"/>
              <a:t>Scrum master facilitates a daily meeting with development team to review progress, discuss hindrances to progress, and go over plans for the immediate future of the project.</a:t>
            </a:r>
            <a:r>
              <a:rPr lang="en-US" dirty="0" smtClean="0"/>
              <a:t>	</a:t>
            </a:r>
          </a:p>
          <a:p>
            <a:r>
              <a:rPr lang="en-US" sz="2000" dirty="0" smtClean="0"/>
              <a:t>Review/Retrospective:</a:t>
            </a:r>
          </a:p>
          <a:p>
            <a:pPr marL="0" indent="0">
              <a:buNone/>
            </a:pPr>
            <a:r>
              <a:rPr lang="en-US" dirty="0" smtClean="0"/>
              <a:t>	</a:t>
            </a:r>
            <a:r>
              <a:rPr lang="en-US" sz="1400" dirty="0" smtClean="0"/>
              <a:t>At the end of each sprint a review is held to update progress, discuss what practices and strategies have been beneficial and what can be adapted to increase productivity. A fine retrospective meeting reviews the entire projects effectivity.</a:t>
            </a:r>
            <a:endParaRPr lang="en-US" dirty="0" smtClean="0"/>
          </a:p>
        </p:txBody>
      </p:sp>
    </p:spTree>
    <p:extLst>
      <p:ext uri="{BB962C8B-B14F-4D97-AF65-F5344CB8AC3E}">
        <p14:creationId xmlns:p14="http://schemas.microsoft.com/office/powerpoint/2010/main" val="2890328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Process:</a:t>
            </a:r>
            <a:endParaRPr lang="en-US" dirty="0"/>
          </a:p>
        </p:txBody>
      </p:sp>
      <p:sp>
        <p:nvSpPr>
          <p:cNvPr id="3" name="Content Placeholder 2"/>
          <p:cNvSpPr>
            <a:spLocks noGrp="1"/>
          </p:cNvSpPr>
          <p:nvPr>
            <p:ph idx="1"/>
          </p:nvPr>
        </p:nvSpPr>
        <p:spPr/>
        <p:txBody>
          <a:bodyPr/>
          <a:lstStyle/>
          <a:p>
            <a:r>
              <a:rPr lang="en-US" dirty="0" smtClean="0"/>
              <a:t>A Waterfall Process is ideal for straight forward projects that expect no changes during development. Waterfall Processes can bottleneck when a project needs to be changes. During the SNHU Travel project we had to make changes to the way the top destinations were filtered as well as to the layout of the page displaying the list. While one developer worked on changing the list filtering, another could work on the layout. This made the agile approach ideal for the SNHU Travel Project because if we had been implanting a waterfall process, we could not have adapted to and facilitated this change so rapidly.</a:t>
            </a:r>
            <a:endParaRPr lang="en-US" dirty="0"/>
          </a:p>
        </p:txBody>
      </p:sp>
    </p:spTree>
    <p:extLst>
      <p:ext uri="{BB962C8B-B14F-4D97-AF65-F5344CB8AC3E}">
        <p14:creationId xmlns:p14="http://schemas.microsoft.com/office/powerpoint/2010/main" val="110489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consider:</a:t>
            </a:r>
            <a:endParaRPr lang="en-US" dirty="0"/>
          </a:p>
        </p:txBody>
      </p:sp>
      <p:sp>
        <p:nvSpPr>
          <p:cNvPr id="3" name="Content Placeholder 2"/>
          <p:cNvSpPr>
            <a:spLocks noGrp="1"/>
          </p:cNvSpPr>
          <p:nvPr>
            <p:ph idx="1"/>
          </p:nvPr>
        </p:nvSpPr>
        <p:spPr/>
        <p:txBody>
          <a:bodyPr/>
          <a:lstStyle/>
          <a:p>
            <a:r>
              <a:rPr lang="en-US" dirty="0" smtClean="0"/>
              <a:t>The major factor to consider when choosing between agile and waterfall is the “unknown” factor. The more unknowns that go into the planning of a project, the less effective the rigidity of a waterfall process will be. Agile is designed around adapting to change.</a:t>
            </a:r>
          </a:p>
          <a:p>
            <a:r>
              <a:rPr lang="en-US" dirty="0" smtClean="0"/>
              <a:t>Further, Agile and Waterfall methodologies are not necessarily mutually exclusive. The goal of agile is to quickly and effectively meet stakeholder requirements while adapting to changes and hindrances in real time. Knowledge of this methodology could benefit any project management style.</a:t>
            </a:r>
            <a:endParaRPr lang="en-US" dirty="0"/>
          </a:p>
        </p:txBody>
      </p:sp>
    </p:spTree>
    <p:extLst>
      <p:ext uri="{BB962C8B-B14F-4D97-AF65-F5344CB8AC3E}">
        <p14:creationId xmlns:p14="http://schemas.microsoft.com/office/powerpoint/2010/main" val="212302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a:t>Charles G. Cobb. (2015). The Project Manager’s Guide to Mastering Agile : Principles and Practices for an Adaptive Approach. Wiley.</a:t>
            </a:r>
          </a:p>
        </p:txBody>
      </p:sp>
    </p:spTree>
    <p:extLst>
      <p:ext uri="{BB962C8B-B14F-4D97-AF65-F5344CB8AC3E}">
        <p14:creationId xmlns:p14="http://schemas.microsoft.com/office/powerpoint/2010/main" val="389860167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2926</TotalTime>
  <Words>243</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SNHU Travel</vt:lpstr>
      <vt:lpstr>Scrum Roles</vt:lpstr>
      <vt:lpstr>SDLC Phases:</vt:lpstr>
      <vt:lpstr>Waterfall Process:</vt:lpstr>
      <vt:lpstr>Factors to consider:</vt:lpstr>
      <vt:lpstr>Citations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SNHU Travel</dc:title>
  <dc:creator>Ronald Sudol III</dc:creator>
  <cp:lastModifiedBy>Ronald Sudol III</cp:lastModifiedBy>
  <cp:revision>13</cp:revision>
  <dcterms:created xsi:type="dcterms:W3CDTF">2022-12-10T19:59:58Z</dcterms:created>
  <dcterms:modified xsi:type="dcterms:W3CDTF">2022-12-12T20:46:10Z</dcterms:modified>
</cp:coreProperties>
</file>