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5" r:id="rId1"/>
  </p:sldMasterIdLst>
  <p:notesMasterIdLst>
    <p:notesMasterId r:id="rId21"/>
  </p:notesMasterIdLst>
  <p:sldIdLst>
    <p:sldId id="256" r:id="rId2"/>
    <p:sldId id="257" r:id="rId3"/>
    <p:sldId id="258" r:id="rId4"/>
    <p:sldId id="259" r:id="rId5"/>
    <p:sldId id="260" r:id="rId6"/>
    <p:sldId id="261" r:id="rId7"/>
    <p:sldId id="277" r:id="rId8"/>
    <p:sldId id="263" r:id="rId9"/>
    <p:sldId id="262" r:id="rId10"/>
    <p:sldId id="264" r:id="rId11"/>
    <p:sldId id="265" r:id="rId12"/>
    <p:sldId id="267" r:id="rId13"/>
    <p:sldId id="268" r:id="rId14"/>
    <p:sldId id="271" r:id="rId15"/>
    <p:sldId id="272" r:id="rId16"/>
    <p:sldId id="273" r:id="rId17"/>
    <p:sldId id="274" r:id="rId18"/>
    <p:sldId id="275" r:id="rId19"/>
    <p:sldId id="276"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53" autoAdjust="0"/>
  </p:normalViewPr>
  <p:slideViewPr>
    <p:cSldViewPr snapToGrid="0" snapToObjects="1">
      <p:cViewPr varScale="1">
        <p:scale>
          <a:sx n="110" d="100"/>
          <a:sy n="110" d="100"/>
        </p:scale>
        <p:origin x="924"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88ECE8-9EFC-4237-99C2-4750F000E17E}" type="datetimeFigureOut">
              <a:rPr lang="en-US" smtClean="0"/>
              <a:t>9/24/2025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09CF26-4451-4297-9041-3FA838CA9066}" type="slidenum">
              <a:rPr lang="en-US" smtClean="0"/>
              <a:t>‹#›</a:t>
            </a:fld>
            <a:endParaRPr lang="en-US"/>
          </a:p>
        </p:txBody>
      </p:sp>
    </p:spTree>
    <p:extLst>
      <p:ext uri="{BB962C8B-B14F-4D97-AF65-F5344CB8AC3E}">
        <p14:creationId xmlns:p14="http://schemas.microsoft.com/office/powerpoint/2010/main" val="28858294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09CF26-4451-4297-9041-3FA838CA9066}" type="slidenum">
              <a:rPr lang="en-US" smtClean="0"/>
              <a:t>6</a:t>
            </a:fld>
            <a:endParaRPr lang="en-US"/>
          </a:p>
        </p:txBody>
      </p:sp>
    </p:spTree>
    <p:extLst>
      <p:ext uri="{BB962C8B-B14F-4D97-AF65-F5344CB8AC3E}">
        <p14:creationId xmlns:p14="http://schemas.microsoft.com/office/powerpoint/2010/main" val="332785832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7268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5161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2601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02207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23808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70083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136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1823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2415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4764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89092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8622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5840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25137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679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194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40528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9/24/2025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24045216"/>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mckinsey.com/" TargetMode="External"/><Relationship Id="rId2" Type="http://schemas.openxmlformats.org/officeDocument/2006/relationships/hyperlink" Target="https://www.kaggle.com/datasets/suddharshan/retail-price-optimization?utm_source=chatgpt.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000" dirty="0" smtClean="0"/>
              <a:t>Business </a:t>
            </a:r>
            <a:r>
              <a:rPr lang="en-US" sz="3000" dirty="0"/>
              <a:t>Analytics Project-Ready </a:t>
            </a:r>
            <a:r>
              <a:rPr lang="en-US" sz="3000" dirty="0" smtClean="0"/>
              <a:t>Dataset (Price Optimization)</a:t>
            </a:r>
            <a:endParaRPr sz="3000" dirty="0"/>
          </a:p>
        </p:txBody>
      </p:sp>
      <p:sp>
        <p:nvSpPr>
          <p:cNvPr id="3" name="Subtitle 2"/>
          <p:cNvSpPr>
            <a:spLocks noGrp="1"/>
          </p:cNvSpPr>
          <p:nvPr>
            <p:ph type="subTitle" idx="1"/>
          </p:nvPr>
        </p:nvSpPr>
        <p:spPr/>
        <p:txBody>
          <a:bodyPr>
            <a:normAutofit/>
          </a:bodyPr>
          <a:lstStyle/>
          <a:p>
            <a:r>
              <a:rPr dirty="0"/>
              <a:t>Course: Business Analytics </a:t>
            </a:r>
            <a:r>
              <a:rPr lang="en-US" dirty="0" smtClean="0"/>
              <a:t>Capstone</a:t>
            </a:r>
            <a:endParaRPr dirty="0"/>
          </a:p>
          <a:p>
            <a:r>
              <a:rPr dirty="0"/>
              <a:t>Student: </a:t>
            </a:r>
            <a:r>
              <a:rPr lang="en-US" dirty="0" smtClean="0"/>
              <a:t>Rosemary </a:t>
            </a:r>
            <a:r>
              <a:rPr lang="en-US" dirty="0" err="1" smtClean="0"/>
              <a:t>Iheme</a:t>
            </a:r>
            <a:endParaRPr dirty="0"/>
          </a:p>
          <a:p>
            <a:r>
              <a:rPr dirty="0"/>
              <a:t>Date: </a:t>
            </a:r>
            <a:r>
              <a:rPr lang="en-US" dirty="0" smtClean="0"/>
              <a:t>24</a:t>
            </a:r>
            <a:r>
              <a:rPr lang="en-US" baseline="30000" dirty="0" smtClean="0"/>
              <a:t>th</a:t>
            </a:r>
            <a:r>
              <a:rPr lang="en-US" dirty="0" smtClean="0"/>
              <a:t> </a:t>
            </a:r>
            <a:r>
              <a:rPr dirty="0" smtClean="0"/>
              <a:t>September </a:t>
            </a:r>
            <a:r>
              <a:rPr dirty="0"/>
              <a:t>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9906" y="1471476"/>
            <a:ext cx="6798734" cy="1303867"/>
          </a:xfrm>
        </p:spPr>
        <p:txBody>
          <a:bodyPr>
            <a:normAutofit/>
          </a:bodyPr>
          <a:lstStyle/>
          <a:p>
            <a:r>
              <a:rPr sz="3000" dirty="0"/>
              <a:t>Exploratory Data Analysis (EDA)</a:t>
            </a:r>
          </a:p>
        </p:txBody>
      </p:sp>
      <p:sp>
        <p:nvSpPr>
          <p:cNvPr id="3" name="Content Placeholder 2"/>
          <p:cNvSpPr>
            <a:spLocks noGrp="1"/>
          </p:cNvSpPr>
          <p:nvPr>
            <p:ph idx="1"/>
          </p:nvPr>
        </p:nvSpPr>
        <p:spPr>
          <a:xfrm>
            <a:off x="1039906" y="2696680"/>
            <a:ext cx="8229600" cy="4525963"/>
          </a:xfrm>
        </p:spPr>
        <p:txBody>
          <a:bodyPr>
            <a:normAutofit/>
          </a:bodyPr>
          <a:lstStyle/>
          <a:p>
            <a:r>
              <a:rPr sz="1600" dirty="0" smtClean="0"/>
              <a:t>Key </a:t>
            </a:r>
            <a:r>
              <a:rPr sz="1600" dirty="0"/>
              <a:t>Findings:</a:t>
            </a:r>
          </a:p>
          <a:p>
            <a:r>
              <a:rPr sz="1600" dirty="0"/>
              <a:t>• Negative correlation between price ↑ and sales ↓ (elasticity visible).</a:t>
            </a:r>
          </a:p>
          <a:p>
            <a:r>
              <a:rPr sz="1600" dirty="0"/>
              <a:t>• Promotions lead to sharp short-term demand spikes.</a:t>
            </a:r>
          </a:p>
          <a:p>
            <a:r>
              <a:rPr sz="1600" dirty="0"/>
              <a:t>• Price thresholds: some products sell better at specific price points.</a:t>
            </a:r>
          </a:p>
          <a:p>
            <a:r>
              <a:rPr sz="1600" dirty="0"/>
              <a:t>Visuals: scatterplot &amp; histograms. (Kotler, Keller, &amp; </a:t>
            </a:r>
            <a:r>
              <a:rPr sz="1600" dirty="0" err="1"/>
              <a:t>Chernev</a:t>
            </a:r>
            <a:r>
              <a:rPr sz="1600" dirty="0"/>
              <a:t>, 2022)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9847" y="1490103"/>
            <a:ext cx="6798735" cy="1303867"/>
          </a:xfrm>
        </p:spPr>
        <p:txBody>
          <a:bodyPr>
            <a:normAutofit/>
          </a:bodyPr>
          <a:lstStyle/>
          <a:p>
            <a:r>
              <a:rPr sz="3000" dirty="0"/>
              <a:t>Price </a:t>
            </a:r>
            <a:r>
              <a:rPr sz="3000" dirty="0" smtClean="0"/>
              <a:t>Distribution</a:t>
            </a:r>
            <a:r>
              <a:rPr lang="en-US" sz="3000" dirty="0" smtClean="0"/>
              <a:t> &amp; </a:t>
            </a:r>
            <a:r>
              <a:rPr lang="en-US" sz="3000" dirty="0"/>
              <a:t>Price Vs </a:t>
            </a:r>
            <a:r>
              <a:rPr lang="en-US" sz="3000" dirty="0" smtClean="0"/>
              <a:t>Units sold</a:t>
            </a:r>
            <a:endParaRPr sz="3000" dirty="0"/>
          </a:p>
        </p:txBody>
      </p:sp>
      <p:pic>
        <p:nvPicPr>
          <p:cNvPr id="5" name="Picture 4"/>
          <p:cNvPicPr>
            <a:picLocks noChangeAspect="1"/>
          </p:cNvPicPr>
          <p:nvPr/>
        </p:nvPicPr>
        <p:blipFill>
          <a:blip r:embed="rId2"/>
          <a:stretch>
            <a:fillRect/>
          </a:stretch>
        </p:blipFill>
        <p:spPr>
          <a:xfrm>
            <a:off x="790110" y="2793970"/>
            <a:ext cx="3713039" cy="2657596"/>
          </a:xfrm>
          <a:prstGeom prst="rect">
            <a:avLst/>
          </a:prstGeom>
        </p:spPr>
      </p:pic>
      <p:pic>
        <p:nvPicPr>
          <p:cNvPr id="6" name="Picture 5"/>
          <p:cNvPicPr>
            <a:picLocks noChangeAspect="1"/>
          </p:cNvPicPr>
          <p:nvPr/>
        </p:nvPicPr>
        <p:blipFill>
          <a:blip r:embed="rId3"/>
          <a:stretch>
            <a:fillRect/>
          </a:stretch>
        </p:blipFill>
        <p:spPr>
          <a:xfrm>
            <a:off x="4624567" y="2793970"/>
            <a:ext cx="3896088" cy="265759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92" y="1481394"/>
            <a:ext cx="9030788" cy="1303867"/>
          </a:xfrm>
        </p:spPr>
        <p:txBody>
          <a:bodyPr>
            <a:normAutofit/>
          </a:bodyPr>
          <a:lstStyle/>
          <a:p>
            <a:r>
              <a:rPr sz="3000" dirty="0"/>
              <a:t>Price Gap </a:t>
            </a:r>
            <a:r>
              <a:rPr sz="3000" dirty="0" smtClean="0"/>
              <a:t>Distribution</a:t>
            </a:r>
            <a:r>
              <a:rPr lang="en-US" sz="3000" dirty="0" smtClean="0"/>
              <a:t> &amp; </a:t>
            </a:r>
            <a:r>
              <a:rPr lang="en-US" sz="3000" dirty="0" err="1" smtClean="0"/>
              <a:t>Avg</a:t>
            </a:r>
            <a:r>
              <a:rPr lang="en-US" sz="3000" dirty="0" smtClean="0"/>
              <a:t> </a:t>
            </a:r>
            <a:r>
              <a:rPr lang="en-US" sz="3000" dirty="0"/>
              <a:t>Price Gap By Category</a:t>
            </a:r>
            <a:r>
              <a:rPr lang="en-US" sz="3000" dirty="0" smtClean="0"/>
              <a:t>  </a:t>
            </a:r>
            <a:endParaRPr sz="3000" dirty="0"/>
          </a:p>
        </p:txBody>
      </p:sp>
      <p:pic>
        <p:nvPicPr>
          <p:cNvPr id="4" name="Picture 3"/>
          <p:cNvPicPr>
            <a:picLocks noChangeAspect="1"/>
          </p:cNvPicPr>
          <p:nvPr/>
        </p:nvPicPr>
        <p:blipFill>
          <a:blip r:embed="rId2"/>
          <a:stretch>
            <a:fillRect/>
          </a:stretch>
        </p:blipFill>
        <p:spPr>
          <a:xfrm>
            <a:off x="799909" y="2702542"/>
            <a:ext cx="3860400" cy="3043834"/>
          </a:xfrm>
          <a:prstGeom prst="rect">
            <a:avLst/>
          </a:prstGeom>
        </p:spPr>
      </p:pic>
      <p:pic>
        <p:nvPicPr>
          <p:cNvPr id="6" name="Picture 5"/>
          <p:cNvPicPr>
            <a:picLocks noChangeAspect="1"/>
          </p:cNvPicPr>
          <p:nvPr/>
        </p:nvPicPr>
        <p:blipFill>
          <a:blip r:embed="rId3"/>
          <a:stretch>
            <a:fillRect/>
          </a:stretch>
        </p:blipFill>
        <p:spPr>
          <a:xfrm>
            <a:off x="4865610" y="2702542"/>
            <a:ext cx="3408814" cy="295678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433300"/>
            <a:ext cx="8038012" cy="1303867"/>
          </a:xfrm>
        </p:spPr>
        <p:txBody>
          <a:bodyPr>
            <a:normAutofit/>
          </a:bodyPr>
          <a:lstStyle/>
          <a:p>
            <a:r>
              <a:rPr sz="3000" dirty="0"/>
              <a:t>Revenue By </a:t>
            </a:r>
            <a:r>
              <a:rPr sz="3000" dirty="0" smtClean="0"/>
              <a:t>Promotion</a:t>
            </a:r>
            <a:r>
              <a:rPr lang="en-US" sz="3000" dirty="0" smtClean="0"/>
              <a:t> &amp; </a:t>
            </a:r>
            <a:r>
              <a:rPr lang="en-US" sz="3000" dirty="0" err="1"/>
              <a:t>Avg</a:t>
            </a:r>
            <a:r>
              <a:rPr lang="en-US" sz="3000" dirty="0"/>
              <a:t> Revenue By Brand</a:t>
            </a:r>
            <a:r>
              <a:rPr lang="en-US" sz="3000" dirty="0" smtClean="0"/>
              <a:t> </a:t>
            </a:r>
            <a:endParaRPr sz="3000" dirty="0"/>
          </a:p>
        </p:txBody>
      </p:sp>
      <p:pic>
        <p:nvPicPr>
          <p:cNvPr id="4" name="Picture 3"/>
          <p:cNvPicPr>
            <a:picLocks noChangeAspect="1"/>
          </p:cNvPicPr>
          <p:nvPr/>
        </p:nvPicPr>
        <p:blipFill>
          <a:blip r:embed="rId2"/>
          <a:stretch>
            <a:fillRect/>
          </a:stretch>
        </p:blipFill>
        <p:spPr>
          <a:xfrm>
            <a:off x="717519" y="2551611"/>
            <a:ext cx="3693090" cy="3257005"/>
          </a:xfrm>
          <a:prstGeom prst="rect">
            <a:avLst/>
          </a:prstGeom>
        </p:spPr>
      </p:pic>
      <p:pic>
        <p:nvPicPr>
          <p:cNvPr id="5" name="Picture 4"/>
          <p:cNvPicPr>
            <a:picLocks noChangeAspect="1"/>
          </p:cNvPicPr>
          <p:nvPr/>
        </p:nvPicPr>
        <p:blipFill>
          <a:blip r:embed="rId3"/>
          <a:stretch>
            <a:fillRect/>
          </a:stretch>
        </p:blipFill>
        <p:spPr>
          <a:xfrm>
            <a:off x="4637556" y="2551611"/>
            <a:ext cx="3715425" cy="32570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6651" y="1463977"/>
            <a:ext cx="6798734" cy="1303867"/>
          </a:xfrm>
        </p:spPr>
        <p:txBody>
          <a:bodyPr>
            <a:normAutofit/>
          </a:bodyPr>
          <a:lstStyle/>
          <a:p>
            <a:r>
              <a:rPr sz="3000" dirty="0"/>
              <a:t>Data Quality &amp; Bias Assessment</a:t>
            </a:r>
          </a:p>
        </p:txBody>
      </p:sp>
      <p:sp>
        <p:nvSpPr>
          <p:cNvPr id="3" name="Content Placeholder 2"/>
          <p:cNvSpPr>
            <a:spLocks noGrp="1"/>
          </p:cNvSpPr>
          <p:nvPr>
            <p:ph idx="1"/>
          </p:nvPr>
        </p:nvSpPr>
        <p:spPr>
          <a:xfrm>
            <a:off x="966651" y="2567996"/>
            <a:ext cx="7550332" cy="3444997"/>
          </a:xfrm>
        </p:spPr>
        <p:txBody>
          <a:bodyPr>
            <a:normAutofit/>
          </a:bodyPr>
          <a:lstStyle/>
          <a:p>
            <a:r>
              <a:rPr dirty="0" smtClean="0"/>
              <a:t>Data </a:t>
            </a:r>
            <a:r>
              <a:rPr dirty="0"/>
              <a:t>Quality: 98% completeness after cleaning, consistency checks passed.</a:t>
            </a:r>
          </a:p>
          <a:p>
            <a:r>
              <a:rPr dirty="0"/>
              <a:t>Bias &amp; Ethics: Dataset covers sales only, not demographics.</a:t>
            </a:r>
          </a:p>
          <a:p>
            <a:r>
              <a:rPr dirty="0"/>
              <a:t>Potential bias: over-optimized pricing may harm fairness.</a:t>
            </a:r>
          </a:p>
          <a:p>
            <a:r>
              <a:rPr dirty="0"/>
              <a:t>Ethical safeguard: balance profit with customer value. (IBM Institute for Business Value, 2020)</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2694" y="1498811"/>
            <a:ext cx="6798734" cy="1303867"/>
          </a:xfrm>
        </p:spPr>
        <p:txBody>
          <a:bodyPr>
            <a:normAutofit/>
          </a:bodyPr>
          <a:lstStyle/>
          <a:p>
            <a:r>
              <a:rPr sz="3000" dirty="0"/>
              <a:t>Dataset Readiness</a:t>
            </a:r>
          </a:p>
        </p:txBody>
      </p:sp>
      <p:sp>
        <p:nvSpPr>
          <p:cNvPr id="3" name="Content Placeholder 2"/>
          <p:cNvSpPr>
            <a:spLocks noGrp="1"/>
          </p:cNvSpPr>
          <p:nvPr>
            <p:ph idx="1"/>
          </p:nvPr>
        </p:nvSpPr>
        <p:spPr>
          <a:xfrm>
            <a:off x="1105147" y="2530347"/>
            <a:ext cx="7194122" cy="3444997"/>
          </a:xfrm>
        </p:spPr>
        <p:txBody>
          <a:bodyPr>
            <a:normAutofit/>
          </a:bodyPr>
          <a:lstStyle/>
          <a:p>
            <a:r>
              <a:rPr lang="en-US" sz="1600" dirty="0" smtClean="0"/>
              <a:t>Final </a:t>
            </a:r>
            <a:r>
              <a:rPr lang="en-US" sz="1600" dirty="0"/>
              <a:t>dataset versions:</a:t>
            </a:r>
          </a:p>
          <a:p>
            <a:pPr marL="0" indent="0">
              <a:buNone/>
            </a:pPr>
            <a:r>
              <a:rPr lang="en-US" sz="1600" dirty="0"/>
              <a:t>   – EDA-friendly: enriched with categorical labels.</a:t>
            </a:r>
          </a:p>
          <a:p>
            <a:pPr marL="0" indent="0">
              <a:buNone/>
            </a:pPr>
            <a:r>
              <a:rPr lang="en-US" sz="1600" dirty="0" smtClean="0"/>
              <a:t>   – </a:t>
            </a:r>
            <a:r>
              <a:rPr lang="en-US" sz="1600" dirty="0"/>
              <a:t>ML-ready: encoded, scaled, and log-transformed.</a:t>
            </a:r>
          </a:p>
          <a:p>
            <a:r>
              <a:rPr lang="en-US" sz="1600" dirty="0" smtClean="0"/>
              <a:t>Records</a:t>
            </a:r>
            <a:r>
              <a:rPr lang="en-US" sz="1600" dirty="0"/>
              <a:t>: ~676 → 650+ (post-cleaning).</a:t>
            </a:r>
          </a:p>
          <a:p>
            <a:r>
              <a:rPr lang="en-US" sz="1600" dirty="0" smtClean="0"/>
              <a:t>Features</a:t>
            </a:r>
            <a:r>
              <a:rPr lang="en-US" sz="1600" dirty="0"/>
              <a:t>: ~50 (including engineered &amp; encoded).</a:t>
            </a:r>
          </a:p>
          <a:p>
            <a:r>
              <a:rPr lang="en-US" sz="1600" dirty="0" smtClean="0"/>
              <a:t>Stored </a:t>
            </a:r>
            <a:r>
              <a:rPr lang="en-US" sz="1600" dirty="0"/>
              <a:t>in </a:t>
            </a:r>
            <a:r>
              <a:rPr lang="en-US" sz="1600" dirty="0" smtClean="0"/>
              <a:t>GitHub: (https</a:t>
            </a:r>
            <a:r>
              <a:rPr lang="en-US" sz="1600" dirty="0"/>
              <a:t>://</a:t>
            </a:r>
            <a:r>
              <a:rPr lang="en-US" sz="1600" dirty="0" smtClean="0"/>
              <a:t>github.com/Obiiheme/Milestone-1-Project)</a:t>
            </a:r>
            <a:endParaRPr lang="en-US" sz="1600" dirty="0"/>
          </a:p>
          <a:p>
            <a:r>
              <a:rPr lang="en-US" sz="1600" dirty="0"/>
              <a:t>• Ready for next phase (demand modeling).</a:t>
            </a:r>
            <a:endParaRPr lang="en-US"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0111" y="1420434"/>
            <a:ext cx="6798734" cy="1303867"/>
          </a:xfrm>
        </p:spPr>
        <p:txBody>
          <a:bodyPr>
            <a:normAutofit/>
          </a:bodyPr>
          <a:lstStyle/>
          <a:p>
            <a:r>
              <a:rPr sz="3000" dirty="0"/>
              <a:t>Python Notebook Deliverable</a:t>
            </a:r>
          </a:p>
        </p:txBody>
      </p:sp>
      <p:sp>
        <p:nvSpPr>
          <p:cNvPr id="3" name="Content Placeholder 2"/>
          <p:cNvSpPr>
            <a:spLocks noGrp="1"/>
          </p:cNvSpPr>
          <p:nvPr>
            <p:ph idx="1"/>
          </p:nvPr>
        </p:nvSpPr>
        <p:spPr>
          <a:xfrm>
            <a:off x="1020109" y="2490135"/>
            <a:ext cx="6798736" cy="3444997"/>
          </a:xfrm>
        </p:spPr>
        <p:txBody>
          <a:bodyPr/>
          <a:lstStyle/>
          <a:p>
            <a:endParaRPr dirty="0"/>
          </a:p>
          <a:p>
            <a:r>
              <a:rPr dirty="0"/>
              <a:t>Notebook includes: data import, cleaning, feature engineering, EDA visualizations.</a:t>
            </a:r>
          </a:p>
          <a:p>
            <a:r>
              <a:rPr dirty="0"/>
              <a:t>GitHub repo also contains: dataset </a:t>
            </a:r>
            <a:r>
              <a:rPr dirty="0" smtClean="0"/>
              <a:t>CSV</a:t>
            </a:r>
            <a:r>
              <a:rPr lang="en-US" dirty="0" smtClean="0"/>
              <a:t> &amp; </a:t>
            </a:r>
            <a:r>
              <a:rPr dirty="0" smtClean="0"/>
              <a:t>ReadMe</a:t>
            </a:r>
            <a:r>
              <a:rPr dirty="0"/>
              <a:t>, </a:t>
            </a:r>
            <a:r>
              <a:rPr dirty="0" smtClean="0"/>
              <a:t>(</a:t>
            </a:r>
            <a:r>
              <a:rPr dirty="0" err="1"/>
              <a:t>Shmueli</a:t>
            </a:r>
            <a:r>
              <a:rPr dirty="0"/>
              <a:t> et al., 2020)</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489" y="1472685"/>
            <a:ext cx="6798734" cy="1303867"/>
          </a:xfrm>
        </p:spPr>
        <p:txBody>
          <a:bodyPr>
            <a:normAutofit/>
          </a:bodyPr>
          <a:lstStyle/>
          <a:p>
            <a:r>
              <a:rPr sz="3000" dirty="0"/>
              <a:t>Challenges &amp; Lessons Learned</a:t>
            </a:r>
          </a:p>
        </p:txBody>
      </p:sp>
      <p:sp>
        <p:nvSpPr>
          <p:cNvPr id="3" name="Content Placeholder 2"/>
          <p:cNvSpPr>
            <a:spLocks noGrp="1"/>
          </p:cNvSpPr>
          <p:nvPr>
            <p:ph idx="1"/>
          </p:nvPr>
        </p:nvSpPr>
        <p:spPr>
          <a:xfrm>
            <a:off x="1098489" y="2634596"/>
            <a:ext cx="6798736" cy="2712468"/>
          </a:xfrm>
        </p:spPr>
        <p:txBody>
          <a:bodyPr/>
          <a:lstStyle/>
          <a:p>
            <a:r>
              <a:rPr dirty="0" smtClean="0"/>
              <a:t>Trade-off</a:t>
            </a:r>
            <a:r>
              <a:rPr dirty="0"/>
              <a:t>: cleaning rigor vs preserving data variance.</a:t>
            </a:r>
          </a:p>
          <a:p>
            <a:r>
              <a:rPr dirty="0"/>
              <a:t>Synthetic data integration required assumptions.</a:t>
            </a:r>
          </a:p>
          <a:p>
            <a:r>
              <a:rPr dirty="0"/>
              <a:t>EDA confirmed price-demand relationship, validating project direction.</a:t>
            </a:r>
          </a:p>
          <a:p>
            <a:r>
              <a:rPr dirty="0"/>
              <a:t>Importance of transparent documentation.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6272" y="1481394"/>
            <a:ext cx="6798734" cy="1303867"/>
          </a:xfrm>
        </p:spPr>
        <p:txBody>
          <a:bodyPr>
            <a:normAutofit/>
          </a:bodyPr>
          <a:lstStyle/>
          <a:p>
            <a:r>
              <a:rPr sz="3000" dirty="0"/>
              <a:t>Next Steps</a:t>
            </a:r>
          </a:p>
        </p:txBody>
      </p:sp>
      <p:sp>
        <p:nvSpPr>
          <p:cNvPr id="3" name="Content Placeholder 2"/>
          <p:cNvSpPr>
            <a:spLocks noGrp="1"/>
          </p:cNvSpPr>
          <p:nvPr>
            <p:ph idx="1"/>
          </p:nvPr>
        </p:nvSpPr>
        <p:spPr>
          <a:xfrm>
            <a:off x="889484" y="2428659"/>
            <a:ext cx="7723294" cy="3444997"/>
          </a:xfrm>
        </p:spPr>
        <p:txBody>
          <a:bodyPr/>
          <a:lstStyle/>
          <a:p>
            <a:r>
              <a:rPr dirty="0" smtClean="0"/>
              <a:t>Build </a:t>
            </a:r>
            <a:r>
              <a:rPr dirty="0"/>
              <a:t>demand elasticity models (econometric + ML).</a:t>
            </a:r>
          </a:p>
          <a:p>
            <a:r>
              <a:rPr dirty="0"/>
              <a:t>Develop optimization engine for profit-maximizing prices.</a:t>
            </a:r>
          </a:p>
          <a:p>
            <a:r>
              <a:rPr dirty="0"/>
              <a:t>Create dashboards for decision-makers.</a:t>
            </a:r>
          </a:p>
          <a:p>
            <a:r>
              <a:rPr dirty="0"/>
              <a:t>Conduct ROI modeling for financial justification. (PwC, 2022)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7894" y="1490103"/>
            <a:ext cx="6798734" cy="1303867"/>
          </a:xfrm>
        </p:spPr>
        <p:txBody>
          <a:bodyPr>
            <a:normAutofit/>
          </a:bodyPr>
          <a:lstStyle/>
          <a:p>
            <a:r>
              <a:rPr sz="3000" dirty="0"/>
              <a:t>References</a:t>
            </a:r>
          </a:p>
        </p:txBody>
      </p:sp>
      <p:sp>
        <p:nvSpPr>
          <p:cNvPr id="3" name="Content Placeholder 2"/>
          <p:cNvSpPr>
            <a:spLocks noGrp="1"/>
          </p:cNvSpPr>
          <p:nvPr>
            <p:ph idx="1"/>
          </p:nvPr>
        </p:nvSpPr>
        <p:spPr>
          <a:xfrm>
            <a:off x="992776" y="2420983"/>
            <a:ext cx="7297783" cy="3718560"/>
          </a:xfrm>
        </p:spPr>
        <p:txBody>
          <a:bodyPr>
            <a:normAutofit fontScale="47500" lnSpcReduction="20000"/>
          </a:bodyPr>
          <a:lstStyle/>
          <a:p>
            <a:pPr lvl="0"/>
            <a:r>
              <a:rPr lang="en-US" dirty="0"/>
              <a:t>Suddharshan, S., 2023. </a:t>
            </a:r>
            <a:r>
              <a:rPr lang="en-US" i="1" dirty="0"/>
              <a:t>Retail Price Optimization Dataset</a:t>
            </a:r>
            <a:r>
              <a:rPr lang="en-US" dirty="0"/>
              <a:t>. </a:t>
            </a:r>
            <a:r>
              <a:rPr lang="en-US" dirty="0" err="1"/>
              <a:t>Kaggle</a:t>
            </a:r>
            <a:r>
              <a:rPr lang="en-US" dirty="0"/>
              <a:t>. Available at: </a:t>
            </a:r>
            <a:r>
              <a:rPr lang="en-US" u="sng" dirty="0">
                <a:hlinkClick r:id="rId2"/>
              </a:rPr>
              <a:t>https://www.kaggle.com/datasets/suddharshan/retail-price-optimization</a:t>
            </a:r>
            <a:r>
              <a:rPr lang="en-US" dirty="0"/>
              <a:t> [Accessed 23 September 2025].</a:t>
            </a:r>
          </a:p>
          <a:p>
            <a:pPr lvl="0"/>
            <a:r>
              <a:rPr lang="en-US" dirty="0" err="1"/>
              <a:t>Shmueli</a:t>
            </a:r>
            <a:r>
              <a:rPr lang="en-US" dirty="0"/>
              <a:t>, G., Bruce, P.C., </a:t>
            </a:r>
            <a:r>
              <a:rPr lang="en-US" dirty="0" err="1"/>
              <a:t>Gedeck</a:t>
            </a:r>
            <a:r>
              <a:rPr lang="en-US" dirty="0"/>
              <a:t>, P. and Patel, N.R., 2020. </a:t>
            </a:r>
            <a:r>
              <a:rPr lang="en-US" i="1" dirty="0"/>
              <a:t>Data mining for business analytics</a:t>
            </a:r>
            <a:r>
              <a:rPr lang="en-US" dirty="0"/>
              <a:t>. Hoboken, NJ: Wiley.</a:t>
            </a:r>
          </a:p>
          <a:p>
            <a:pPr lvl="0"/>
            <a:r>
              <a:rPr lang="en-US" dirty="0"/>
              <a:t>Nagle, T.T. and Müller, G., 2018. </a:t>
            </a:r>
            <a:r>
              <a:rPr lang="en-US" i="1" dirty="0"/>
              <a:t>The strategy and tactics of pricing</a:t>
            </a:r>
            <a:r>
              <a:rPr lang="en-US" dirty="0"/>
              <a:t>. 6th ed. New York: Routledge.</a:t>
            </a:r>
          </a:p>
          <a:p>
            <a:pPr lvl="0"/>
            <a:r>
              <a:rPr lang="en-US" dirty="0"/>
              <a:t>Kotler, P., Keller, K.L. and </a:t>
            </a:r>
            <a:r>
              <a:rPr lang="en-US" dirty="0" err="1"/>
              <a:t>Chernev</a:t>
            </a:r>
            <a:r>
              <a:rPr lang="en-US" dirty="0"/>
              <a:t>, A., 2022. </a:t>
            </a:r>
            <a:r>
              <a:rPr lang="en-US" i="1" dirty="0"/>
              <a:t>Marketing management</a:t>
            </a:r>
            <a:r>
              <a:rPr lang="en-US" dirty="0"/>
              <a:t>. 16th ed. Harlow: Pearson.</a:t>
            </a:r>
          </a:p>
          <a:p>
            <a:pPr lvl="0"/>
            <a:r>
              <a:rPr lang="en-US" dirty="0"/>
              <a:t>Phillips, R., 2021. </a:t>
            </a:r>
            <a:r>
              <a:rPr lang="en-US" i="1" dirty="0"/>
              <a:t>Pricing and revenue optimization</a:t>
            </a:r>
            <a:r>
              <a:rPr lang="en-US" dirty="0"/>
              <a:t>. Stanford, CA: Stanford University Press.</a:t>
            </a:r>
          </a:p>
          <a:p>
            <a:pPr lvl="0"/>
            <a:r>
              <a:rPr lang="en-US" dirty="0"/>
              <a:t>Doan, A., Halevy, A.Y. and Ives, Z.G., 2012. </a:t>
            </a:r>
            <a:r>
              <a:rPr lang="en-US" i="1" dirty="0"/>
              <a:t>Principles of data integration</a:t>
            </a:r>
            <a:r>
              <a:rPr lang="en-US" dirty="0"/>
              <a:t>. Amsterdam: Elsevier.</a:t>
            </a:r>
          </a:p>
          <a:p>
            <a:pPr lvl="0"/>
            <a:r>
              <a:rPr lang="en-US" dirty="0" err="1"/>
              <a:t>Batini</a:t>
            </a:r>
            <a:r>
              <a:rPr lang="en-US" dirty="0"/>
              <a:t>, C. and </a:t>
            </a:r>
            <a:r>
              <a:rPr lang="en-US" dirty="0" err="1"/>
              <a:t>Scannapieco</a:t>
            </a:r>
            <a:r>
              <a:rPr lang="en-US" dirty="0"/>
              <a:t>, M., 2016. </a:t>
            </a:r>
            <a:r>
              <a:rPr lang="en-US" i="1" dirty="0"/>
              <a:t>Data and information quality: Dimensions, principles and techniques</a:t>
            </a:r>
            <a:r>
              <a:rPr lang="en-US" dirty="0"/>
              <a:t>. Cham: Springer.</a:t>
            </a:r>
          </a:p>
          <a:p>
            <a:pPr lvl="0"/>
            <a:r>
              <a:rPr lang="en-US" dirty="0"/>
              <a:t>·Jordon, J. et al., 2024. </a:t>
            </a:r>
            <a:r>
              <a:rPr lang="en-US" i="1" dirty="0"/>
              <a:t>Synthetic data survey</a:t>
            </a:r>
            <a:r>
              <a:rPr lang="en-US" dirty="0"/>
              <a:t>. London: The Royal Society.</a:t>
            </a:r>
          </a:p>
          <a:p>
            <a:pPr lvl="0"/>
            <a:r>
              <a:rPr lang="en-US" dirty="0"/>
              <a:t>Bauer, A. et al., 2024. </a:t>
            </a:r>
            <a:r>
              <a:rPr lang="en-US" i="1" dirty="0"/>
              <a:t>Comprehensive exploration of synthetic data generation: A survey</a:t>
            </a:r>
            <a:r>
              <a:rPr lang="en-US" dirty="0"/>
              <a:t>. </a:t>
            </a:r>
            <a:r>
              <a:rPr lang="en-US" dirty="0" err="1"/>
              <a:t>arXiv</a:t>
            </a:r>
            <a:r>
              <a:rPr lang="en-US" dirty="0"/>
              <a:t> preprint arXiv:2401.02524.</a:t>
            </a:r>
          </a:p>
          <a:p>
            <a:pPr lvl="0"/>
            <a:r>
              <a:rPr lang="en-US" dirty="0"/>
              <a:t>IBM Institute for Business Value, 2020. </a:t>
            </a:r>
            <a:r>
              <a:rPr lang="en-US" i="1" dirty="0"/>
              <a:t>Pricing in a digital world</a:t>
            </a:r>
            <a:r>
              <a:rPr lang="en-US" dirty="0"/>
              <a:t>. Armonk, NY: IBM.</a:t>
            </a:r>
          </a:p>
          <a:p>
            <a:pPr lvl="0"/>
            <a:r>
              <a:rPr lang="en-US" dirty="0"/>
              <a:t>PwC, 2022. </a:t>
            </a:r>
            <a:r>
              <a:rPr lang="en-US" i="1" dirty="0"/>
              <a:t>The power of pricing: Unlocking growth through analytics</a:t>
            </a:r>
            <a:r>
              <a:rPr lang="en-US" dirty="0"/>
              <a:t>. London: PricewaterhouseCoopers.</a:t>
            </a:r>
          </a:p>
          <a:p>
            <a:pPr lvl="0"/>
            <a:r>
              <a:rPr lang="en-US" dirty="0"/>
              <a:t>McKinsey &amp; Company, 2021. </a:t>
            </a:r>
            <a:r>
              <a:rPr lang="en-US" i="1" dirty="0"/>
              <a:t>The future of pricing</a:t>
            </a:r>
            <a:r>
              <a:rPr lang="en-US" dirty="0"/>
              <a:t>. McKinsey Insights. Available at: </a:t>
            </a:r>
            <a:r>
              <a:rPr lang="en-US" u="sng" dirty="0">
                <a:hlinkClick r:id="rId3"/>
              </a:rPr>
              <a:t>https://www.mckinsey.com</a:t>
            </a:r>
            <a:r>
              <a:rPr lang="en-US" dirty="0"/>
              <a:t> [Accessed 23 September 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0021" y="1463977"/>
            <a:ext cx="6798734" cy="1303867"/>
          </a:xfrm>
        </p:spPr>
        <p:txBody>
          <a:bodyPr>
            <a:normAutofit/>
          </a:bodyPr>
          <a:lstStyle/>
          <a:p>
            <a:r>
              <a:rPr sz="3000" dirty="0"/>
              <a:t>Project Context</a:t>
            </a:r>
          </a:p>
        </p:txBody>
      </p:sp>
      <p:sp>
        <p:nvSpPr>
          <p:cNvPr id="3" name="Content Placeholder 2"/>
          <p:cNvSpPr>
            <a:spLocks noGrp="1"/>
          </p:cNvSpPr>
          <p:nvPr>
            <p:ph idx="1"/>
          </p:nvPr>
        </p:nvSpPr>
        <p:spPr>
          <a:xfrm>
            <a:off x="820021" y="1988119"/>
            <a:ext cx="7512424" cy="3910657"/>
          </a:xfrm>
        </p:spPr>
        <p:txBody>
          <a:bodyPr>
            <a:normAutofit fontScale="92500"/>
          </a:bodyPr>
          <a:lstStyle/>
          <a:p>
            <a:endParaRPr dirty="0"/>
          </a:p>
          <a:p>
            <a:r>
              <a:rPr dirty="0"/>
              <a:t>Retail pricing decisions often rely on intuition or competitor matching</a:t>
            </a:r>
            <a:r>
              <a:rPr dirty="0" smtClean="0"/>
              <a:t>.</a:t>
            </a:r>
            <a:endParaRPr lang="en-US" dirty="0" smtClean="0"/>
          </a:p>
          <a:p>
            <a:pPr marL="0" indent="0">
              <a:buNone/>
            </a:pPr>
            <a:endParaRPr dirty="0"/>
          </a:p>
          <a:p>
            <a:r>
              <a:rPr dirty="0"/>
              <a:t>Goal: Use data analytics to optimize pricing for maximum revenue and profitability</a:t>
            </a:r>
            <a:r>
              <a:rPr dirty="0" smtClean="0"/>
              <a:t>.</a:t>
            </a:r>
            <a:endParaRPr lang="en-US" dirty="0" smtClean="0"/>
          </a:p>
          <a:p>
            <a:pPr marL="0" indent="0">
              <a:buNone/>
            </a:pPr>
            <a:endParaRPr dirty="0"/>
          </a:p>
          <a:p>
            <a:r>
              <a:rPr dirty="0" smtClean="0"/>
              <a:t>Deliverable </a:t>
            </a:r>
            <a:r>
              <a:rPr dirty="0"/>
              <a:t>for Milestone 1: a project-ready dataset prepared for modeling. (McKinsey &amp; Company, 2021; Phillips, 2021)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9151" y="1490103"/>
            <a:ext cx="6798734" cy="1303867"/>
          </a:xfrm>
        </p:spPr>
        <p:txBody>
          <a:bodyPr>
            <a:normAutofit/>
          </a:bodyPr>
          <a:lstStyle/>
          <a:p>
            <a:r>
              <a:rPr sz="3000" dirty="0"/>
              <a:t>Data Sources</a:t>
            </a:r>
          </a:p>
        </p:txBody>
      </p:sp>
      <p:sp>
        <p:nvSpPr>
          <p:cNvPr id="3" name="Content Placeholder 2"/>
          <p:cNvSpPr>
            <a:spLocks noGrp="1"/>
          </p:cNvSpPr>
          <p:nvPr>
            <p:ph idx="1"/>
          </p:nvPr>
        </p:nvSpPr>
        <p:spPr>
          <a:xfrm>
            <a:off x="833716" y="2658474"/>
            <a:ext cx="8543365" cy="4525963"/>
          </a:xfrm>
        </p:spPr>
        <p:txBody>
          <a:bodyPr>
            <a:normAutofit/>
          </a:bodyPr>
          <a:lstStyle/>
          <a:p>
            <a:r>
              <a:rPr sz="1600" dirty="0" smtClean="0"/>
              <a:t>Primary Source: </a:t>
            </a:r>
            <a:r>
              <a:rPr sz="1600" dirty="0" err="1" smtClean="0"/>
              <a:t>Kaggle</a:t>
            </a:r>
            <a:r>
              <a:rPr sz="1600" dirty="0" smtClean="0"/>
              <a:t> Retail Pricing Optimization dataset (Suddharshan S, 2023).</a:t>
            </a:r>
          </a:p>
          <a:p>
            <a:r>
              <a:rPr sz="1600" dirty="0" smtClean="0"/>
              <a:t>Includes: product IDs, categories, historical prices, units sold, and promotional indicators.</a:t>
            </a:r>
            <a:endParaRPr lang="en-US" sz="1600" dirty="0" smtClean="0"/>
          </a:p>
          <a:p>
            <a:endParaRPr sz="1600" dirty="0"/>
          </a:p>
          <a:p>
            <a:pPr marL="0" indent="0">
              <a:buNone/>
            </a:pPr>
            <a:r>
              <a:rPr sz="1600" dirty="0"/>
              <a:t>Chosen because it:</a:t>
            </a:r>
          </a:p>
          <a:p>
            <a:r>
              <a:rPr sz="1600" dirty="0" smtClean="0"/>
              <a:t>Matches </a:t>
            </a:r>
            <a:r>
              <a:rPr sz="1600" dirty="0"/>
              <a:t>project objective (pricing optimization).</a:t>
            </a:r>
          </a:p>
          <a:p>
            <a:r>
              <a:rPr sz="1600" dirty="0" smtClean="0"/>
              <a:t>Provides </a:t>
            </a:r>
            <a:r>
              <a:rPr sz="1600" dirty="0"/>
              <a:t>sufficient scale for modeling demand elasticity.</a:t>
            </a:r>
          </a:p>
          <a:p>
            <a:r>
              <a:rPr sz="1600" dirty="0" smtClean="0"/>
              <a:t>Is </a:t>
            </a:r>
            <a:r>
              <a:rPr sz="1600" dirty="0"/>
              <a:t>publicly available and ethically usable. (Suddharshan, 2023)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6194" y="1468842"/>
            <a:ext cx="7234518" cy="1280890"/>
          </a:xfrm>
        </p:spPr>
        <p:txBody>
          <a:bodyPr>
            <a:normAutofit/>
          </a:bodyPr>
          <a:lstStyle/>
          <a:p>
            <a:r>
              <a:rPr sz="3000" dirty="0"/>
              <a:t>Data Collection Tools &amp; Methods</a:t>
            </a:r>
          </a:p>
        </p:txBody>
      </p:sp>
      <p:sp>
        <p:nvSpPr>
          <p:cNvPr id="3" name="Content Placeholder 2"/>
          <p:cNvSpPr>
            <a:spLocks noGrp="1"/>
          </p:cNvSpPr>
          <p:nvPr>
            <p:ph idx="1"/>
          </p:nvPr>
        </p:nvSpPr>
        <p:spPr>
          <a:xfrm>
            <a:off x="726141" y="2441926"/>
            <a:ext cx="7566212" cy="2174898"/>
          </a:xfrm>
        </p:spPr>
        <p:txBody>
          <a:bodyPr>
            <a:normAutofit fontScale="92500"/>
          </a:bodyPr>
          <a:lstStyle/>
          <a:p>
            <a:endParaRPr dirty="0"/>
          </a:p>
          <a:p>
            <a:r>
              <a:rPr dirty="0"/>
              <a:t>Tools Used: Python, Pandas, NumPy, Jupyter Notebook.</a:t>
            </a:r>
          </a:p>
          <a:p>
            <a:r>
              <a:rPr dirty="0"/>
              <a:t>Dataset hosted on GitHub for version control &amp; collaboration.</a:t>
            </a:r>
          </a:p>
          <a:p>
            <a:r>
              <a:rPr dirty="0"/>
              <a:t>Data dictionary created for metadata consistency</a:t>
            </a:r>
            <a:r>
              <a:rPr dirty="0" smtClean="0"/>
              <a:t>.</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4898" y="1484723"/>
            <a:ext cx="6798735" cy="1303867"/>
          </a:xfrm>
        </p:spPr>
        <p:txBody>
          <a:bodyPr>
            <a:normAutofit/>
          </a:bodyPr>
          <a:lstStyle/>
          <a:p>
            <a:r>
              <a:rPr sz="3000" dirty="0"/>
              <a:t>Raw Data Overview</a:t>
            </a:r>
          </a:p>
        </p:txBody>
      </p:sp>
      <p:pic>
        <p:nvPicPr>
          <p:cNvPr id="5" name="Picture 4"/>
          <p:cNvPicPr>
            <a:picLocks noChangeAspect="1"/>
          </p:cNvPicPr>
          <p:nvPr/>
        </p:nvPicPr>
        <p:blipFill>
          <a:blip r:embed="rId2"/>
          <a:stretch>
            <a:fillRect/>
          </a:stretch>
        </p:blipFill>
        <p:spPr>
          <a:xfrm>
            <a:off x="897576" y="2497557"/>
            <a:ext cx="7418683" cy="1560209"/>
          </a:xfrm>
          <a:prstGeom prst="rect">
            <a:avLst/>
          </a:prstGeom>
          <a:ln w="19050">
            <a:solidFill>
              <a:schemeClr val="tx1"/>
            </a:solidFill>
          </a:ln>
        </p:spPr>
      </p:pic>
      <p:sp>
        <p:nvSpPr>
          <p:cNvPr id="6" name="Rectangle 5"/>
          <p:cNvSpPr/>
          <p:nvPr/>
        </p:nvSpPr>
        <p:spPr>
          <a:xfrm>
            <a:off x="1507624" y="4546282"/>
            <a:ext cx="6343095" cy="1508105"/>
          </a:xfrm>
          <a:prstGeom prst="rect">
            <a:avLst/>
          </a:prstGeom>
        </p:spPr>
        <p:txBody>
          <a:bodyPr wrap="square">
            <a:spAutoFit/>
          </a:bodyPr>
          <a:lstStyle/>
          <a:p>
            <a:r>
              <a:rPr lang="en-US" b="1" dirty="0"/>
              <a:t>Dataset Characteristics</a:t>
            </a:r>
            <a:r>
              <a:rPr lang="en-US" dirty="0"/>
              <a:t/>
            </a:r>
            <a:br>
              <a:rPr lang="en-US" dirty="0"/>
            </a:br>
            <a:r>
              <a:rPr lang="en-US" dirty="0"/>
              <a:t>• </a:t>
            </a:r>
            <a:r>
              <a:rPr lang="en-US" sz="1400" dirty="0"/>
              <a:t>Records: 676</a:t>
            </a:r>
            <a:br>
              <a:rPr lang="en-US" sz="1400" dirty="0"/>
            </a:br>
            <a:r>
              <a:rPr lang="en-US" sz="1400" dirty="0"/>
              <a:t>• Columns: 30</a:t>
            </a:r>
            <a:br>
              <a:rPr lang="en-US" sz="1400" dirty="0"/>
            </a:br>
            <a:r>
              <a:rPr lang="en-US" sz="1400" dirty="0"/>
              <a:t>• Data spans product, pricing, sales, and logistical details.</a:t>
            </a:r>
            <a:br>
              <a:rPr lang="en-US" sz="1400" dirty="0"/>
            </a:br>
            <a:r>
              <a:rPr lang="en-US" sz="1400" dirty="0"/>
              <a:t>• Mix of numerical (prices, weights, quantities) and categorical variables (brands, categories, dates).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820" y="1437851"/>
            <a:ext cx="6798734" cy="1303867"/>
          </a:xfrm>
        </p:spPr>
        <p:txBody>
          <a:bodyPr>
            <a:normAutofit/>
          </a:bodyPr>
          <a:lstStyle/>
          <a:p>
            <a:r>
              <a:rPr sz="3000" dirty="0"/>
              <a:t>Data Cleaning Process</a:t>
            </a:r>
          </a:p>
        </p:txBody>
      </p:sp>
      <p:sp>
        <p:nvSpPr>
          <p:cNvPr id="3" name="Content Placeholder 2"/>
          <p:cNvSpPr>
            <a:spLocks noGrp="1"/>
          </p:cNvSpPr>
          <p:nvPr>
            <p:ph idx="1"/>
          </p:nvPr>
        </p:nvSpPr>
        <p:spPr>
          <a:xfrm>
            <a:off x="753036" y="2368968"/>
            <a:ext cx="8020975" cy="2270465"/>
          </a:xfrm>
        </p:spPr>
        <p:txBody>
          <a:bodyPr>
            <a:normAutofit/>
          </a:bodyPr>
          <a:lstStyle/>
          <a:p>
            <a:r>
              <a:rPr lang="en-US" sz="1600" b="1" dirty="0" smtClean="0"/>
              <a:t>Handling </a:t>
            </a:r>
            <a:r>
              <a:rPr lang="en-US" sz="1600" b="1" dirty="0"/>
              <a:t>Missing Values:</a:t>
            </a:r>
            <a:r>
              <a:rPr lang="en-US" sz="1600" dirty="0"/>
              <a:t/>
            </a:r>
            <a:br>
              <a:rPr lang="en-US" sz="1600" dirty="0"/>
            </a:br>
            <a:r>
              <a:rPr lang="en-US" sz="1600" dirty="0"/>
              <a:t>• No missing values were detected in this dataset.</a:t>
            </a:r>
            <a:br>
              <a:rPr lang="en-US" sz="1600" dirty="0"/>
            </a:br>
            <a:r>
              <a:rPr lang="en-US" sz="1600" dirty="0"/>
              <a:t>• However, imputation code was implemented for </a:t>
            </a:r>
            <a:r>
              <a:rPr lang="en-US" sz="1600" b="1" dirty="0"/>
              <a:t>robustness</a:t>
            </a:r>
            <a:r>
              <a:rPr lang="en-US" sz="1600" dirty="0"/>
              <a:t>:</a:t>
            </a:r>
            <a:br>
              <a:rPr lang="en-US" sz="1600" dirty="0"/>
            </a:br>
            <a:r>
              <a:rPr lang="en-US" sz="1600" dirty="0"/>
              <a:t>  – Numerical → median imputation (default safeguard).</a:t>
            </a:r>
            <a:br>
              <a:rPr lang="en-US" sz="1600" dirty="0"/>
            </a:br>
            <a:r>
              <a:rPr lang="en-US" sz="1600" dirty="0"/>
              <a:t>  – Categorical → mode substitution (default safeguard).</a:t>
            </a:r>
            <a:br>
              <a:rPr lang="en-US" sz="1600" dirty="0"/>
            </a:br>
            <a:r>
              <a:rPr lang="en-US" sz="1600" dirty="0"/>
              <a:t>• Duplicates: 0 found.</a:t>
            </a:r>
            <a:br>
              <a:rPr lang="en-US" sz="1600" dirty="0"/>
            </a:br>
            <a:r>
              <a:rPr lang="en-US" sz="1600" dirty="0"/>
              <a:t>• Outliers: </a:t>
            </a:r>
            <a:r>
              <a:rPr lang="en-US" sz="1600" dirty="0" err="1"/>
              <a:t>Winsorization</a:t>
            </a:r>
            <a:r>
              <a:rPr lang="en-US" sz="1600" dirty="0"/>
              <a:t> applied to extreme unit sales</a:t>
            </a:r>
            <a:r>
              <a:rPr lang="en-US" sz="1600" dirty="0" smtClean="0"/>
              <a:t>.</a:t>
            </a:r>
            <a:r>
              <a:rPr sz="1600" dirty="0" smtClean="0"/>
              <a:t> (</a:t>
            </a:r>
            <a:r>
              <a:rPr sz="1600" dirty="0" err="1" smtClean="0"/>
              <a:t>Shmueli</a:t>
            </a:r>
            <a:r>
              <a:rPr sz="1600" dirty="0" smtClean="0"/>
              <a:t> et al., 2020)</a:t>
            </a:r>
            <a:endParaRPr sz="1600" dirty="0"/>
          </a:p>
        </p:txBody>
      </p:sp>
      <p:pic>
        <p:nvPicPr>
          <p:cNvPr id="5" name="Picture 4"/>
          <p:cNvPicPr>
            <a:picLocks noChangeAspect="1"/>
          </p:cNvPicPr>
          <p:nvPr/>
        </p:nvPicPr>
        <p:blipFill>
          <a:blip r:embed="rId3"/>
          <a:stretch>
            <a:fillRect/>
          </a:stretch>
        </p:blipFill>
        <p:spPr>
          <a:xfrm>
            <a:off x="753036" y="4119480"/>
            <a:ext cx="7518400" cy="2166011"/>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906" y="1390216"/>
            <a:ext cx="6798734" cy="1303867"/>
          </a:xfrm>
        </p:spPr>
        <p:txBody>
          <a:bodyPr>
            <a:normAutofit/>
          </a:bodyPr>
          <a:lstStyle/>
          <a:p>
            <a:r>
              <a:rPr lang="en-US" sz="3000" dirty="0" smtClean="0"/>
              <a:t>Supplementary Data Creation </a:t>
            </a:r>
            <a:endParaRPr sz="3000" dirty="0"/>
          </a:p>
        </p:txBody>
      </p:sp>
      <p:pic>
        <p:nvPicPr>
          <p:cNvPr id="6" name="Picture 5"/>
          <p:cNvPicPr>
            <a:picLocks noChangeAspect="1"/>
          </p:cNvPicPr>
          <p:nvPr/>
        </p:nvPicPr>
        <p:blipFill>
          <a:blip r:embed="rId2"/>
          <a:stretch>
            <a:fillRect/>
          </a:stretch>
        </p:blipFill>
        <p:spPr>
          <a:xfrm>
            <a:off x="4576233" y="4445570"/>
            <a:ext cx="4039164" cy="1781424"/>
          </a:xfrm>
          <a:prstGeom prst="rect">
            <a:avLst/>
          </a:prstGeom>
        </p:spPr>
      </p:pic>
      <p:sp>
        <p:nvSpPr>
          <p:cNvPr id="7" name="Rectangle 6"/>
          <p:cNvSpPr/>
          <p:nvPr/>
        </p:nvSpPr>
        <p:spPr>
          <a:xfrm>
            <a:off x="609600" y="3870751"/>
            <a:ext cx="3675529" cy="2308324"/>
          </a:xfrm>
          <a:prstGeom prst="rect">
            <a:avLst/>
          </a:prstGeom>
        </p:spPr>
        <p:txBody>
          <a:bodyPr wrap="square">
            <a:spAutoFit/>
          </a:bodyPr>
          <a:lstStyle/>
          <a:p>
            <a:r>
              <a:rPr lang="en-US" sz="1600" dirty="0"/>
              <a:t>• Created additional file with </a:t>
            </a:r>
            <a:r>
              <a:rPr lang="en-US" sz="1600" dirty="0" err="1"/>
              <a:t>product_id</a:t>
            </a:r>
            <a:r>
              <a:rPr lang="en-US" sz="1600" dirty="0"/>
              <a:t> → brand + category_level2.</a:t>
            </a:r>
          </a:p>
          <a:p>
            <a:r>
              <a:rPr lang="en-US" sz="1600" dirty="0"/>
              <a:t>• </a:t>
            </a:r>
            <a:r>
              <a:rPr lang="en-US" sz="1600" dirty="0" smtClean="0"/>
              <a:t>Records</a:t>
            </a:r>
            <a:endParaRPr lang="en-US" sz="1600" dirty="0"/>
          </a:p>
          <a:p>
            <a:r>
              <a:rPr lang="en-US" sz="1600" dirty="0"/>
              <a:t>   </a:t>
            </a:r>
            <a:r>
              <a:rPr lang="en-US" sz="1600" dirty="0" err="1"/>
              <a:t>product_id</a:t>
            </a:r>
            <a:r>
              <a:rPr lang="en-US" sz="1600" dirty="0"/>
              <a:t> | brand   | category_level2</a:t>
            </a:r>
          </a:p>
          <a:p>
            <a:r>
              <a:rPr lang="en-US" sz="1600" dirty="0"/>
              <a:t>   bed1       | </a:t>
            </a:r>
            <a:r>
              <a:rPr lang="en-US" sz="1600" dirty="0" err="1"/>
              <a:t>BrandC</a:t>
            </a:r>
            <a:r>
              <a:rPr lang="en-US" sz="1600" dirty="0"/>
              <a:t>  | Grocery</a:t>
            </a:r>
          </a:p>
          <a:p>
            <a:r>
              <a:rPr lang="en-US" sz="1600" dirty="0"/>
              <a:t>   garden5    | </a:t>
            </a:r>
            <a:r>
              <a:rPr lang="en-US" sz="1600" dirty="0" err="1"/>
              <a:t>BrandD</a:t>
            </a:r>
            <a:r>
              <a:rPr lang="en-US" sz="1600" dirty="0"/>
              <a:t>  | Furniture</a:t>
            </a:r>
          </a:p>
          <a:p>
            <a:r>
              <a:rPr lang="en-US" sz="1600" dirty="0"/>
              <a:t>• Merged with raw dataset to enrich categorical features.</a:t>
            </a:r>
          </a:p>
          <a:p>
            <a:r>
              <a:rPr lang="en-US" sz="1600" dirty="0"/>
              <a:t>• Ensured referential integrity for modeling.</a:t>
            </a:r>
            <a:endParaRPr lang="en-US" sz="1600" dirty="0"/>
          </a:p>
        </p:txBody>
      </p:sp>
      <p:sp>
        <p:nvSpPr>
          <p:cNvPr id="8" name="Rectangle 7"/>
          <p:cNvSpPr/>
          <p:nvPr/>
        </p:nvSpPr>
        <p:spPr>
          <a:xfrm>
            <a:off x="793125" y="2443180"/>
            <a:ext cx="7615769" cy="1200329"/>
          </a:xfrm>
          <a:prstGeom prst="rect">
            <a:avLst/>
          </a:prstGeom>
        </p:spPr>
        <p:txBody>
          <a:bodyPr wrap="square">
            <a:spAutoFit/>
          </a:bodyPr>
          <a:lstStyle/>
          <a:p>
            <a:r>
              <a:rPr lang="en-US" dirty="0" smtClean="0"/>
              <a:t>Supplementary </a:t>
            </a:r>
            <a:r>
              <a:rPr lang="en-US" dirty="0"/>
              <a:t>data (e.g. brand, category metadata) was synthetically generated following principles from Jordon et al. (2024) and Bauer et al. (2024), ensuring statistical fidelity and checking for bias via auditing frameworks (</a:t>
            </a:r>
            <a:r>
              <a:rPr lang="en-US" dirty="0" err="1"/>
              <a:t>Belgodere</a:t>
            </a:r>
            <a:r>
              <a:rPr lang="en-US" dirty="0"/>
              <a:t> et al., 2023</a:t>
            </a:r>
            <a:r>
              <a:rPr lang="en-US" dirty="0" smtClean="0"/>
              <a:t>).</a:t>
            </a:r>
            <a:endParaRPr lang="en-US" dirty="0"/>
          </a:p>
        </p:txBody>
      </p:sp>
    </p:spTree>
    <p:extLst>
      <p:ext uri="{BB962C8B-B14F-4D97-AF65-F5344CB8AC3E}">
        <p14:creationId xmlns:p14="http://schemas.microsoft.com/office/powerpoint/2010/main" val="33146950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3655" y="1498812"/>
            <a:ext cx="6798734" cy="1303867"/>
          </a:xfrm>
        </p:spPr>
        <p:txBody>
          <a:bodyPr>
            <a:normAutofit/>
          </a:bodyPr>
          <a:lstStyle/>
          <a:p>
            <a:r>
              <a:rPr sz="3000" dirty="0"/>
              <a:t>Data Integration &amp; Compatibility</a:t>
            </a:r>
          </a:p>
        </p:txBody>
      </p:sp>
      <p:sp>
        <p:nvSpPr>
          <p:cNvPr id="3" name="Content Placeholder 2"/>
          <p:cNvSpPr>
            <a:spLocks noGrp="1"/>
          </p:cNvSpPr>
          <p:nvPr>
            <p:ph idx="1"/>
          </p:nvPr>
        </p:nvSpPr>
        <p:spPr>
          <a:xfrm>
            <a:off x="797860" y="2021542"/>
            <a:ext cx="6929718" cy="2747682"/>
          </a:xfrm>
        </p:spPr>
        <p:txBody>
          <a:bodyPr>
            <a:normAutofit/>
          </a:bodyPr>
          <a:lstStyle/>
          <a:p>
            <a:endParaRPr dirty="0"/>
          </a:p>
          <a:p>
            <a:r>
              <a:rPr sz="1600" dirty="0"/>
              <a:t>Combined multiple tables: sales + product metadata + competitor prices + promotions.</a:t>
            </a:r>
          </a:p>
          <a:p>
            <a:r>
              <a:rPr sz="1600" dirty="0"/>
              <a:t>Ensured referential integrity via </a:t>
            </a:r>
            <a:r>
              <a:rPr sz="1600" dirty="0" err="1"/>
              <a:t>product_id</a:t>
            </a:r>
            <a:r>
              <a:rPr sz="1600" dirty="0"/>
              <a:t>.</a:t>
            </a:r>
          </a:p>
          <a:p>
            <a:r>
              <a:rPr sz="1600" dirty="0"/>
              <a:t>Final dataset stored as CSV &amp; Parquet, ready for ML pipelines.</a:t>
            </a:r>
          </a:p>
        </p:txBody>
      </p:sp>
      <p:pic>
        <p:nvPicPr>
          <p:cNvPr id="4" name="Picture 3"/>
          <p:cNvPicPr>
            <a:picLocks noChangeAspect="1"/>
          </p:cNvPicPr>
          <p:nvPr/>
        </p:nvPicPr>
        <p:blipFill>
          <a:blip r:embed="rId2"/>
          <a:stretch>
            <a:fillRect/>
          </a:stretch>
        </p:blipFill>
        <p:spPr>
          <a:xfrm>
            <a:off x="797860" y="4386403"/>
            <a:ext cx="7476638" cy="1457207"/>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3986" y="1490103"/>
            <a:ext cx="6798734" cy="1303867"/>
          </a:xfrm>
        </p:spPr>
        <p:txBody>
          <a:bodyPr>
            <a:normAutofit/>
          </a:bodyPr>
          <a:lstStyle/>
          <a:p>
            <a:r>
              <a:rPr sz="3000" dirty="0"/>
              <a:t>Data Transformation</a:t>
            </a:r>
          </a:p>
        </p:txBody>
      </p:sp>
      <p:sp>
        <p:nvSpPr>
          <p:cNvPr id="3" name="Content Placeholder 2"/>
          <p:cNvSpPr>
            <a:spLocks noGrp="1"/>
          </p:cNvSpPr>
          <p:nvPr>
            <p:ph idx="1"/>
          </p:nvPr>
        </p:nvSpPr>
        <p:spPr>
          <a:xfrm>
            <a:off x="1375833" y="4218607"/>
            <a:ext cx="7386918" cy="1590523"/>
          </a:xfrm>
        </p:spPr>
        <p:txBody>
          <a:bodyPr>
            <a:normAutofit/>
          </a:bodyPr>
          <a:lstStyle/>
          <a:p>
            <a:r>
              <a:rPr sz="1700" dirty="0" smtClean="0"/>
              <a:t>Feature </a:t>
            </a:r>
            <a:r>
              <a:rPr sz="1700" dirty="0"/>
              <a:t>Engineering: Revenue, log-price, log-qty.</a:t>
            </a:r>
          </a:p>
          <a:p>
            <a:r>
              <a:rPr sz="1700" dirty="0"/>
              <a:t>Seasonality: Month, Quarter, Promotion flag.</a:t>
            </a:r>
          </a:p>
          <a:p>
            <a:r>
              <a:rPr sz="1700" dirty="0"/>
              <a:t>Scaling/Encoding: Normalization &amp; one-hot encoding.</a:t>
            </a:r>
          </a:p>
          <a:p>
            <a:r>
              <a:rPr sz="1700" dirty="0" smtClean="0"/>
              <a:t>Elas</a:t>
            </a:r>
            <a:r>
              <a:rPr lang="en-US" sz="1700" dirty="0" smtClean="0"/>
              <a:t>t</a:t>
            </a:r>
            <a:r>
              <a:rPr sz="1700" dirty="0" smtClean="0"/>
              <a:t>icity </a:t>
            </a:r>
            <a:r>
              <a:rPr sz="1700" dirty="0"/>
              <a:t>Variables: Log-transformed price &amp; demand. (Nagle &amp; Müller, 2018)</a:t>
            </a:r>
          </a:p>
        </p:txBody>
      </p:sp>
      <p:sp>
        <p:nvSpPr>
          <p:cNvPr id="5" name="Rectangle 4"/>
          <p:cNvSpPr/>
          <p:nvPr/>
        </p:nvSpPr>
        <p:spPr>
          <a:xfrm>
            <a:off x="663388" y="2480241"/>
            <a:ext cx="7606304" cy="1477328"/>
          </a:xfrm>
          <a:prstGeom prst="rect">
            <a:avLst/>
          </a:prstGeom>
        </p:spPr>
        <p:txBody>
          <a:bodyPr wrap="square">
            <a:spAutoFit/>
          </a:bodyPr>
          <a:lstStyle/>
          <a:p>
            <a:r>
              <a:rPr lang="en-US" b="1" dirty="0"/>
              <a:t>Data transformation</a:t>
            </a:r>
            <a:r>
              <a:rPr lang="en-US" dirty="0"/>
              <a:t> is the process of converting raw and integrated data into formats and features suitable for analysis and modeling. It enhances the dataset by creating new variables, scaling values, and preparing structures that capture business dynamics such as seasonality, pricing effects, and elasticity (</a:t>
            </a:r>
            <a:r>
              <a:rPr lang="en-US" dirty="0" err="1"/>
              <a:t>Shmueli</a:t>
            </a:r>
            <a:r>
              <a:rPr lang="en-US" dirty="0"/>
              <a:t> et al., 2020</a:t>
            </a:r>
            <a:r>
              <a:rPr lang="en-US" dirty="0" smtClean="0"/>
              <a:t>). For the project the following were done on the dataset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307</TotalTime>
  <Words>1020</Words>
  <Application>Microsoft Office PowerPoint</Application>
  <PresentationFormat>On-screen Show (4:3)</PresentationFormat>
  <Paragraphs>98</Paragraphs>
  <Slides>19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Garamond</vt:lpstr>
      <vt:lpstr>Organic</vt:lpstr>
      <vt:lpstr>Business Analytics Project-Ready Dataset (Price Optimization)</vt:lpstr>
      <vt:lpstr>Project Context</vt:lpstr>
      <vt:lpstr>Data Sources</vt:lpstr>
      <vt:lpstr>Data Collection Tools &amp; Methods</vt:lpstr>
      <vt:lpstr>Raw Data Overview</vt:lpstr>
      <vt:lpstr>Data Cleaning Process</vt:lpstr>
      <vt:lpstr>Supplementary Data Creation </vt:lpstr>
      <vt:lpstr>Data Integration &amp; Compatibility</vt:lpstr>
      <vt:lpstr>Data Transformation</vt:lpstr>
      <vt:lpstr>Exploratory Data Analysis (EDA)</vt:lpstr>
      <vt:lpstr>Price Distribution &amp; Price Vs Units sold</vt:lpstr>
      <vt:lpstr>Price Gap Distribution &amp; Avg Price Gap By Category  </vt:lpstr>
      <vt:lpstr>Revenue By Promotion &amp; Avg Revenue By Brand </vt:lpstr>
      <vt:lpstr>Data Quality &amp; Bias Assessment</vt:lpstr>
      <vt:lpstr>Dataset Readiness</vt:lpstr>
      <vt:lpstr>Python Notebook Deliverable</vt:lpstr>
      <vt:lpstr>Challenges &amp; Lessons Learned</vt:lpstr>
      <vt:lpstr>Next Steps</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Data-Driven Pricing Optimization in Retail</dc:title>
  <dc:subject/>
  <dc:creator>JOHN</dc:creator>
  <cp:keywords/>
  <dc:description>generated using python-pptx</dc:description>
  <cp:lastModifiedBy>ENGR. JOHN</cp:lastModifiedBy>
  <cp:revision>15</cp:revision>
  <dcterms:created xsi:type="dcterms:W3CDTF">2013-01-27T09:14:16Z</dcterms:created>
  <dcterms:modified xsi:type="dcterms:W3CDTF">2025-09-24T22:40:12Z</dcterms:modified>
  <cp:category/>
</cp:coreProperties>
</file>