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451C2-0AC0-5D1C-0397-20E64663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43374-774F-7836-DB01-8452BAFDF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F7DA7-C190-FDC7-0DA2-ABADC217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DEF8-E3EC-E604-AA2E-D001BFF1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AA952-15EA-6577-7347-69D7088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E4E2F-6E74-31C5-64A6-472CF5CF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210222-7FF4-90E2-D91A-8F643DC7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828B58-1830-90CD-3F9A-0808C421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92DFA-9CB1-E950-F298-EF351838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84AE3-B7DA-3BB3-2FE5-B824FC3C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7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16D307-ABD3-3E1F-428C-BF93936A6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36A47A-7B15-5DF6-C8FD-C307AB9B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BC4-E5FE-2853-BD18-F5413C71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EFB91-3ACC-7396-38FA-0E310395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BA9E5-9EDB-704C-5AD8-45034D4C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6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42716-198D-095C-EFC7-C0845F56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B2FCF-3E41-5B32-50EA-B285A70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308F12-B20C-C4C1-E975-59174EBA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27AB2-2CA4-6AEB-FAA2-870E01D4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6EEE9-091A-5C73-9C1B-E886B5E8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40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FA6E4-5231-60DD-69D0-75EF38EC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28B49D-3BD6-A1E9-6475-61D957CC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70BFA-388F-7EC4-9FDD-25CD03F5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C1ECE-6C02-346C-589A-800CBF9B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DF7FD-4ECD-C3EB-909A-4DF7A601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0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F97B3-EA8A-432D-8E01-4367B132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B1BE7-2941-ED27-15FD-D5AAFC57A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0E2FAF-6E5D-1C6A-D4E2-C92CBF186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D7BE61-AE5B-C605-AC22-40F6B0D0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DE105-813E-5DEC-F37A-E58F0635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F3C91-CF59-EF73-939A-A16B2B22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E55E1-5F63-63C9-254C-3E2006F2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21F38-2D99-875D-E549-CE8FAB61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96F5FA-193A-2C62-35BC-E34E780D6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5635F4-092B-8EBD-10E5-E79013D82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E5CA74-DB59-0C23-A945-651AC6A89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A928F4-DF53-E32C-8E40-3C671935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3898AD-4750-14CC-84CA-66C7826B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51A057-A4AD-9490-661D-CBBB86D2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9A14F-451D-F521-E507-CD1EC8BD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E5FE74-D2F7-E501-7ADD-908998D4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FA70DD-96DA-C5E6-130C-079D53A0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CFC341-91FE-59C3-79FD-BC645320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4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74800E-333E-6FD2-C29B-DAFE89EF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781908-AE49-4962-BD79-B933A59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17870D-0F0B-25AA-4BB2-3666EE69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11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18571-E317-92C6-E020-0D9BAF14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0FD0F-C912-6420-51A8-77F2CBD9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A3423C-0E65-FA6C-85F8-5AA1DC38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2C9EF-8031-CBDB-453B-5ED38195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4D0104-BF65-CA15-4D42-72E1D67F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11669D-4005-5285-144E-0BAE65F8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6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EFAFB-177D-38D3-0523-46E02A6B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27F717-8AC2-1214-1B54-E3509D3F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BC1CA0-1F13-4B9B-C21E-5265206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186E1A-605B-ECCF-24B7-16D8536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2E723A-75E7-B6E4-849E-2BE5A804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A22901-81FB-B374-C6E2-D0E1C804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3AE3E-D461-2E57-9549-A357866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008DB-841A-21A6-BE5D-65A6F711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B4E24-E76C-4E06-533E-F9634A2CD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86DCC-D101-40CC-BA05-C0E0CDA06762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2B6EA-BF74-ABC4-3F9A-8E34FF01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0B189-E002-5380-7352-AA4CB799B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9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42219-7208-D2B5-E527-C4C533CF9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Data Management Seminar 23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0A7FD4-7C0A-E2ED-9B63-D2C9B4E97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Datasets </a:t>
            </a:r>
            <a:r>
              <a:rPr lang="de-DE" sz="4000" dirty="0" err="1"/>
              <a:t>Overview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5747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Heart Disease UCI Dataset -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C60EA-4AD5-A348-991A-D80E1C10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Inter"/>
              </a:rPr>
              <a:t>The dataset contains some medical information on patient health and the presence or absence of a heart disease</a:t>
            </a:r>
          </a:p>
          <a:p>
            <a:r>
              <a:rPr lang="de-DE" sz="1800" dirty="0"/>
              <a:t>14 Attributes x 1025 </a:t>
            </a:r>
            <a:r>
              <a:rPr lang="de-DE" sz="1800" dirty="0" err="1"/>
              <a:t>Entries</a:t>
            </a:r>
            <a:r>
              <a:rPr lang="de-DE" sz="1800" dirty="0"/>
              <a:t>,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entry</a:t>
            </a:r>
            <a:r>
              <a:rPr lang="de-DE" sz="1800" dirty="0"/>
              <a:t> </a:t>
            </a:r>
            <a:r>
              <a:rPr lang="de-DE" sz="1800" dirty="0" err="1"/>
              <a:t>corresponds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a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 err="1"/>
              <a:t>patient</a:t>
            </a:r>
            <a:endParaRPr lang="de-DE" sz="1800" dirty="0"/>
          </a:p>
          <a:p>
            <a:r>
              <a:rPr lang="en-US" sz="1800" dirty="0"/>
              <a:t>Predictors/Features: age, gender and other heart activity measures</a:t>
            </a:r>
          </a:p>
          <a:p>
            <a:r>
              <a:rPr lang="en-US" sz="1800" dirty="0"/>
              <a:t>Target/Label: presence of a heart disease (0=no &amp; 1=yes) </a:t>
            </a:r>
          </a:p>
          <a:p>
            <a:r>
              <a:rPr lang="en-US" sz="1800" dirty="0"/>
              <a:t>No missing values</a:t>
            </a:r>
          </a:p>
          <a:p>
            <a:r>
              <a:rPr lang="en-US" sz="1800" dirty="0"/>
              <a:t>Feature types: Float, Integer &amp; Categorical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5901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Physionet</a:t>
            </a:r>
            <a:r>
              <a:rPr lang="de-DE" dirty="0"/>
              <a:t> Sepsis Dataset-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C60EA-4AD5-A348-991A-D80E1C10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The dataset contains physiological data for the detection of sepsis</a:t>
            </a:r>
          </a:p>
          <a:p>
            <a:r>
              <a:rPr lang="de-DE" sz="1800" dirty="0"/>
              <a:t>42 Attributes x 1001 </a:t>
            </a:r>
            <a:r>
              <a:rPr lang="de-DE" sz="1800" dirty="0" err="1"/>
              <a:t>Entries</a:t>
            </a:r>
            <a:r>
              <a:rPr lang="de-DE" sz="1800" dirty="0"/>
              <a:t>,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entry</a:t>
            </a:r>
            <a:r>
              <a:rPr lang="de-DE" sz="1800" dirty="0"/>
              <a:t> </a:t>
            </a:r>
            <a:r>
              <a:rPr lang="de-DE" sz="1800" dirty="0" err="1"/>
              <a:t>corresponds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a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 err="1"/>
              <a:t>patient</a:t>
            </a:r>
            <a:endParaRPr lang="de-DE" sz="1800" dirty="0"/>
          </a:p>
          <a:p>
            <a:r>
              <a:rPr lang="en-US" sz="1800" dirty="0"/>
              <a:t>Predictors/Features: patient demographics and clinical data such as vital signs and laboratory values.</a:t>
            </a:r>
          </a:p>
          <a:p>
            <a:r>
              <a:rPr lang="en-US" sz="1800" dirty="0"/>
              <a:t>Target/Label: presence of sepsis (0=no &amp; 1=yes) </a:t>
            </a:r>
          </a:p>
          <a:p>
            <a:r>
              <a:rPr lang="en-US" sz="1800" dirty="0"/>
              <a:t>Contains missing values</a:t>
            </a:r>
          </a:p>
          <a:p>
            <a:r>
              <a:rPr lang="en-US" sz="1800" dirty="0"/>
              <a:t>Feature types: Float, Integer, String &amp; Categorical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84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Heart Disease UCI Dataset - Dictionary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D07FD756-EB32-2948-BEAF-BAB6C70B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610985"/>
              </p:ext>
            </p:extLst>
          </p:nvPr>
        </p:nvGraphicFramePr>
        <p:xfrm>
          <a:off x="930234" y="1369332"/>
          <a:ext cx="10331532" cy="496158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13601">
                  <a:extLst>
                    <a:ext uri="{9D8B030D-6E8A-4147-A177-3AD203B41FA5}">
                      <a16:colId xmlns:a16="http://schemas.microsoft.com/office/drawing/2014/main" val="210805194"/>
                    </a:ext>
                  </a:extLst>
                </a:gridCol>
                <a:gridCol w="1120557">
                  <a:extLst>
                    <a:ext uri="{9D8B030D-6E8A-4147-A177-3AD203B41FA5}">
                      <a16:colId xmlns:a16="http://schemas.microsoft.com/office/drawing/2014/main" val="2149490399"/>
                    </a:ext>
                  </a:extLst>
                </a:gridCol>
                <a:gridCol w="7597374">
                  <a:extLst>
                    <a:ext uri="{9D8B030D-6E8A-4147-A177-3AD203B41FA5}">
                      <a16:colId xmlns:a16="http://schemas.microsoft.com/office/drawing/2014/main" val="334498304"/>
                    </a:ext>
                  </a:extLst>
                </a:gridCol>
              </a:tblGrid>
              <a:tr h="160035">
                <a:tc>
                  <a:txBody>
                    <a:bodyPr/>
                    <a:lstStyle/>
                    <a:p>
                      <a:r>
                        <a:rPr lang="de-DE" sz="1400" dirty="0"/>
                        <a:t>Attribute </a:t>
                      </a:r>
                      <a:r>
                        <a:rPr lang="de-DE" sz="1400" dirty="0" err="1"/>
                        <a:t>name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26793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age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 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Age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patient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9600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sex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patient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(1: male; 0: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female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24784"/>
                  </a:ext>
                </a:extLst>
              </a:tr>
              <a:tr h="4810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cp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Chest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pain</a:t>
                      </a:r>
                      <a:r>
                        <a:rPr lang="de-DE" sz="1400" dirty="0"/>
                        <a:t> type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(0: typical angina; 1: atypical angina; 2: non-anginal pain; 3: asymptomatic)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4206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trestbps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Resting blood pressure in mm Hg on admission to the hospital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08835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chol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Serum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cholestoral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in mg/dl</a:t>
                      </a:r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24894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fbs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Fasting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blood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sugar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&gt; 120 mg/dl (1: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true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; 0: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false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99512"/>
                  </a:ext>
                </a:extLst>
              </a:tr>
              <a:tr h="4810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restecg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resting electrocardiographic results (0: normal;  1: has ST-T wave abnormality; 2: probable or definite left ventricular hypertrophy)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03550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thalach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Maximum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heart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rate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achieved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5936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exang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Exercise induced angina (1: yes; 0: no)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337140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oldpeak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Float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ST depression induced by exercise relative to rest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78692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slope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Peak exercise ST segment slope (0: upsloping; 1: flat; 2: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downsloping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94501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ca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Number of major vessels (0-3) 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620248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thal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Thalassemia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(0: normal; 1: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fixed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defect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; 2: 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reversable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defect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03412"/>
                  </a:ext>
                </a:extLst>
              </a:tr>
              <a:tr h="274872">
                <a:tc>
                  <a:txBody>
                    <a:bodyPr/>
                    <a:lstStyle/>
                    <a:p>
                      <a:r>
                        <a:rPr lang="de-DE" sz="1400" dirty="0" err="1"/>
                        <a:t>target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Heart disease (0: no, 1: yes)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4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6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3">
            <a:extLst>
              <a:ext uri="{FF2B5EF4-FFF2-40B4-BE49-F238E27FC236}">
                <a16:creationId xmlns:a16="http://schemas.microsoft.com/office/drawing/2014/main" id="{013A8ED2-30F4-B645-3BE5-093ED1E67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59939"/>
              </p:ext>
            </p:extLst>
          </p:nvPr>
        </p:nvGraphicFramePr>
        <p:xfrm>
          <a:off x="455221" y="1472540"/>
          <a:ext cx="5640779" cy="464676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3711939078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398084120"/>
                    </a:ext>
                  </a:extLst>
                </a:gridCol>
                <a:gridCol w="2857993">
                  <a:extLst>
                    <a:ext uri="{9D8B030D-6E8A-4147-A177-3AD203B41FA5}">
                      <a16:colId xmlns:a16="http://schemas.microsoft.com/office/drawing/2014/main" val="369688242"/>
                    </a:ext>
                  </a:extLst>
                </a:gridCol>
              </a:tblGrid>
              <a:tr h="324813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</a:rPr>
                        <a:t>Laboratory 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53828"/>
                  </a:ext>
                </a:extLst>
              </a:tr>
              <a:tr h="324988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BaseExcess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Excess bicarbonate (mmol/L)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824974"/>
                  </a:ext>
                </a:extLst>
              </a:tr>
              <a:tr h="351114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HCO3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Bicarbonate (mmol/L)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06396"/>
                  </a:ext>
                </a:extLst>
              </a:tr>
              <a:tr h="282237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FiO2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Fraction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of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inspired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oxygen</a:t>
                      </a:r>
                      <a:r>
                        <a:rPr lang="de-DE" sz="1400" dirty="0">
                          <a:effectLst/>
                        </a:rPr>
                        <a:t>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495273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311840"/>
                  </a:ext>
                </a:extLst>
              </a:tr>
              <a:tr h="215735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PaCO2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Partial pressure of CO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from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arterial blood (mm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22524"/>
                  </a:ext>
                </a:extLst>
              </a:tr>
              <a:tr h="277487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SaO2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Oxygen saturation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from arterial blood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94247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Aspartate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transaminase</a:t>
                      </a:r>
                      <a:r>
                        <a:rPr lang="de-DE" sz="1400" dirty="0">
                          <a:effectLst/>
                        </a:rPr>
                        <a:t> (IU/L)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862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BUN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nl-NL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>
                          <a:effectLst/>
                        </a:rPr>
                        <a:t>Blood urea nitrogen (mg/dL)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52149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Alkalinephos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Alkaline </a:t>
                      </a:r>
                      <a:r>
                        <a:rPr lang="de-DE" sz="1400" dirty="0" err="1">
                          <a:effectLst/>
                        </a:rPr>
                        <a:t>phosphatase</a:t>
                      </a:r>
                      <a:r>
                        <a:rPr lang="de-DE" sz="1400" dirty="0">
                          <a:effectLst/>
                        </a:rPr>
                        <a:t> (IU/L)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660225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Calcium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(mg/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00931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Chloride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(mmol/L)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55463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Creatinine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(mg/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289267"/>
                  </a:ext>
                </a:extLst>
              </a:tr>
            </a:tbl>
          </a:graphicData>
        </a:graphic>
      </p:graphicFrame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0E52FEF1-7395-2E27-60FC-1655EE738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8227"/>
              </p:ext>
            </p:extLst>
          </p:nvPr>
        </p:nvGraphicFramePr>
        <p:xfrm>
          <a:off x="6632367" y="1472540"/>
          <a:ext cx="5409212" cy="48997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3711939078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398084120"/>
                    </a:ext>
                  </a:extLst>
                </a:gridCol>
                <a:gridCol w="2626426">
                  <a:extLst>
                    <a:ext uri="{9D8B030D-6E8A-4147-A177-3AD203B41FA5}">
                      <a16:colId xmlns:a16="http://schemas.microsoft.com/office/drawing/2014/main" val="369688242"/>
                    </a:ext>
                  </a:extLst>
                </a:gridCol>
              </a:tblGrid>
              <a:tr h="324813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</a:rPr>
                        <a:t>Laboratory 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53828"/>
                  </a:ext>
                </a:extLst>
              </a:tr>
              <a:tr h="324988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Bilirubin_direct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Bilirubin </a:t>
                      </a:r>
                      <a:r>
                        <a:rPr lang="de-DE" sz="1400" dirty="0" err="1">
                          <a:effectLst/>
                        </a:rPr>
                        <a:t>direct</a:t>
                      </a:r>
                      <a:r>
                        <a:rPr lang="de-DE" sz="1400" dirty="0">
                          <a:effectLst/>
                        </a:rPr>
                        <a:t> (mg/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824974"/>
                  </a:ext>
                </a:extLst>
              </a:tr>
              <a:tr h="351114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Serum </a:t>
                      </a:r>
                      <a:r>
                        <a:rPr lang="de-DE" sz="1400" dirty="0" err="1">
                          <a:effectLst/>
                        </a:rPr>
                        <a:t>glucose</a:t>
                      </a:r>
                      <a:r>
                        <a:rPr lang="de-DE" sz="1400" dirty="0">
                          <a:effectLst/>
                        </a:rPr>
                        <a:t> (mg/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06396"/>
                  </a:ext>
                </a:extLst>
              </a:tr>
              <a:tr h="282237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Lactate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Lactic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acid</a:t>
                      </a:r>
                      <a:r>
                        <a:rPr lang="de-DE" sz="1400" dirty="0">
                          <a:effectLst/>
                        </a:rPr>
                        <a:t> (mg/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495273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Magnesium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(mmol/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311840"/>
                  </a:ext>
                </a:extLst>
              </a:tr>
              <a:tr h="215735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Phosphate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(mg/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22524"/>
                  </a:ext>
                </a:extLst>
              </a:tr>
              <a:tr h="277487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Potassium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(mmol/L)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94247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Bilirubin_total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Total </a:t>
                      </a:r>
                      <a:r>
                        <a:rPr lang="de-DE" sz="1400" dirty="0" err="1">
                          <a:effectLst/>
                        </a:rPr>
                        <a:t>bilirubin</a:t>
                      </a:r>
                      <a:r>
                        <a:rPr lang="de-DE" sz="1400" dirty="0">
                          <a:effectLst/>
                        </a:rPr>
                        <a:t> (mg/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862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TroponinI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Troponin I (</a:t>
                      </a:r>
                      <a:r>
                        <a:rPr lang="de-DE" sz="1400" dirty="0" err="1">
                          <a:effectLst/>
                        </a:rPr>
                        <a:t>ng</a:t>
                      </a:r>
                      <a:r>
                        <a:rPr lang="de-DE" sz="1400" dirty="0">
                          <a:effectLst/>
                        </a:rPr>
                        <a:t>/</a:t>
                      </a:r>
                      <a:r>
                        <a:rPr lang="de-DE" sz="1400" dirty="0" err="1">
                          <a:effectLst/>
                        </a:rPr>
                        <a:t>mL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52149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Hct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Hematocrit</a:t>
                      </a:r>
                      <a:r>
                        <a:rPr lang="de-DE" sz="1400" dirty="0">
                          <a:effectLst/>
                        </a:rPr>
                        <a:t>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660225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Hgb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Hemoglobin</a:t>
                      </a:r>
                      <a:r>
                        <a:rPr lang="de-DE" sz="1400" dirty="0">
                          <a:effectLst/>
                        </a:rPr>
                        <a:t> (g/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00931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PTT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partial </a:t>
                      </a:r>
                      <a:r>
                        <a:rPr lang="de-DE" sz="1400" dirty="0" err="1">
                          <a:effectLst/>
                        </a:rPr>
                        <a:t>thromboplastin</a:t>
                      </a:r>
                      <a:r>
                        <a:rPr lang="de-DE" sz="1400" dirty="0">
                          <a:effectLst/>
                        </a:rPr>
                        <a:t> time (sec)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55463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WBC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Leukocyte count (count*10^3/µL)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289267"/>
                  </a:ext>
                </a:extLst>
              </a:tr>
              <a:tr h="374865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Fibrinogen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(mg/</a:t>
                      </a:r>
                      <a:r>
                        <a:rPr lang="de-DE" sz="1400" dirty="0" err="1">
                          <a:effectLst/>
                        </a:rPr>
                        <a:t>dL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7166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Platelets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(</a:t>
                      </a:r>
                      <a:r>
                        <a:rPr lang="de-DE" sz="1400" dirty="0" err="1">
                          <a:effectLst/>
                        </a:rPr>
                        <a:t>count</a:t>
                      </a:r>
                      <a:r>
                        <a:rPr lang="de-DE" sz="1400" dirty="0">
                          <a:effectLst/>
                        </a:rPr>
                        <a:t>*10^3/µL)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215843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A084194B-5570-2E37-FD3A-FBE398C3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Physionet</a:t>
            </a:r>
            <a:r>
              <a:rPr lang="de-DE" dirty="0"/>
              <a:t> Sepsis Dataset – Dictionary 1/2</a:t>
            </a:r>
          </a:p>
        </p:txBody>
      </p:sp>
    </p:spTree>
    <p:extLst>
      <p:ext uri="{BB962C8B-B14F-4D97-AF65-F5344CB8AC3E}">
        <p14:creationId xmlns:p14="http://schemas.microsoft.com/office/powerpoint/2010/main" val="101747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Physionet</a:t>
            </a:r>
            <a:r>
              <a:rPr lang="de-DE" dirty="0"/>
              <a:t> Sepsis Dataset – Dictionary 2/2</a:t>
            </a:r>
          </a:p>
        </p:txBody>
      </p:sp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F219BE2A-5F15-1D8D-8667-A2F9F0C8B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67388"/>
              </p:ext>
            </p:extLst>
          </p:nvPr>
        </p:nvGraphicFramePr>
        <p:xfrm>
          <a:off x="433711" y="1702863"/>
          <a:ext cx="5485080" cy="3348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09964">
                  <a:extLst>
                    <a:ext uri="{9D8B030D-6E8A-4147-A177-3AD203B41FA5}">
                      <a16:colId xmlns:a16="http://schemas.microsoft.com/office/drawing/2014/main" val="3711939078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398084120"/>
                    </a:ext>
                  </a:extLst>
                </a:gridCol>
                <a:gridCol w="3016332">
                  <a:extLst>
                    <a:ext uri="{9D8B030D-6E8A-4147-A177-3AD203B41FA5}">
                      <a16:colId xmlns:a16="http://schemas.microsoft.com/office/drawing/2014/main" val="369688242"/>
                    </a:ext>
                  </a:extLst>
                </a:gridCol>
              </a:tblGrid>
              <a:tr h="355180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</a:rPr>
                        <a:t>Vital 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signs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53828"/>
                  </a:ext>
                </a:extLst>
              </a:tr>
              <a:tr h="355180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Heart rate (beats per minute)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824974"/>
                  </a:ext>
                </a:extLst>
              </a:tr>
              <a:tr h="35518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O2Sat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Pulse </a:t>
                      </a:r>
                      <a:r>
                        <a:rPr lang="de-DE" sz="1400" dirty="0" err="1">
                          <a:effectLst/>
                        </a:rPr>
                        <a:t>oximetry</a:t>
                      </a:r>
                      <a:r>
                        <a:rPr lang="de-DE" sz="1400" dirty="0">
                          <a:effectLst/>
                        </a:rPr>
                        <a:t>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06396"/>
                  </a:ext>
                </a:extLst>
              </a:tr>
              <a:tr h="355180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Temp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Temperature</a:t>
                      </a:r>
                      <a:r>
                        <a:rPr lang="de-DE" sz="1400" dirty="0">
                          <a:effectLst/>
                        </a:rPr>
                        <a:t> (</a:t>
                      </a:r>
                      <a:r>
                        <a:rPr lang="de-DE" sz="1400" dirty="0" err="1">
                          <a:effectLst/>
                        </a:rPr>
                        <a:t>Deg</a:t>
                      </a:r>
                      <a:r>
                        <a:rPr lang="de-DE" sz="1400" dirty="0">
                          <a:effectLst/>
                        </a:rPr>
                        <a:t> 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495273"/>
                  </a:ext>
                </a:extLst>
              </a:tr>
              <a:tr h="355180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SBP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Systolic</a:t>
                      </a:r>
                      <a:r>
                        <a:rPr lang="de-DE" sz="1400" dirty="0">
                          <a:effectLst/>
                        </a:rPr>
                        <a:t> BP (mm </a:t>
                      </a:r>
                      <a:r>
                        <a:rPr lang="de-DE" sz="1400" dirty="0" err="1">
                          <a:effectLst/>
                        </a:rPr>
                        <a:t>Hg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311840"/>
                  </a:ext>
                </a:extLst>
              </a:tr>
              <a:tr h="355180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Mean arterial pressure (mm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22524"/>
                  </a:ext>
                </a:extLst>
              </a:tr>
              <a:tr h="35518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DBP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Diastolic</a:t>
                      </a:r>
                      <a:r>
                        <a:rPr lang="de-DE" sz="1400" dirty="0">
                          <a:effectLst/>
                        </a:rPr>
                        <a:t> BP (mm </a:t>
                      </a:r>
                      <a:r>
                        <a:rPr lang="de-DE" sz="1400" dirty="0" err="1">
                          <a:effectLst/>
                        </a:rPr>
                        <a:t>Hg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94247"/>
                  </a:ext>
                </a:extLst>
              </a:tr>
              <a:tr h="507400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Resp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Respiration rate (breaths per minute)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862"/>
                  </a:ext>
                </a:extLst>
              </a:tr>
              <a:tr h="355180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End </a:t>
                      </a:r>
                      <a:r>
                        <a:rPr lang="de-DE" sz="1400" dirty="0" err="1">
                          <a:effectLst/>
                        </a:rPr>
                        <a:t>tidal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carbon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dioxide</a:t>
                      </a:r>
                      <a:r>
                        <a:rPr lang="de-DE" sz="1400" dirty="0">
                          <a:effectLst/>
                        </a:rPr>
                        <a:t> (mm </a:t>
                      </a:r>
                      <a:r>
                        <a:rPr lang="de-DE" sz="1400" dirty="0" err="1">
                          <a:effectLst/>
                        </a:rPr>
                        <a:t>Hg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521490"/>
                  </a:ext>
                </a:extLst>
              </a:tr>
            </a:tbl>
          </a:graphicData>
        </a:graphic>
      </p:graphicFrame>
      <p:graphicFrame>
        <p:nvGraphicFramePr>
          <p:cNvPr id="7" name="Tabelle 3">
            <a:extLst>
              <a:ext uri="{FF2B5EF4-FFF2-40B4-BE49-F238E27FC236}">
                <a16:creationId xmlns:a16="http://schemas.microsoft.com/office/drawing/2014/main" id="{B59C5C48-F4BF-67EE-E09C-BECBCE084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44404"/>
              </p:ext>
            </p:extLst>
          </p:nvPr>
        </p:nvGraphicFramePr>
        <p:xfrm>
          <a:off x="6159797" y="1694343"/>
          <a:ext cx="5706139" cy="339876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21387">
                  <a:extLst>
                    <a:ext uri="{9D8B030D-6E8A-4147-A177-3AD203B41FA5}">
                      <a16:colId xmlns:a16="http://schemas.microsoft.com/office/drawing/2014/main" val="3711939078"/>
                    </a:ext>
                  </a:extLst>
                </a:gridCol>
                <a:gridCol w="1146856">
                  <a:extLst>
                    <a:ext uri="{9D8B030D-6E8A-4147-A177-3AD203B41FA5}">
                      <a16:colId xmlns:a16="http://schemas.microsoft.com/office/drawing/2014/main" val="398084120"/>
                    </a:ext>
                  </a:extLst>
                </a:gridCol>
                <a:gridCol w="3137896">
                  <a:extLst>
                    <a:ext uri="{9D8B030D-6E8A-4147-A177-3AD203B41FA5}">
                      <a16:colId xmlns:a16="http://schemas.microsoft.com/office/drawing/2014/main" val="369688242"/>
                    </a:ext>
                  </a:extLst>
                </a:gridCol>
              </a:tblGrid>
              <a:tr h="341538"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Demographics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53828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Patient_id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ID of patient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824974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Years (100 for patients 90 or above)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06396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Female (0) or Male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495273"/>
                  </a:ext>
                </a:extLst>
              </a:tr>
              <a:tr h="498258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Unit1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Categorical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Administrative </a:t>
                      </a:r>
                      <a:r>
                        <a:rPr lang="de-DE" sz="1400" dirty="0" err="1">
                          <a:effectLst/>
                        </a:rPr>
                        <a:t>identifier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for</a:t>
                      </a:r>
                      <a:r>
                        <a:rPr lang="de-DE" sz="1400" dirty="0">
                          <a:effectLst/>
                        </a:rPr>
                        <a:t> ICU </a:t>
                      </a:r>
                      <a:r>
                        <a:rPr lang="de-DE" sz="1400" dirty="0" err="1">
                          <a:effectLst/>
                        </a:rPr>
                        <a:t>unit</a:t>
                      </a:r>
                      <a:r>
                        <a:rPr lang="de-DE" sz="1400" dirty="0">
                          <a:effectLst/>
                        </a:rPr>
                        <a:t> (MICU)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311840"/>
                  </a:ext>
                </a:extLst>
              </a:tr>
              <a:tr h="498258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Unit2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Categorical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Administrative </a:t>
                      </a:r>
                      <a:r>
                        <a:rPr lang="de-DE" sz="1400" dirty="0" err="1">
                          <a:effectLst/>
                        </a:rPr>
                        <a:t>identifier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for</a:t>
                      </a:r>
                      <a:r>
                        <a:rPr lang="de-DE" sz="1400" dirty="0">
                          <a:effectLst/>
                        </a:rPr>
                        <a:t> ICU </a:t>
                      </a:r>
                      <a:r>
                        <a:rPr lang="de-DE" sz="1400" dirty="0" err="1">
                          <a:effectLst/>
                        </a:rPr>
                        <a:t>unit</a:t>
                      </a:r>
                      <a:r>
                        <a:rPr lang="de-DE" sz="1400" dirty="0">
                          <a:effectLst/>
                        </a:rPr>
                        <a:t> (SICU)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22524"/>
                  </a:ext>
                </a:extLst>
              </a:tr>
              <a:tr h="556812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HospAdmTime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Hours between hospital admit and ICU admission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94247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ICULOS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hours since ICU admission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862"/>
                  </a:ext>
                </a:extLst>
              </a:tr>
            </a:tbl>
          </a:graphicData>
        </a:graphic>
      </p:graphicFrame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15A82114-AFE5-4D5B-E114-12E239120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19462"/>
              </p:ext>
            </p:extLst>
          </p:nvPr>
        </p:nvGraphicFramePr>
        <p:xfrm>
          <a:off x="3031599" y="5636864"/>
          <a:ext cx="5485080" cy="710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09964">
                  <a:extLst>
                    <a:ext uri="{9D8B030D-6E8A-4147-A177-3AD203B41FA5}">
                      <a16:colId xmlns:a16="http://schemas.microsoft.com/office/drawing/2014/main" val="3711939078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398084120"/>
                    </a:ext>
                  </a:extLst>
                </a:gridCol>
                <a:gridCol w="3016332">
                  <a:extLst>
                    <a:ext uri="{9D8B030D-6E8A-4147-A177-3AD203B41FA5}">
                      <a16:colId xmlns:a16="http://schemas.microsoft.com/office/drawing/2014/main" val="369688242"/>
                    </a:ext>
                  </a:extLst>
                </a:gridCol>
              </a:tblGrid>
              <a:tr h="355180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53828"/>
                  </a:ext>
                </a:extLst>
              </a:tr>
              <a:tr h="35518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SepsisLabel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Categorical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Sepsis present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 (0: no, 1: yes)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82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8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Breitbild</PresentationFormat>
  <Paragraphs>205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Inter</vt:lpstr>
      <vt:lpstr>Office</vt:lpstr>
      <vt:lpstr>Data Management Seminar 23</vt:lpstr>
      <vt:lpstr>Heart Disease UCI Dataset - Overview</vt:lpstr>
      <vt:lpstr>Physionet Sepsis Dataset- Overview</vt:lpstr>
      <vt:lpstr>Heart Disease UCI Dataset - Dictionary</vt:lpstr>
      <vt:lpstr>Physionet Sepsis Dataset – Dictionary 1/2</vt:lpstr>
      <vt:lpstr>Physionet Sepsis Dataset – Dictionary 2/2</vt:lpstr>
    </vt:vector>
  </TitlesOfParts>
  <Company>Fraunhofer ITEM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Seminar</dc:title>
  <dc:creator>Tawadros, Despina Michel John</dc:creator>
  <cp:lastModifiedBy>Tawadros, Despina Michel John</cp:lastModifiedBy>
  <cp:revision>3</cp:revision>
  <dcterms:created xsi:type="dcterms:W3CDTF">2023-05-02T08:05:14Z</dcterms:created>
  <dcterms:modified xsi:type="dcterms:W3CDTF">2023-05-05T11:16:01Z</dcterms:modified>
</cp:coreProperties>
</file>