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83" r:id="rId9"/>
    <p:sldId id="284" r:id="rId10"/>
    <p:sldId id="276" r:id="rId11"/>
    <p:sldId id="285" r:id="rId12"/>
    <p:sldId id="286" r:id="rId13"/>
    <p:sldId id="265" r:id="rId14"/>
    <p:sldId id="287" r:id="rId15"/>
    <p:sldId id="288" r:id="rId16"/>
    <p:sldId id="275" r:id="rId17"/>
    <p:sldId id="278" r:id="rId18"/>
    <p:sldId id="279" r:id="rId19"/>
    <p:sldId id="281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8" r="927" b="24157"/>
          <a:stretch/>
        </p:blipFill>
        <p:spPr bwMode="auto">
          <a:xfrm>
            <a:off x="-11100" y="-27383"/>
            <a:ext cx="12203101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429001"/>
            <a:ext cx="10363200" cy="1470025"/>
          </a:xfrm>
          <a:solidFill>
            <a:srgbClr val="FFFFFF">
              <a:alpha val="52157"/>
            </a:srgbClr>
          </a:solidFill>
        </p:spPr>
        <p:txBody>
          <a:bodyPr>
            <a:normAutofit/>
          </a:bodyPr>
          <a:lstStyle>
            <a:lvl1pPr>
              <a:defRPr sz="5333" b="1">
                <a:solidFill>
                  <a:srgbClr val="460046"/>
                </a:solidFill>
                <a:latin typeface="Merriweather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70628"/>
            <a:ext cx="8534400" cy="984515"/>
          </a:xfrm>
        </p:spPr>
        <p:txBody>
          <a:bodyPr>
            <a:normAutofit/>
          </a:bodyPr>
          <a:lstStyle>
            <a:lvl1pPr marL="0" indent="0" algn="ctr">
              <a:buNone/>
              <a:defRPr sz="2667" b="1">
                <a:solidFill>
                  <a:srgbClr val="460046"/>
                </a:solidFill>
                <a:latin typeface="Merriweather" panose="00000500000000000000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1C3536-B198-4622-8D5D-4591EB81CF76}"/>
              </a:ext>
            </a:extLst>
          </p:cNvPr>
          <p:cNvSpPr/>
          <p:nvPr/>
        </p:nvSpPr>
        <p:spPr>
          <a:xfrm>
            <a:off x="5039883" y="1124744"/>
            <a:ext cx="1727119" cy="1727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pic>
        <p:nvPicPr>
          <p:cNvPr id="7" name="Picture 2" descr="CU Logo">
            <a:extLst>
              <a:ext uri="{FF2B5EF4-FFF2-40B4-BE49-F238E27FC236}">
                <a16:creationId xmlns:a16="http://schemas.microsoft.com/office/drawing/2014/main" id="{2C76992F-A76B-4456-843D-2AF909798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281" y="1414050"/>
            <a:ext cx="1088323" cy="114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078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pattFill prst="pct5">
          <a:fgClr>
            <a:srgbClr val="46004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6" t="4858" r="15799" b="9187"/>
          <a:stretch/>
        </p:blipFill>
        <p:spPr bwMode="auto">
          <a:xfrm>
            <a:off x="-1" y="648317"/>
            <a:ext cx="12192001" cy="556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99" y="4581129"/>
            <a:ext cx="10363200" cy="1470025"/>
          </a:xfrm>
          <a:solidFill>
            <a:srgbClr val="FFFFFF">
              <a:alpha val="52157"/>
            </a:srgbClr>
          </a:solidFill>
        </p:spPr>
        <p:txBody>
          <a:bodyPr>
            <a:normAutofit/>
          </a:bodyPr>
          <a:lstStyle>
            <a:lvl1pPr>
              <a:defRPr sz="5333" b="1">
                <a:solidFill>
                  <a:srgbClr val="460046"/>
                </a:solidFill>
                <a:latin typeface="Merriweather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43532D-17F9-4BF9-A515-2584C0C55E4D}"/>
              </a:ext>
            </a:extLst>
          </p:cNvPr>
          <p:cNvGrpSpPr/>
          <p:nvPr/>
        </p:nvGrpSpPr>
        <p:grpSpPr>
          <a:xfrm>
            <a:off x="4943873" y="806847"/>
            <a:ext cx="1727119" cy="1727119"/>
            <a:chOff x="4187484" y="305631"/>
            <a:chExt cx="3280116" cy="328011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67D5208-6C0F-4512-BA0C-9A3742085498}"/>
                </a:ext>
              </a:extLst>
            </p:cNvPr>
            <p:cNvSpPr/>
            <p:nvPr/>
          </p:nvSpPr>
          <p:spPr>
            <a:xfrm>
              <a:off x="4187484" y="305631"/>
              <a:ext cx="3280116" cy="32801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pic>
          <p:nvPicPr>
            <p:cNvPr id="6" name="Picture 2" descr="CU Logo">
              <a:extLst>
                <a:ext uri="{FF2B5EF4-FFF2-40B4-BE49-F238E27FC236}">
                  <a16:creationId xmlns:a16="http://schemas.microsoft.com/office/drawing/2014/main" id="{5A782972-F4A1-4354-ACD2-AB4EA9238C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080" y="855077"/>
              <a:ext cx="2066925" cy="2181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355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Related image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" t="69231" r="342" b="17546"/>
          <a:stretch/>
        </p:blipFill>
        <p:spPr bwMode="auto">
          <a:xfrm>
            <a:off x="-7289" y="6241576"/>
            <a:ext cx="12203101" cy="64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274639"/>
            <a:ext cx="10849205" cy="1143000"/>
          </a:xfrm>
        </p:spPr>
        <p:txBody>
          <a:bodyPr>
            <a:normAutofit/>
          </a:bodyPr>
          <a:lstStyle>
            <a:lvl1pPr algn="l">
              <a:defRPr sz="4267" b="1">
                <a:solidFill>
                  <a:srgbClr val="460046"/>
                </a:solidFill>
                <a:latin typeface="Merriweather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600201"/>
            <a:ext cx="11521280" cy="4525963"/>
          </a:xfrm>
        </p:spPr>
        <p:txBody>
          <a:bodyPr anchor="ctr">
            <a:normAutofit/>
          </a:bodyPr>
          <a:lstStyle>
            <a:lvl1pPr marL="457189" indent="-457189">
              <a:lnSpc>
                <a:spcPct val="114000"/>
              </a:lnSpc>
              <a:spcBef>
                <a:spcPts val="667"/>
              </a:spcBef>
              <a:buFont typeface="Wingdings" pitchFamily="2" charset="2"/>
              <a:buChar char="§"/>
              <a:defRPr sz="32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990575" indent="-380990">
              <a:lnSpc>
                <a:spcPct val="114000"/>
              </a:lnSpc>
              <a:spcBef>
                <a:spcPts val="667"/>
              </a:spcBef>
              <a:buFont typeface="Wingdings" pitchFamily="2" charset="2"/>
              <a:buChar char="§"/>
              <a:defRPr sz="2667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523962" indent="-304792">
              <a:lnSpc>
                <a:spcPct val="114000"/>
              </a:lnSpc>
              <a:spcBef>
                <a:spcPts val="667"/>
              </a:spcBef>
              <a:buFont typeface="Wingdings" pitchFamily="2" charset="2"/>
              <a:buChar char="§"/>
              <a:defRPr sz="2400">
                <a:solidFill>
                  <a:srgbClr val="46004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133547" indent="-304792">
              <a:lnSpc>
                <a:spcPct val="114000"/>
              </a:lnSpc>
              <a:spcBef>
                <a:spcPts val="667"/>
              </a:spcBef>
              <a:buFont typeface="Wingdings" pitchFamily="2" charset="2"/>
              <a:buChar char="§"/>
              <a:defRPr sz="2133">
                <a:solidFill>
                  <a:srgbClr val="161B0B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2743131" indent="-304792">
              <a:lnSpc>
                <a:spcPct val="114000"/>
              </a:lnSpc>
              <a:spcBef>
                <a:spcPts val="667"/>
              </a:spcBef>
              <a:buFont typeface="Symbol" pitchFamily="18" charset="2"/>
              <a:buChar char="-"/>
              <a:defRPr sz="2133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9" name="Picture 4" descr="Related image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" t="25565" r="1018" b="67823"/>
          <a:stretch/>
        </p:blipFill>
        <p:spPr bwMode="auto">
          <a:xfrm>
            <a:off x="-11101" y="-162291"/>
            <a:ext cx="12203101" cy="32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-11101" y="1412776"/>
            <a:ext cx="5339016" cy="0"/>
          </a:xfrm>
          <a:prstGeom prst="line">
            <a:avLst/>
          </a:prstGeom>
          <a:ln>
            <a:solidFill>
              <a:srgbClr val="46004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3218DFD-1470-4A25-9229-A5C44F5E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6968" y="270376"/>
            <a:ext cx="768085" cy="1142400"/>
          </a:xfrm>
          <a:solidFill>
            <a:srgbClr val="140A0F"/>
          </a:solidFill>
        </p:spPr>
        <p:txBody>
          <a:bodyPr anchor="t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DF0A5BA6-2D5E-4ACA-B884-B2E695F0DB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3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Related image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" t="69231" r="342" b="17546"/>
          <a:stretch/>
        </p:blipFill>
        <p:spPr bwMode="auto">
          <a:xfrm>
            <a:off x="-7289" y="6241576"/>
            <a:ext cx="12203101" cy="64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74639"/>
            <a:ext cx="10849205" cy="1143000"/>
          </a:xfrm>
        </p:spPr>
        <p:txBody>
          <a:bodyPr>
            <a:normAutofit/>
          </a:bodyPr>
          <a:lstStyle>
            <a:lvl1pPr algn="ctr">
              <a:defRPr sz="4267" b="1">
                <a:solidFill>
                  <a:srgbClr val="460046"/>
                </a:solidFill>
                <a:latin typeface="Merriweather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600201"/>
            <a:ext cx="11521280" cy="4525963"/>
          </a:xfrm>
        </p:spPr>
        <p:txBody>
          <a:bodyPr anchor="ctr">
            <a:normAutofit/>
          </a:bodyPr>
          <a:lstStyle>
            <a:lvl1pPr marL="457189" indent="-457189">
              <a:lnSpc>
                <a:spcPct val="114000"/>
              </a:lnSpc>
              <a:spcBef>
                <a:spcPts val="667"/>
              </a:spcBef>
              <a:buFont typeface="Wingdings" pitchFamily="2" charset="2"/>
              <a:buChar char="§"/>
              <a:defRPr sz="32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990575" indent="-380990">
              <a:lnSpc>
                <a:spcPct val="114000"/>
              </a:lnSpc>
              <a:spcBef>
                <a:spcPts val="667"/>
              </a:spcBef>
              <a:buFont typeface="Wingdings" pitchFamily="2" charset="2"/>
              <a:buChar char="§"/>
              <a:defRPr sz="2667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523962" indent="-304792">
              <a:lnSpc>
                <a:spcPct val="114000"/>
              </a:lnSpc>
              <a:spcBef>
                <a:spcPts val="667"/>
              </a:spcBef>
              <a:buFont typeface="Wingdings" pitchFamily="2" charset="2"/>
              <a:buChar char="§"/>
              <a:defRPr sz="2400">
                <a:solidFill>
                  <a:srgbClr val="46004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133547" indent="-304792">
              <a:lnSpc>
                <a:spcPct val="114000"/>
              </a:lnSpc>
              <a:spcBef>
                <a:spcPts val="667"/>
              </a:spcBef>
              <a:buFont typeface="Wingdings" pitchFamily="2" charset="2"/>
              <a:buChar char="§"/>
              <a:defRPr sz="2133">
                <a:solidFill>
                  <a:srgbClr val="161B0B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2743131" indent="-304792">
              <a:lnSpc>
                <a:spcPct val="114000"/>
              </a:lnSpc>
              <a:spcBef>
                <a:spcPts val="667"/>
              </a:spcBef>
              <a:buFont typeface="Symbol" pitchFamily="18" charset="2"/>
              <a:buChar char="-"/>
              <a:defRPr sz="2133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6968" y="5714936"/>
            <a:ext cx="768085" cy="1142400"/>
          </a:xfrm>
          <a:solidFill>
            <a:srgbClr val="140A0F"/>
          </a:solidFill>
        </p:spPr>
        <p:txBody>
          <a:bodyPr anchor="t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DF0A5BA6-2D5E-4ACA-B884-B2E695F0DBF2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4" descr="Related image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" t="25565" r="1018" b="67823"/>
          <a:stretch/>
        </p:blipFill>
        <p:spPr bwMode="auto">
          <a:xfrm>
            <a:off x="-11101" y="-162291"/>
            <a:ext cx="12203101" cy="32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3426492" y="1412776"/>
            <a:ext cx="5339016" cy="0"/>
          </a:xfrm>
          <a:prstGeom prst="line">
            <a:avLst/>
          </a:prstGeom>
          <a:ln>
            <a:solidFill>
              <a:srgbClr val="46004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16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lated image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" t="25565" r="1018" b="67823"/>
          <a:stretch/>
        </p:blipFill>
        <p:spPr bwMode="auto">
          <a:xfrm>
            <a:off x="-11101" y="-162291"/>
            <a:ext cx="12203101" cy="32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0576" y="6117298"/>
            <a:ext cx="768085" cy="719033"/>
          </a:xfrm>
          <a:solidFill>
            <a:srgbClr val="460046"/>
          </a:solidFill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DF0A5BA6-2D5E-4ACA-B884-B2E695F0DBF2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2670706-9CB5-437E-A37A-E712C68EF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6236787"/>
            <a:ext cx="10465163" cy="480052"/>
          </a:xfrm>
        </p:spPr>
        <p:txBody>
          <a:bodyPr>
            <a:noAutofit/>
          </a:bodyPr>
          <a:lstStyle>
            <a:lvl1pPr algn="l">
              <a:defRPr sz="2133" b="0">
                <a:solidFill>
                  <a:srgbClr val="460046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181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AC5B-923F-4C4B-9E60-1924D112B7F4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A5BA6-2D5E-4ACA-B884-B2E695F0DB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29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Related image">
            <a:extLst>
              <a:ext uri="{FF2B5EF4-FFF2-40B4-BE49-F238E27FC236}">
                <a16:creationId xmlns:a16="http://schemas.microsoft.com/office/drawing/2014/main" id="{003DF532-5AF9-48E0-ABEA-0878D48EF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" t="69231" r="342" b="17546"/>
          <a:stretch/>
        </p:blipFill>
        <p:spPr bwMode="auto">
          <a:xfrm>
            <a:off x="-7289" y="6241576"/>
            <a:ext cx="12203101" cy="64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03B9E84-98DA-48C6-8A07-A7E9C7DB64C1}"/>
              </a:ext>
            </a:extLst>
          </p:cNvPr>
          <p:cNvSpPr txBox="1">
            <a:spLocks/>
          </p:cNvSpPr>
          <p:nvPr/>
        </p:nvSpPr>
        <p:spPr>
          <a:xfrm>
            <a:off x="11376968" y="5714936"/>
            <a:ext cx="768085" cy="1142400"/>
          </a:xfrm>
          <a:prstGeom prst="rect">
            <a:avLst/>
          </a:prstGeom>
          <a:solidFill>
            <a:srgbClr val="140A0F"/>
          </a:solidFill>
        </p:spPr>
        <p:txBody>
          <a:bodyPr vert="horz" lIns="121920" tIns="60960" rIns="121920" bIns="60960" rtlCol="0" anchor="t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10DB28-467B-42AB-AF30-926E64120C57}" type="slidenum">
              <a:rPr lang="en-GB" sz="2400" smtClean="0"/>
              <a:pPr/>
              <a:t>‹#›</a:t>
            </a:fld>
            <a:endParaRPr lang="en-GB" sz="2400" dirty="0"/>
          </a:p>
        </p:txBody>
      </p:sp>
      <p:pic>
        <p:nvPicPr>
          <p:cNvPr id="12" name="Picture 4" descr="Related image">
            <a:extLst>
              <a:ext uri="{FF2B5EF4-FFF2-40B4-BE49-F238E27FC236}">
                <a16:creationId xmlns:a16="http://schemas.microsoft.com/office/drawing/2014/main" id="{41AF9864-F916-415B-8FAA-7C1742C6C7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" t="25565" r="1018" b="67823"/>
          <a:stretch/>
        </p:blipFill>
        <p:spPr bwMode="auto">
          <a:xfrm>
            <a:off x="-11101" y="-162291"/>
            <a:ext cx="12203101" cy="32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349" y="1535113"/>
            <a:ext cx="5757168" cy="639763"/>
          </a:xfrm>
          <a:solidFill>
            <a:schemeClr val="bg1">
              <a:lumMod val="95000"/>
            </a:schemeClr>
          </a:solidFill>
        </p:spPr>
        <p:txBody>
          <a:bodyPr anchor="b">
            <a:normAutofit/>
          </a:bodyPr>
          <a:lstStyle>
            <a:lvl1pPr marL="0" indent="0" algn="ctr">
              <a:buNone/>
              <a:defRPr sz="2667" b="1">
                <a:solidFill>
                  <a:srgbClr val="C00000"/>
                </a:solidFill>
                <a:latin typeface="Merriweather" panose="00000500000000000000" pitchFamily="2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9349" y="2174875"/>
            <a:ext cx="5757168" cy="3951288"/>
          </a:xfrm>
        </p:spPr>
        <p:txBody>
          <a:bodyPr>
            <a:normAutofit/>
          </a:bodyPr>
          <a:lstStyle>
            <a:lvl1pPr>
              <a:defRPr sz="2667">
                <a:latin typeface="Merriweather" panose="00000500000000000000" pitchFamily="2" charset="0"/>
              </a:defRPr>
            </a:lvl1pPr>
            <a:lvl2pPr>
              <a:defRPr sz="2400">
                <a:solidFill>
                  <a:srgbClr val="C00000"/>
                </a:solidFill>
                <a:latin typeface="Merriweather" panose="00000500000000000000" pitchFamily="2" charset="0"/>
              </a:defRPr>
            </a:lvl2pPr>
            <a:lvl3pPr>
              <a:defRPr sz="2133">
                <a:solidFill>
                  <a:srgbClr val="002060"/>
                </a:solidFill>
                <a:latin typeface="Merriweather" panose="00000500000000000000" pitchFamily="2" charset="0"/>
              </a:defRPr>
            </a:lvl3pPr>
            <a:lvl4pPr>
              <a:defRPr sz="1867">
                <a:latin typeface="Merriweather" panose="00000500000000000000" pitchFamily="2" charset="0"/>
              </a:defRPr>
            </a:lvl4pPr>
            <a:lvl5pPr>
              <a:defRPr sz="1867">
                <a:latin typeface="Merriweather" panose="00000500000000000000" pitchFamily="2" charset="0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757168" cy="639763"/>
          </a:xfrm>
          <a:solidFill>
            <a:schemeClr val="bg1">
              <a:lumMod val="95000"/>
            </a:schemeClr>
          </a:solidFill>
        </p:spPr>
        <p:txBody>
          <a:bodyPr anchor="b">
            <a:normAutofit/>
          </a:bodyPr>
          <a:lstStyle>
            <a:lvl1pPr marL="0" indent="0" algn="ctr">
              <a:buNone/>
              <a:defRPr sz="2667" b="1">
                <a:solidFill>
                  <a:srgbClr val="C00000"/>
                </a:solidFill>
                <a:latin typeface="Merriweather" panose="00000500000000000000" pitchFamily="2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757168" cy="3951288"/>
          </a:xfrm>
        </p:spPr>
        <p:txBody>
          <a:bodyPr>
            <a:normAutofit/>
          </a:bodyPr>
          <a:lstStyle>
            <a:lvl1pPr>
              <a:defRPr sz="2667">
                <a:latin typeface="Merriweather" panose="00000500000000000000" pitchFamily="2" charset="0"/>
              </a:defRPr>
            </a:lvl1pPr>
            <a:lvl2pPr>
              <a:defRPr sz="2400">
                <a:solidFill>
                  <a:srgbClr val="C00000"/>
                </a:solidFill>
                <a:latin typeface="Merriweather" panose="00000500000000000000" pitchFamily="2" charset="0"/>
              </a:defRPr>
            </a:lvl2pPr>
            <a:lvl3pPr>
              <a:defRPr sz="2133">
                <a:solidFill>
                  <a:srgbClr val="002060"/>
                </a:solidFill>
                <a:latin typeface="Merriweather" panose="00000500000000000000" pitchFamily="2" charset="0"/>
              </a:defRPr>
            </a:lvl3pPr>
            <a:lvl4pPr>
              <a:defRPr sz="1867">
                <a:latin typeface="Merriweather" panose="00000500000000000000" pitchFamily="2" charset="0"/>
              </a:defRPr>
            </a:lvl4pPr>
            <a:lvl5pPr>
              <a:defRPr sz="1867">
                <a:latin typeface="Merriweather" panose="00000500000000000000" pitchFamily="2" charset="0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B16D575-1CAD-4875-8F47-AFA38638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23" y="274639"/>
            <a:ext cx="10849205" cy="1143000"/>
          </a:xfrm>
        </p:spPr>
        <p:txBody>
          <a:bodyPr>
            <a:normAutofit/>
          </a:bodyPr>
          <a:lstStyle>
            <a:lvl1pPr algn="ctr">
              <a:defRPr sz="4267" b="1">
                <a:solidFill>
                  <a:srgbClr val="460046"/>
                </a:solidFill>
                <a:latin typeface="Merriweather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55B6F5-2DA0-4EB5-AEA7-126236997C3E}"/>
              </a:ext>
            </a:extLst>
          </p:cNvPr>
          <p:cNvCxnSpPr/>
          <p:nvPr/>
        </p:nvCxnSpPr>
        <p:spPr>
          <a:xfrm>
            <a:off x="6096000" y="1535114"/>
            <a:ext cx="0" cy="45910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35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8AC5B-923F-4C4B-9E60-1924D112B7F4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A5BA6-2D5E-4ACA-B884-B2E695F0DB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91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BA1E-1CB6-873A-E680-45124838A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329" y="3684494"/>
            <a:ext cx="10865224" cy="1855693"/>
          </a:xfrm>
        </p:spPr>
        <p:txBody>
          <a:bodyPr>
            <a:normAutofit/>
          </a:bodyPr>
          <a:lstStyle/>
          <a:p>
            <a:r>
              <a:rPr lang="en-GB" sz="3600" dirty="0"/>
              <a:t>Week Four</a:t>
            </a:r>
            <a:br>
              <a:rPr lang="en-GB" dirty="0"/>
            </a:br>
            <a:r>
              <a:rPr lang="en-GB" altLang="en-US" dirty="0"/>
              <a:t>Methods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1836" y="5778360"/>
            <a:ext cx="6400800" cy="73818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CSC313 Team</a:t>
            </a:r>
          </a:p>
          <a:p>
            <a:r>
              <a:rPr lang="en-US" dirty="0"/>
              <a:t>[2023|2024]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221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Classwork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1"/>
                <a:ext cx="11779624" cy="4525963"/>
              </a:xfrm>
            </p:spPr>
            <p:txBody>
              <a:bodyPr/>
              <a:lstStyle/>
              <a:p>
                <a:pPr algn="just"/>
                <a:r>
                  <a:rPr lang="en-US" dirty="0"/>
                  <a:t>Write a method to compute the following series: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GB" dirty="0"/>
              </a:p>
              <a:p>
                <a:pPr algn="just"/>
                <a:r>
                  <a:rPr lang="en-US" dirty="0"/>
                  <a:t>Write a test program that displays the following table</a:t>
                </a:r>
              </a:p>
              <a:p>
                <a:pPr algn="just"/>
                <a:endParaRPr lang="en-US" dirty="0"/>
              </a:p>
              <a:p>
                <a:pPr algn="just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1"/>
                <a:ext cx="11779624" cy="4525963"/>
              </a:xfrm>
              <a:blipFill rotWithShape="0">
                <a:blip r:embed="rId2"/>
                <a:stretch>
                  <a:fillRect l="-1190" t="-539" r="-1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145" y="4361049"/>
            <a:ext cx="2343710" cy="153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22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to Classwork 1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7547" y="1005664"/>
            <a:ext cx="8898340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Series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Display table series data between 1.0 to 20.0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seriesStart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1.0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Start range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numberOfRows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20.0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End range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Display Data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seriesStart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numberOfRows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Series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format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"%-10.0f"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JOptionPane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showMessageDialog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Series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Series1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format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"%7.4f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sumSeries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JOptionPane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showMessageDialog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Series1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739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Cont’d Solution to Classwork 1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23406" y="1605062"/>
            <a:ext cx="6176691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double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sumSeries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sum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Sum of the series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&lt;= n;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sum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sum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815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Overloading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4812" y="1600201"/>
            <a:ext cx="11819964" cy="4525963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Method overloading means multiple methods can have the same name with different parameters.</a:t>
            </a:r>
          </a:p>
          <a:p>
            <a:pPr algn="just"/>
            <a:r>
              <a:rPr lang="en-GB" dirty="0"/>
              <a:t>Instead of defining two methods that should do the same thing, it is better to overload one.</a:t>
            </a:r>
          </a:p>
          <a:p>
            <a:pPr algn="just"/>
            <a:r>
              <a:rPr lang="en-GB" dirty="0"/>
              <a:t>Multiple methods can have the same name as long as the </a:t>
            </a:r>
            <a:r>
              <a:rPr lang="en-GB" dirty="0">
                <a:solidFill>
                  <a:srgbClr val="FF0000"/>
                </a:solidFill>
              </a:rPr>
              <a:t>number, sequence and/or type of parameters</a:t>
            </a:r>
            <a:r>
              <a:rPr lang="en-GB" dirty="0"/>
              <a:t> are different.</a:t>
            </a:r>
          </a:p>
        </p:txBody>
      </p:sp>
    </p:spTree>
    <p:extLst>
      <p:ext uri="{BB962C8B-B14F-4D97-AF65-F5344CB8AC3E}">
        <p14:creationId xmlns:p14="http://schemas.microsoft.com/office/powerpoint/2010/main" val="1424525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Overloading example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3392" y="443029"/>
            <a:ext cx="9243236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MethodOverload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 int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plusMethod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y) {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 + y;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 double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plusMethod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y) {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 + y;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args) {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myNum1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plusMethod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myNum2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plusMethod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4.3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6.26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JOptionPane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showMessageDialog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"int: 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myNum1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JOptionPane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showMessageDialog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"double: 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myNum2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683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Overloading methods (2) – different number of arguments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18457" y="747049"/>
            <a:ext cx="9444446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 void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computeArea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area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l * b;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JOptionPane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showMessageDialog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"Result is 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area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 void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computeArea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area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l * b * h;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JOptionPane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showMessageDialog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"Result is 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area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computeArea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3.5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call the first version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computeArea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2.5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call the second version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925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Classwork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23" y="1600201"/>
            <a:ext cx="11900647" cy="4525963"/>
          </a:xfrm>
        </p:spPr>
        <p:txBody>
          <a:bodyPr/>
          <a:lstStyle/>
          <a:p>
            <a:pPr algn="just"/>
            <a:r>
              <a:rPr lang="en-GB" dirty="0"/>
              <a:t>Write a java program that overloads a method max with int and double types to return the largest of any three integer numbers or any three floating point numbers.</a:t>
            </a:r>
          </a:p>
        </p:txBody>
      </p:sp>
    </p:spTree>
    <p:extLst>
      <p:ext uri="{BB962C8B-B14F-4D97-AF65-F5344CB8AC3E}">
        <p14:creationId xmlns:p14="http://schemas.microsoft.com/office/powerpoint/2010/main" val="2493419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(</a:t>
            </a:r>
            <a:r>
              <a:rPr lang="en-US" i="1" dirty="0"/>
              <a:t>Display patterns</a:t>
            </a:r>
            <a:r>
              <a:rPr lang="en-US" dirty="0"/>
              <a:t>) Write a method to display a pattern as follows:</a:t>
            </a:r>
          </a:p>
          <a:p>
            <a:pPr marL="533386" lvl="1" indent="0">
              <a:buNone/>
            </a:pPr>
            <a:r>
              <a:rPr lang="en-GB" dirty="0"/>
              <a:t>1</a:t>
            </a:r>
          </a:p>
          <a:p>
            <a:pPr marL="533386" lvl="1" indent="0">
              <a:buNone/>
            </a:pPr>
            <a:r>
              <a:rPr lang="en-GB" dirty="0"/>
              <a:t>2 1</a:t>
            </a:r>
          </a:p>
          <a:p>
            <a:pPr marL="533386" lvl="1" indent="0">
              <a:buNone/>
            </a:pPr>
            <a:r>
              <a:rPr lang="en-GB" dirty="0"/>
              <a:t>3 2 1</a:t>
            </a:r>
          </a:p>
          <a:p>
            <a:pPr marL="533386" lvl="1" indent="0">
              <a:buNone/>
            </a:pPr>
            <a:r>
              <a:rPr lang="en-GB" dirty="0"/>
              <a:t>...</a:t>
            </a:r>
          </a:p>
          <a:p>
            <a:pPr marL="533386" lvl="1" indent="0">
              <a:buNone/>
            </a:pPr>
            <a:r>
              <a:rPr lang="pt-BR" dirty="0"/>
              <a:t>n n-1 ... 3 2 1</a:t>
            </a:r>
          </a:p>
          <a:p>
            <a:r>
              <a:rPr lang="en-GB" dirty="0"/>
              <a:t>The method header is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public static void </a:t>
            </a:r>
            <a:r>
              <a:rPr lang="en-US" b="1" dirty="0" err="1">
                <a:solidFill>
                  <a:srgbClr val="FF0000"/>
                </a:solidFill>
              </a:rPr>
              <a:t>displayPattern</a:t>
            </a:r>
            <a:r>
              <a:rPr lang="en-US" b="1" dirty="0">
                <a:solidFill>
                  <a:srgbClr val="FF0000"/>
                </a:solidFill>
              </a:rPr>
              <a:t>(int n)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848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918" y="1600201"/>
            <a:ext cx="11914094" cy="4525963"/>
          </a:xfrm>
        </p:spPr>
        <p:txBody>
          <a:bodyPr>
            <a:normAutofit/>
          </a:bodyPr>
          <a:lstStyle/>
          <a:p>
            <a:r>
              <a:rPr lang="en-US" sz="2400" dirty="0"/>
              <a:t>(</a:t>
            </a:r>
            <a:r>
              <a:rPr lang="en-US" sz="2400" i="1" dirty="0"/>
              <a:t>Display matrix of 0s and 1s</a:t>
            </a:r>
            <a:r>
              <a:rPr lang="en-US" sz="2400" dirty="0"/>
              <a:t>) Write a method that displays an </a:t>
            </a:r>
            <a:r>
              <a:rPr lang="en-US" sz="2400" i="1" dirty="0"/>
              <a:t>n</a:t>
            </a:r>
            <a:r>
              <a:rPr lang="en-US" sz="2400" dirty="0"/>
              <a:t>-by-</a:t>
            </a:r>
            <a:r>
              <a:rPr lang="en-US" sz="2400" i="1" dirty="0"/>
              <a:t>n </a:t>
            </a:r>
            <a:r>
              <a:rPr lang="en-US" sz="2400" dirty="0"/>
              <a:t>matrix using </a:t>
            </a:r>
            <a:r>
              <a:rPr lang="en-GB" sz="2400" dirty="0"/>
              <a:t>the following header:</a:t>
            </a:r>
          </a:p>
          <a:p>
            <a:pPr lvl="1"/>
            <a:r>
              <a:rPr lang="en-GB" sz="2000" b="1" dirty="0"/>
              <a:t>public static void </a:t>
            </a:r>
            <a:r>
              <a:rPr lang="en-GB" sz="2000" dirty="0" err="1"/>
              <a:t>printMatrix</a:t>
            </a:r>
            <a:r>
              <a:rPr lang="en-GB" sz="2000" dirty="0"/>
              <a:t>(</a:t>
            </a:r>
            <a:r>
              <a:rPr lang="en-GB" sz="2000" b="1" dirty="0"/>
              <a:t>int </a:t>
            </a:r>
            <a:r>
              <a:rPr lang="en-GB" sz="2000" dirty="0"/>
              <a:t>n)</a:t>
            </a:r>
            <a:endParaRPr lang="en-GB" sz="2400" dirty="0"/>
          </a:p>
          <a:p>
            <a:r>
              <a:rPr lang="en-US" sz="2400" dirty="0"/>
              <a:t>Each element is 0 or 1, which is generated randomly. Write a test program that prompts the user to enter </a:t>
            </a:r>
            <a:r>
              <a:rPr lang="en-US" sz="2400" b="1" dirty="0"/>
              <a:t>n </a:t>
            </a:r>
            <a:r>
              <a:rPr lang="en-US" sz="2400" dirty="0"/>
              <a:t>and displays an </a:t>
            </a:r>
            <a:r>
              <a:rPr lang="en-US" sz="2400" i="1" dirty="0"/>
              <a:t>n</a:t>
            </a:r>
            <a:r>
              <a:rPr lang="en-US" sz="2400" dirty="0"/>
              <a:t>-by-</a:t>
            </a:r>
            <a:r>
              <a:rPr lang="en-US" sz="2400" i="1" dirty="0"/>
              <a:t>n </a:t>
            </a:r>
            <a:r>
              <a:rPr lang="en-US" sz="2400" dirty="0"/>
              <a:t>matrix. Here is a sample run: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459" y="4030194"/>
            <a:ext cx="2043953" cy="196719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487110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65" y="1600201"/>
            <a:ext cx="11846859" cy="4525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(</a:t>
            </a:r>
            <a:r>
              <a:rPr lang="en-US" i="1" dirty="0"/>
              <a:t>Occurrences of a specified character</a:t>
            </a:r>
            <a:r>
              <a:rPr lang="en-US" dirty="0"/>
              <a:t>) Write a method that finds the number of occurrences of a specified character in a string using the following header:</a:t>
            </a:r>
          </a:p>
          <a:p>
            <a:pPr lvl="1" algn="just"/>
            <a:r>
              <a:rPr lang="en-US" b="1" dirty="0"/>
              <a:t>public static int </a:t>
            </a:r>
            <a:r>
              <a:rPr lang="en-US" dirty="0"/>
              <a:t>count(String </a:t>
            </a:r>
            <a:r>
              <a:rPr lang="en-US" dirty="0" err="1"/>
              <a:t>str</a:t>
            </a:r>
            <a:r>
              <a:rPr lang="en-US" dirty="0"/>
              <a:t>, </a:t>
            </a:r>
            <a:r>
              <a:rPr lang="en-US" b="1" dirty="0"/>
              <a:t>char </a:t>
            </a:r>
            <a:r>
              <a:rPr lang="en-US" dirty="0"/>
              <a:t>a)</a:t>
            </a:r>
          </a:p>
          <a:p>
            <a:pPr algn="just"/>
            <a:r>
              <a:rPr lang="en-US" dirty="0"/>
              <a:t>For example,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count("Welcome", 'e')</a:t>
            </a:r>
            <a:r>
              <a:rPr lang="en-US" b="1" dirty="0"/>
              <a:t> </a:t>
            </a:r>
            <a:r>
              <a:rPr lang="en-US" dirty="0"/>
              <a:t>returns </a:t>
            </a:r>
            <a:r>
              <a:rPr lang="en-US" b="1" dirty="0"/>
              <a:t>2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Write a test program that prompts the user to enter a string followed by a character and displays the number of occurrences of the character in the string.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81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E8A0-F61E-26DC-3B9A-442216F37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274639"/>
            <a:ext cx="10849205" cy="844477"/>
          </a:xfrm>
        </p:spPr>
        <p:txBody>
          <a:bodyPr/>
          <a:lstStyle/>
          <a:p>
            <a:r>
              <a:rPr lang="en-GB" dirty="0"/>
              <a:t>What is a Method?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988E2-7557-68B8-635D-3A0FBA13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3" y="1600201"/>
            <a:ext cx="11645153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Methods can be used to define reusable code and organize and simplify coding.</a:t>
            </a:r>
          </a:p>
          <a:p>
            <a:pPr algn="just"/>
            <a:r>
              <a:rPr lang="en-US" dirty="0"/>
              <a:t>A method is a collection of statements grouped together to perform an operation. </a:t>
            </a:r>
          </a:p>
          <a:p>
            <a:pPr algn="just"/>
            <a:r>
              <a:rPr lang="en-US" dirty="0"/>
              <a:t>There are predefined methods in Java, such as </a:t>
            </a:r>
            <a:r>
              <a:rPr lang="en-US" dirty="0" err="1"/>
              <a:t>System.out.println</a:t>
            </a:r>
            <a:r>
              <a:rPr lang="en-US" dirty="0"/>
              <a:t> and others.</a:t>
            </a:r>
          </a:p>
        </p:txBody>
      </p:sp>
    </p:spTree>
    <p:extLst>
      <p:ext uri="{BB962C8B-B14F-4D97-AF65-F5344CB8AC3E}">
        <p14:creationId xmlns:p14="http://schemas.microsoft.com/office/powerpoint/2010/main" val="1071244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65" y="1600201"/>
            <a:ext cx="11846859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Exercise 3, the expression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count("Welcome", ‘w’)</a:t>
            </a:r>
            <a:r>
              <a:rPr lang="en-US" b="1" dirty="0"/>
              <a:t> </a:t>
            </a:r>
            <a:r>
              <a:rPr lang="en-US" dirty="0"/>
              <a:t>returns </a:t>
            </a:r>
            <a:r>
              <a:rPr lang="en-US" b="1" dirty="0"/>
              <a:t>0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Enhance your program in Exercise 3 to count accurately regardless of the letter case.</a:t>
            </a:r>
          </a:p>
          <a:p>
            <a:pPr lvl="1" algn="just"/>
            <a:r>
              <a:rPr lang="en-US" dirty="0"/>
              <a:t>Sample output shown below</a:t>
            </a:r>
          </a:p>
          <a:p>
            <a:pPr algn="just"/>
            <a:endParaRPr lang="en-US" dirty="0"/>
          </a:p>
          <a:p>
            <a:pPr algn="just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888" y="4735885"/>
            <a:ext cx="4265900" cy="123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77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E8A0-F61E-26DC-3B9A-442216F37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618563"/>
            <a:ext cx="10849205" cy="726143"/>
          </a:xfrm>
        </p:spPr>
        <p:txBody>
          <a:bodyPr>
            <a:normAutofit fontScale="90000"/>
          </a:bodyPr>
          <a:lstStyle/>
          <a:p>
            <a:r>
              <a:rPr lang="en-GB" dirty="0"/>
              <a:t>What is a Method?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988E2-7557-68B8-635D-3A0FBA13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529861"/>
            <a:ext cx="11521280" cy="4525963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  <a:p>
            <a:pPr algn="just"/>
            <a:r>
              <a:rPr lang="en-US" dirty="0"/>
              <a:t>A method definition consists of its method name, parameters, return value type, and body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4CCA07-C063-AEC5-8B33-028A7D890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055" y="2892669"/>
            <a:ext cx="9483890" cy="372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7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E8A0-F61E-26DC-3B9A-442216F37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274639"/>
            <a:ext cx="10849205" cy="844477"/>
          </a:xfrm>
        </p:spPr>
        <p:txBody>
          <a:bodyPr/>
          <a:lstStyle/>
          <a:p>
            <a:r>
              <a:rPr lang="en-GB" dirty="0"/>
              <a:t>What is a Method?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988E2-7557-68B8-635D-3A0FBA13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083" y="1600201"/>
            <a:ext cx="11760591" cy="4525963"/>
          </a:xfrm>
        </p:spPr>
        <p:txBody>
          <a:bodyPr>
            <a:normAutofit/>
          </a:bodyPr>
          <a:lstStyle/>
          <a:p>
            <a:pPr marL="463550" lvl="1" indent="-350838" algn="just"/>
            <a:r>
              <a:rPr lang="en-GB" dirty="0">
                <a:solidFill>
                  <a:schemeClr val="tx1"/>
                </a:solidFill>
              </a:rPr>
              <a:t>The Method header specifies the modifier, return value type, method name and its parameters.</a:t>
            </a:r>
          </a:p>
          <a:p>
            <a:pPr marL="463550" lvl="1" indent="-350838" algn="just"/>
            <a:r>
              <a:rPr lang="en-GB" dirty="0">
                <a:solidFill>
                  <a:schemeClr val="tx1"/>
                </a:solidFill>
              </a:rPr>
              <a:t>The return value type is the data type the methods would return. Such methods are called value-returning methods.</a:t>
            </a:r>
          </a:p>
          <a:p>
            <a:pPr marL="463550" lvl="1" indent="-350838" algn="just"/>
            <a:r>
              <a:rPr lang="en-GB" dirty="0">
                <a:solidFill>
                  <a:schemeClr val="tx1"/>
                </a:solidFill>
              </a:rPr>
              <a:t>Not all methods return values. For a method that doesn’t return any value, the keyword </a:t>
            </a:r>
            <a:r>
              <a:rPr lang="en-GB" dirty="0">
                <a:solidFill>
                  <a:srgbClr val="FF0000"/>
                </a:solidFill>
              </a:rPr>
              <a:t>void </a:t>
            </a:r>
            <a:r>
              <a:rPr lang="en-GB" dirty="0">
                <a:solidFill>
                  <a:schemeClr val="tx1"/>
                </a:solidFill>
              </a:rPr>
              <a:t>is used in place of a return value type </a:t>
            </a:r>
          </a:p>
        </p:txBody>
      </p:sp>
    </p:spTree>
    <p:extLst>
      <p:ext uri="{BB962C8B-B14F-4D97-AF65-F5344CB8AC3E}">
        <p14:creationId xmlns:p14="http://schemas.microsoft.com/office/powerpoint/2010/main" val="200422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E8A0-F61E-26DC-3B9A-442216F37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274639"/>
            <a:ext cx="10849205" cy="844477"/>
          </a:xfrm>
        </p:spPr>
        <p:txBody>
          <a:bodyPr/>
          <a:lstStyle/>
          <a:p>
            <a:r>
              <a:rPr lang="en-GB" dirty="0"/>
              <a:t>What is a Method?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988E2-7557-68B8-635D-3A0FBA13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24" y="1600201"/>
            <a:ext cx="11887200" cy="4525963"/>
          </a:xfrm>
        </p:spPr>
        <p:txBody>
          <a:bodyPr>
            <a:normAutofit lnSpcReduction="10000"/>
          </a:bodyPr>
          <a:lstStyle/>
          <a:p>
            <a:pPr lvl="1"/>
            <a:r>
              <a:rPr lang="en-GB" dirty="0">
                <a:solidFill>
                  <a:schemeClr val="tx1"/>
                </a:solidFill>
              </a:rPr>
              <a:t>The variables in the header are parameters that would receive values when the method is invoked or called. The value received is also called an argument.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The method name and parameters consist the method signature. 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A method may or may not have a parameter, parameters are optional. E.g.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Math.random()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The method body contains the collection of statements that implement the method</a:t>
            </a:r>
          </a:p>
        </p:txBody>
      </p:sp>
    </p:spTree>
    <p:extLst>
      <p:ext uri="{BB962C8B-B14F-4D97-AF65-F5344CB8AC3E}">
        <p14:creationId xmlns:p14="http://schemas.microsoft.com/office/powerpoint/2010/main" val="1033713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E8A0-F61E-26DC-3B9A-442216F37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484093"/>
            <a:ext cx="10849205" cy="933545"/>
          </a:xfrm>
        </p:spPr>
        <p:txBody>
          <a:bodyPr/>
          <a:lstStyle/>
          <a:p>
            <a:r>
              <a:rPr lang="en-GB" dirty="0"/>
              <a:t>Types of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988E2-7557-68B8-635D-3A0FBA13D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>
                <a:solidFill>
                  <a:schemeClr val="tx1"/>
                </a:solidFill>
              </a:rPr>
              <a:t>Methods with a return value type</a:t>
            </a:r>
          </a:p>
          <a:p>
            <a:pPr lvl="2"/>
            <a:r>
              <a:rPr lang="en-GB" dirty="0">
                <a:solidFill>
                  <a:schemeClr val="tx1"/>
                </a:solidFill>
              </a:rPr>
              <a:t>E.g. </a:t>
            </a:r>
            <a:r>
              <a:rPr lang="en-GB" dirty="0">
                <a:solidFill>
                  <a:srgbClr val="FF0000"/>
                </a:solidFill>
              </a:rPr>
              <a:t>public static int max (int </a:t>
            </a:r>
            <a:r>
              <a:rPr lang="en-GB" dirty="0" err="1">
                <a:solidFill>
                  <a:srgbClr val="FF0000"/>
                </a:solidFill>
              </a:rPr>
              <a:t>i</a:t>
            </a:r>
            <a:r>
              <a:rPr lang="en-GB" dirty="0">
                <a:solidFill>
                  <a:srgbClr val="FF0000"/>
                </a:solidFill>
              </a:rPr>
              <a:t>, int j);</a:t>
            </a: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pPr lvl="1"/>
            <a:r>
              <a:rPr lang="en-GB" dirty="0">
                <a:solidFill>
                  <a:schemeClr val="tx1"/>
                </a:solidFill>
              </a:rPr>
              <a:t>Methods without a return value type</a:t>
            </a:r>
          </a:p>
          <a:p>
            <a:pPr lvl="2"/>
            <a:r>
              <a:rPr lang="en-GB" dirty="0">
                <a:solidFill>
                  <a:schemeClr val="tx1"/>
                </a:solidFill>
              </a:rPr>
              <a:t>E.g. </a:t>
            </a:r>
            <a:r>
              <a:rPr lang="en-GB" dirty="0">
                <a:solidFill>
                  <a:srgbClr val="FF0000"/>
                </a:solidFill>
              </a:rPr>
              <a:t>public static void </a:t>
            </a:r>
            <a:r>
              <a:rPr lang="en-GB" dirty="0" err="1">
                <a:solidFill>
                  <a:srgbClr val="FF0000"/>
                </a:solidFill>
              </a:rPr>
              <a:t>printGrade</a:t>
            </a:r>
            <a:r>
              <a:rPr lang="en-GB" dirty="0">
                <a:solidFill>
                  <a:srgbClr val="FF0000"/>
                </a:solidFill>
              </a:rPr>
              <a:t>(double score);</a:t>
            </a:r>
          </a:p>
          <a:p>
            <a:pPr marL="609585" lvl="1" indent="0">
              <a:buNone/>
            </a:pPr>
            <a:r>
              <a:rPr lang="en-GB" dirty="0">
                <a:solidFill>
                  <a:schemeClr val="tx1"/>
                </a:solidFill>
              </a:rPr>
              <a:t>They are called in different ways in a program.</a:t>
            </a:r>
          </a:p>
        </p:txBody>
      </p:sp>
    </p:spTree>
    <p:extLst>
      <p:ext uri="{BB962C8B-B14F-4D97-AF65-F5344CB8AC3E}">
        <p14:creationId xmlns:p14="http://schemas.microsoft.com/office/powerpoint/2010/main" val="1308461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E8A0-F61E-26DC-3B9A-442216F37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274639"/>
            <a:ext cx="10849205" cy="844477"/>
          </a:xfrm>
        </p:spPr>
        <p:txBody>
          <a:bodyPr/>
          <a:lstStyle/>
          <a:p>
            <a:r>
              <a:rPr lang="en-GB" dirty="0"/>
              <a:t>Calling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988E2-7557-68B8-635D-3A0FBA13D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>
                <a:solidFill>
                  <a:schemeClr val="tx1"/>
                </a:solidFill>
              </a:rPr>
              <a:t>Methods with a return value type</a:t>
            </a:r>
          </a:p>
          <a:p>
            <a:pPr lvl="2"/>
            <a:r>
              <a:rPr lang="en-GB" dirty="0">
                <a:solidFill>
                  <a:schemeClr val="tx1"/>
                </a:solidFill>
              </a:rPr>
              <a:t>These methods are treated as a value when called</a:t>
            </a:r>
          </a:p>
          <a:p>
            <a:pPr lvl="3"/>
            <a:r>
              <a:rPr lang="en-GB" dirty="0">
                <a:solidFill>
                  <a:schemeClr val="tx1"/>
                </a:solidFill>
              </a:rPr>
              <a:t>E.g. </a:t>
            </a:r>
            <a:r>
              <a:rPr lang="en-GB" dirty="0">
                <a:solidFill>
                  <a:srgbClr val="FF0000"/>
                </a:solidFill>
              </a:rPr>
              <a:t>int larger = max(3.5); //max returns a value</a:t>
            </a:r>
          </a:p>
          <a:p>
            <a:pPr lvl="3"/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>
                <a:solidFill>
                  <a:schemeClr val="tx1"/>
                </a:solidFill>
              </a:rPr>
              <a:t>Methods that return voids</a:t>
            </a:r>
          </a:p>
          <a:p>
            <a:pPr lvl="2"/>
            <a:r>
              <a:rPr lang="en-GB" dirty="0">
                <a:solidFill>
                  <a:schemeClr val="tx1"/>
                </a:solidFill>
              </a:rPr>
              <a:t>These methods are called as statements </a:t>
            </a:r>
          </a:p>
          <a:p>
            <a:pPr lvl="3"/>
            <a:r>
              <a:rPr lang="en-GB" dirty="0">
                <a:solidFill>
                  <a:schemeClr val="tx1"/>
                </a:solidFill>
              </a:rPr>
              <a:t>E.g.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printGrade</a:t>
            </a:r>
            <a:r>
              <a:rPr lang="en-GB" dirty="0">
                <a:solidFill>
                  <a:srgbClr val="FF0000"/>
                </a:solidFill>
              </a:rPr>
              <a:t>(65); //</a:t>
            </a:r>
            <a:r>
              <a:rPr lang="en-GB" dirty="0" err="1">
                <a:solidFill>
                  <a:srgbClr val="FF0000"/>
                </a:solidFill>
              </a:rPr>
              <a:t>printGrade</a:t>
            </a:r>
            <a:r>
              <a:rPr lang="en-GB" dirty="0">
                <a:solidFill>
                  <a:srgbClr val="FF0000"/>
                </a:solidFill>
              </a:rPr>
              <a:t>(x) does not return any value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542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a Return value type Method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10101" y="672994"/>
            <a:ext cx="11381568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US" altLang="en-US" sz="2000" dirty="0" err="1">
                <a:solidFill>
                  <a:srgbClr val="000000"/>
                </a:solidFill>
                <a:latin typeface="JetBrains Mono"/>
              </a:rPr>
              <a:t>TestMax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k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JOptionPane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showMessageDialog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"The maximum of 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and 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is 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num1,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num2)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(num1 &gt; num2)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num1;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num2;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560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a void Method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61257" y="276079"/>
            <a:ext cx="10629656" cy="5940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TestVoidMethod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printGrade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78.5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printGrade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59.5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printGrade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score){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(score &gt;=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90.0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JOptionPane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showMessageDialog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"The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grade is A"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(score &gt;=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80.0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JOptionPane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showMessageDialog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"The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grade is B"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(score &gt;=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70.0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JOptionPane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showMessageDialog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"The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grade is C"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(score &gt;=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60.0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JOptionPane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showMessageDialog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"The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grade is 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JOptionPane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showMessageDialog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"The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grade is F"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807775"/>
      </p:ext>
    </p:extLst>
  </p:cSld>
  <p:clrMapOvr>
    <a:masterClrMapping/>
  </p:clrMapOvr>
</p:sld>
</file>

<file path=ppt/theme/theme1.xml><?xml version="1.0" encoding="utf-8"?>
<a:theme xmlns:a="http://schemas.openxmlformats.org/drawingml/2006/main" name="CU slid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 slide1" id="{A54DC65C-32D9-40EA-BCD5-E9934C9AE4AF}" vid="{0B02413C-0312-4A75-B3E0-5F5EC459A2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 slide1</Template>
  <TotalTime>4662</TotalTime>
  <Words>1433</Words>
  <Application>Microsoft Office PowerPoint</Application>
  <PresentationFormat>Widescreen</PresentationFormat>
  <Paragraphs>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Cambria Math</vt:lpstr>
      <vt:lpstr>Consolas</vt:lpstr>
      <vt:lpstr>Georgia</vt:lpstr>
      <vt:lpstr>JetBrains Mono</vt:lpstr>
      <vt:lpstr>Merriweather</vt:lpstr>
      <vt:lpstr>Roboto</vt:lpstr>
      <vt:lpstr>Symbol</vt:lpstr>
      <vt:lpstr>Wingdings</vt:lpstr>
      <vt:lpstr>CU slide1</vt:lpstr>
      <vt:lpstr>Week Four Methods</vt:lpstr>
      <vt:lpstr>What is a Method?</vt:lpstr>
      <vt:lpstr>What is a Method?</vt:lpstr>
      <vt:lpstr>What is a Method?</vt:lpstr>
      <vt:lpstr>What is a Method? (Cont’d)</vt:lpstr>
      <vt:lpstr>Types of Methods</vt:lpstr>
      <vt:lpstr>Calling Methods</vt:lpstr>
      <vt:lpstr>Example of a Return value type Method</vt:lpstr>
      <vt:lpstr>Example of a void Method</vt:lpstr>
      <vt:lpstr>Classwork 1</vt:lpstr>
      <vt:lpstr>Solution to Classwork 1</vt:lpstr>
      <vt:lpstr>Cont’d Solution to Classwork 1</vt:lpstr>
      <vt:lpstr>Methods Overloading</vt:lpstr>
      <vt:lpstr>Method Overloading example</vt:lpstr>
      <vt:lpstr>Overloading methods (2) – different number of arguments</vt:lpstr>
      <vt:lpstr>Classwork 2</vt:lpstr>
      <vt:lpstr>Exercises (1)</vt:lpstr>
      <vt:lpstr>Exercises (2)</vt:lpstr>
      <vt:lpstr>Exercises (3)</vt:lpstr>
      <vt:lpstr>Exercises (4)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dc:creator>EJIOBIH CHUKWUEBUKA</dc:creator>
  <cp:lastModifiedBy>Ejiobih Ebuka</cp:lastModifiedBy>
  <cp:revision>35</cp:revision>
  <dcterms:created xsi:type="dcterms:W3CDTF">2022-10-01T17:59:25Z</dcterms:created>
  <dcterms:modified xsi:type="dcterms:W3CDTF">2023-11-14T11:23:49Z</dcterms:modified>
</cp:coreProperties>
</file>