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2"/>
  </p:notesMasterIdLst>
  <p:handoutMasterIdLst>
    <p:handoutMasterId r:id="rId23"/>
  </p:handoutMasterIdLst>
  <p:sldIdLst>
    <p:sldId id="312" r:id="rId5"/>
    <p:sldId id="281" r:id="rId6"/>
    <p:sldId id="332" r:id="rId7"/>
    <p:sldId id="314" r:id="rId8"/>
    <p:sldId id="315" r:id="rId9"/>
    <p:sldId id="317" r:id="rId10"/>
    <p:sldId id="327" r:id="rId11"/>
    <p:sldId id="326" r:id="rId12"/>
    <p:sldId id="319" r:id="rId13"/>
    <p:sldId id="331" r:id="rId14"/>
    <p:sldId id="321" r:id="rId15"/>
    <p:sldId id="328" r:id="rId16"/>
    <p:sldId id="330" r:id="rId17"/>
    <p:sldId id="329" r:id="rId18"/>
    <p:sldId id="334" r:id="rId19"/>
    <p:sldId id="333" r:id="rId20"/>
    <p:sldId id="297"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388" autoAdjust="0"/>
  </p:normalViewPr>
  <p:slideViewPr>
    <p:cSldViewPr snapToGrid="0" snapToObjects="1">
      <p:cViewPr varScale="1">
        <p:scale>
          <a:sx n="78" d="100"/>
          <a:sy n="78" d="100"/>
        </p:scale>
        <p:origin x="77" y="12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491545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344872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515362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24490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89" y="-361348"/>
            <a:ext cx="6392421" cy="3831221"/>
          </a:xfrm>
        </p:spPr>
        <p:txBody>
          <a:bodyPr anchor="ctr"/>
          <a:lstStyle/>
          <a:p>
            <a:r>
              <a:rPr lang="en-US" dirty="0"/>
              <a:t>ANOMALIES based INTRUSION DETECTION SYSTEM</a:t>
            </a:r>
          </a:p>
        </p:txBody>
      </p:sp>
      <p:sp>
        <p:nvSpPr>
          <p:cNvPr id="3" name="Rectangle 2">
            <a:extLst>
              <a:ext uri="{FF2B5EF4-FFF2-40B4-BE49-F238E27FC236}">
                <a16:creationId xmlns:a16="http://schemas.microsoft.com/office/drawing/2014/main" id="{AA4148DF-930C-C693-7F44-FD33B149D2DF}"/>
              </a:ext>
            </a:extLst>
          </p:cNvPr>
          <p:cNvSpPr/>
          <p:nvPr/>
        </p:nvSpPr>
        <p:spPr>
          <a:xfrm>
            <a:off x="1015543" y="4176251"/>
            <a:ext cx="4279769" cy="27903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Submitted To – </a:t>
            </a:r>
          </a:p>
          <a:p>
            <a:pPr algn="ctr"/>
            <a:r>
              <a:rPr lang="en-US" sz="2800" dirty="0">
                <a:solidFill>
                  <a:schemeClr val="bg1"/>
                </a:solidFill>
              </a:rPr>
              <a:t>Dr. Kunwar Pal</a:t>
            </a:r>
            <a:endParaRPr lang="en-IN" sz="2800" dirty="0">
              <a:solidFill>
                <a:schemeClr val="bg1"/>
              </a:solidFill>
            </a:endParaRPr>
          </a:p>
        </p:txBody>
      </p:sp>
      <p:sp>
        <p:nvSpPr>
          <p:cNvPr id="4" name="Rectangle 3">
            <a:extLst>
              <a:ext uri="{FF2B5EF4-FFF2-40B4-BE49-F238E27FC236}">
                <a16:creationId xmlns:a16="http://schemas.microsoft.com/office/drawing/2014/main" id="{F1411696-E78D-6D4E-2BEB-5CB5BDD8B2AF}"/>
              </a:ext>
            </a:extLst>
          </p:cNvPr>
          <p:cNvSpPr/>
          <p:nvPr/>
        </p:nvSpPr>
        <p:spPr>
          <a:xfrm>
            <a:off x="5944214" y="4395424"/>
            <a:ext cx="4823579" cy="27903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Submitted By – </a:t>
            </a:r>
          </a:p>
          <a:p>
            <a:pPr algn="ctr"/>
            <a:r>
              <a:rPr lang="en-US" sz="2800" dirty="0">
                <a:solidFill>
                  <a:schemeClr val="bg1"/>
                </a:solidFill>
              </a:rPr>
              <a:t>Himanshu </a:t>
            </a:r>
            <a:r>
              <a:rPr lang="en-US" sz="2800" dirty="0" err="1">
                <a:solidFill>
                  <a:schemeClr val="bg1"/>
                </a:solidFill>
              </a:rPr>
              <a:t>Semwal</a:t>
            </a:r>
            <a:r>
              <a:rPr lang="en-US" sz="2800" dirty="0">
                <a:solidFill>
                  <a:schemeClr val="bg1"/>
                </a:solidFill>
              </a:rPr>
              <a:t> (20103070)</a:t>
            </a:r>
          </a:p>
          <a:p>
            <a:pPr algn="ctr"/>
            <a:r>
              <a:rPr lang="en-US" sz="2800" dirty="0">
                <a:solidFill>
                  <a:schemeClr val="bg1"/>
                </a:solidFill>
              </a:rPr>
              <a:t>Shivam </a:t>
            </a:r>
            <a:r>
              <a:rPr lang="en-US" sz="2800" dirty="0" err="1">
                <a:solidFill>
                  <a:schemeClr val="bg1"/>
                </a:solidFill>
              </a:rPr>
              <a:t>Jaswal</a:t>
            </a:r>
            <a:r>
              <a:rPr lang="en-US" sz="2800" dirty="0">
                <a:solidFill>
                  <a:schemeClr val="bg1"/>
                </a:solidFill>
              </a:rPr>
              <a:t> (20103133)</a:t>
            </a:r>
            <a:endParaRPr lang="en-IN" sz="2800" dirty="0">
              <a:solidFill>
                <a:schemeClr val="bg1"/>
              </a:solidFill>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D984C-9448-9C5E-BB9D-574C310FE4F1}"/>
              </a:ext>
            </a:extLst>
          </p:cNvPr>
          <p:cNvSpPr>
            <a:spLocks noGrp="1"/>
          </p:cNvSpPr>
          <p:nvPr>
            <p:ph type="title"/>
          </p:nvPr>
        </p:nvSpPr>
        <p:spPr/>
        <p:txBody>
          <a:bodyPr/>
          <a:lstStyle/>
          <a:p>
            <a:r>
              <a:rPr lang="en-US" sz="3200" dirty="0"/>
              <a:t>Random Forest – for dos attack detection</a:t>
            </a:r>
            <a:endParaRPr lang="en-IN" sz="3200" dirty="0"/>
          </a:p>
        </p:txBody>
      </p:sp>
      <p:sp>
        <p:nvSpPr>
          <p:cNvPr id="3" name="Content Placeholder 2">
            <a:extLst>
              <a:ext uri="{FF2B5EF4-FFF2-40B4-BE49-F238E27FC236}">
                <a16:creationId xmlns:a16="http://schemas.microsoft.com/office/drawing/2014/main" id="{E59B81B6-5940-819A-BFC6-F1665C34C1FB}"/>
              </a:ext>
            </a:extLst>
          </p:cNvPr>
          <p:cNvSpPr>
            <a:spLocks noGrp="1"/>
          </p:cNvSpPr>
          <p:nvPr>
            <p:ph sz="half" idx="2"/>
          </p:nvPr>
        </p:nvSpPr>
        <p:spPr>
          <a:xfrm>
            <a:off x="1550565" y="2303028"/>
            <a:ext cx="5548326" cy="3961593"/>
          </a:xfrm>
        </p:spPr>
        <p:txBody>
          <a:bodyPr/>
          <a:lstStyle/>
          <a:p>
            <a:r>
              <a:rPr lang="en-US" dirty="0"/>
              <a:t>Model </a:t>
            </a:r>
            <a:r>
              <a:rPr lang="en-US" dirty="0" err="1"/>
              <a:t>Selection:Chose</a:t>
            </a:r>
            <a:r>
              <a:rPr lang="en-US" dirty="0"/>
              <a:t> the Random Forest algorithm for its robustness and ability to handle diverse datasets effectively.</a:t>
            </a:r>
          </a:p>
          <a:p>
            <a:r>
              <a:rPr lang="en-US" dirty="0"/>
              <a:t>Training and Testing </a:t>
            </a:r>
            <a:r>
              <a:rPr lang="en-US" dirty="0" err="1"/>
              <a:t>Split:Used</a:t>
            </a:r>
            <a:r>
              <a:rPr lang="en-US" dirty="0"/>
              <a:t> an 80/20 split for training and testing the model, ensuring a comprehensive evaluation with 80% of the data for training and 20% for testing.</a:t>
            </a:r>
          </a:p>
          <a:p>
            <a:r>
              <a:rPr lang="en-US" dirty="0"/>
              <a:t>High </a:t>
            </a:r>
            <a:r>
              <a:rPr lang="en-US" dirty="0" err="1"/>
              <a:t>Accuracy:Achieved</a:t>
            </a:r>
            <a:r>
              <a:rPr lang="en-US" dirty="0"/>
              <a:t> an impressive accuracy rate of 98%, indicating the model's high reliability in detecting DoS attacks.</a:t>
            </a:r>
          </a:p>
          <a:p>
            <a:r>
              <a:rPr lang="en-US" dirty="0"/>
              <a:t>Feature </a:t>
            </a:r>
            <a:r>
              <a:rPr lang="en-US" dirty="0" err="1"/>
              <a:t>Utilization:Leveraged</a:t>
            </a:r>
            <a:r>
              <a:rPr lang="en-US" dirty="0"/>
              <a:t> various attributes, including IP addresses, TCP data, and checksums, to train the model for accurate DoS attack detection.</a:t>
            </a:r>
            <a:endParaRPr lang="en-IN" dirty="0"/>
          </a:p>
        </p:txBody>
      </p:sp>
      <p:sp>
        <p:nvSpPr>
          <p:cNvPr id="5" name="Slide Number Placeholder 4">
            <a:extLst>
              <a:ext uri="{FF2B5EF4-FFF2-40B4-BE49-F238E27FC236}">
                <a16:creationId xmlns:a16="http://schemas.microsoft.com/office/drawing/2014/main" id="{7916A6C7-8B9A-92C2-59DE-A3ADE24C172E}"/>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7" name="Picture 6" descr="A diagram of a group&#10;&#10;Description automatically generated">
            <a:extLst>
              <a:ext uri="{FF2B5EF4-FFF2-40B4-BE49-F238E27FC236}">
                <a16:creationId xmlns:a16="http://schemas.microsoft.com/office/drawing/2014/main" id="{B4F47C26-6FA3-3B70-712D-C8AE15CBDC86}"/>
              </a:ext>
            </a:extLst>
          </p:cNvPr>
          <p:cNvPicPr>
            <a:picLocks noChangeAspect="1"/>
          </p:cNvPicPr>
          <p:nvPr/>
        </p:nvPicPr>
        <p:blipFill>
          <a:blip r:embed="rId2"/>
          <a:stretch>
            <a:fillRect/>
          </a:stretch>
        </p:blipFill>
        <p:spPr>
          <a:xfrm>
            <a:off x="7585680" y="2303028"/>
            <a:ext cx="3840347" cy="3300794"/>
          </a:xfrm>
          <a:prstGeom prst="rect">
            <a:avLst/>
          </a:prstGeom>
        </p:spPr>
      </p:pic>
    </p:spTree>
    <p:extLst>
      <p:ext uri="{BB962C8B-B14F-4D97-AF65-F5344CB8AC3E}">
        <p14:creationId xmlns:p14="http://schemas.microsoft.com/office/powerpoint/2010/main" val="1904106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Splitting data</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9748807" cy="3961593"/>
          </a:xfrm>
        </p:spPr>
        <p:txBody>
          <a:bodyPr>
            <a:normAutofit/>
          </a:bodyPr>
          <a:lstStyle/>
          <a:p>
            <a:pPr marL="0" indent="0">
              <a:buNone/>
            </a:pPr>
            <a:r>
              <a:rPr lang="en-US" dirty="0"/>
              <a:t>1) Train-Test Split:</a:t>
            </a:r>
          </a:p>
          <a:p>
            <a:pPr lvl="1"/>
            <a:r>
              <a:rPr lang="en-US" dirty="0"/>
              <a:t>To train and test the model, split the dataset into training and testing subsets. A common split ratio is 80% for training and 20% for testing.</a:t>
            </a:r>
          </a:p>
          <a:p>
            <a:pPr lvl="1"/>
            <a:r>
              <a:rPr lang="en-US" dirty="0"/>
              <a:t>This ensures that the model learns from a substantial portion of the data while retaining a separate set for validation.</a:t>
            </a:r>
          </a:p>
          <a:p>
            <a:pPr marL="0" indent="0">
              <a:buNone/>
            </a:pPr>
            <a:r>
              <a:rPr lang="en-US" dirty="0"/>
              <a:t>2) Stratified Splitting:</a:t>
            </a:r>
          </a:p>
          <a:p>
            <a:pPr lvl="1"/>
            <a:r>
              <a:rPr lang="en-US" dirty="0"/>
              <a:t>To ensure the split is representative of the entire dataset, consider using stratified sampling. This approach maintains the same proportion of attack and normal cases in both the training and testing sets.</a:t>
            </a:r>
          </a:p>
          <a:p>
            <a:pPr lvl="1"/>
            <a:r>
              <a:rPr lang="en-US" dirty="0"/>
              <a:t>This reduces the risk of bias and ensures the model is tested on a balanced dataset.</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11883283" y="6530661"/>
            <a:ext cx="118217" cy="238810"/>
          </a:xfrm>
        </p:spPr>
        <p:txBody>
          <a:bodyPr>
            <a:normAutofit fontScale="92500" lnSpcReduction="10000"/>
          </a:bodyPr>
          <a:lstStyle/>
          <a:p>
            <a:endParaRPr lang="en-US"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Training Random Forest</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9748807" cy="3961593"/>
          </a:xfrm>
        </p:spPr>
        <p:txBody>
          <a:bodyPr>
            <a:normAutofit/>
          </a:bodyPr>
          <a:lstStyle/>
          <a:p>
            <a:pPr marL="0" indent="0">
              <a:buNone/>
            </a:pPr>
            <a:r>
              <a:rPr lang="en-US" dirty="0"/>
              <a:t>Training Process:</a:t>
            </a:r>
          </a:p>
          <a:p>
            <a:pPr marL="0" indent="0">
              <a:buNone/>
            </a:pPr>
            <a:r>
              <a:rPr lang="en-US" dirty="0"/>
              <a:t>	After splitting the dataset into training and testing subsets, I used the training set to build 	the Random Forest model.</a:t>
            </a:r>
          </a:p>
          <a:p>
            <a:pPr marL="0" indent="0">
              <a:buNone/>
            </a:pPr>
            <a:r>
              <a:rPr lang="en-US" dirty="0"/>
              <a:t>	The training involved constructing multiple decision trees, each using a random subset of 	the training data (bagging) and a random selection of features for each split.</a:t>
            </a:r>
          </a:p>
          <a:p>
            <a:pPr marL="0" indent="0">
              <a:buNone/>
            </a:pPr>
            <a:r>
              <a:rPr lang="en-US" dirty="0"/>
              <a:t>Handling Class Imbalances:</a:t>
            </a:r>
          </a:p>
          <a:p>
            <a:pPr marL="0" indent="0">
              <a:buNone/>
            </a:pPr>
            <a:r>
              <a:rPr lang="en-US" dirty="0"/>
              <a:t>	Given potential class imbalances (e.g., more normal signals than attacking ones), I 	adjusted the model to account for this. This included setting the class weights to be 	inversely proportional to the class frequency, helping to prevent bias towards the majority 	class.</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11883283" y="6530661"/>
            <a:ext cx="118217" cy="238810"/>
          </a:xfrm>
        </p:spPr>
        <p:txBody>
          <a:bodyPr>
            <a:normAutofit fontScale="92500" lnSpcReduction="10000"/>
          </a:bodyPr>
          <a:lstStyle/>
          <a:p>
            <a:endParaRPr lang="en-US"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91450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A288-6A41-F2FA-3411-32E0268F26F4}"/>
              </a:ext>
            </a:extLst>
          </p:cNvPr>
          <p:cNvSpPr>
            <a:spLocks noGrp="1"/>
          </p:cNvSpPr>
          <p:nvPr>
            <p:ph type="title"/>
          </p:nvPr>
        </p:nvSpPr>
        <p:spPr>
          <a:xfrm>
            <a:off x="1550564" y="1057274"/>
            <a:ext cx="9875463" cy="771526"/>
          </a:xfrm>
        </p:spPr>
        <p:txBody>
          <a:bodyPr/>
          <a:lstStyle/>
          <a:p>
            <a:r>
              <a:rPr lang="en-US" sz="2800" dirty="0"/>
              <a:t>Scrapy – for real time data collection</a:t>
            </a:r>
            <a:endParaRPr lang="en-IN" sz="2800" dirty="0"/>
          </a:p>
        </p:txBody>
      </p:sp>
      <p:sp>
        <p:nvSpPr>
          <p:cNvPr id="3" name="Content Placeholder 2">
            <a:extLst>
              <a:ext uri="{FF2B5EF4-FFF2-40B4-BE49-F238E27FC236}">
                <a16:creationId xmlns:a16="http://schemas.microsoft.com/office/drawing/2014/main" id="{8ED72963-B9BE-D704-04F4-B9C92166F207}"/>
              </a:ext>
            </a:extLst>
          </p:cNvPr>
          <p:cNvSpPr>
            <a:spLocks noGrp="1"/>
          </p:cNvSpPr>
          <p:nvPr>
            <p:ph sz="half" idx="2"/>
          </p:nvPr>
        </p:nvSpPr>
        <p:spPr>
          <a:xfrm>
            <a:off x="1550564" y="2439208"/>
            <a:ext cx="5361513" cy="3961593"/>
          </a:xfrm>
        </p:spPr>
        <p:txBody>
          <a:bodyPr>
            <a:normAutofit/>
          </a:bodyPr>
          <a:lstStyle/>
          <a:p>
            <a:pPr algn="just"/>
            <a:r>
              <a:rPr lang="en-US" sz="1600" dirty="0"/>
              <a:t>Continuous Data </a:t>
            </a:r>
            <a:r>
              <a:rPr lang="en-US" sz="1600" dirty="0" err="1"/>
              <a:t>Fetching:Scrapy</a:t>
            </a:r>
            <a:r>
              <a:rPr lang="en-US" sz="1600" dirty="0"/>
              <a:t> enables continuous and automated scraping of real-time data from network interfaces, such as the </a:t>
            </a:r>
            <a:r>
              <a:rPr lang="en-US" sz="1600" dirty="0" err="1"/>
              <a:t>WiFi</a:t>
            </a:r>
            <a:r>
              <a:rPr lang="en-US" sz="1600" dirty="0"/>
              <a:t> eth0 port.</a:t>
            </a:r>
          </a:p>
          <a:p>
            <a:pPr algn="just"/>
            <a:r>
              <a:rPr lang="en-US" sz="1600" dirty="0"/>
              <a:t>Custom Spiders for Specific </a:t>
            </a:r>
            <a:r>
              <a:rPr lang="en-US" sz="1600" dirty="0" err="1"/>
              <a:t>Data:Custom</a:t>
            </a:r>
            <a:r>
              <a:rPr lang="en-US" sz="1600" dirty="0"/>
              <a:t> spiders can be designed to extract specific network attributes like IP addresses, TCP data, and checksums in real-time.</a:t>
            </a:r>
          </a:p>
          <a:p>
            <a:pPr algn="just"/>
            <a:r>
              <a:rPr lang="en-US" sz="1600" dirty="0"/>
              <a:t>Integration with Data </a:t>
            </a:r>
            <a:r>
              <a:rPr lang="en-US" sz="1600" dirty="0" err="1"/>
              <a:t>Pipelines:Scrapy</a:t>
            </a:r>
            <a:r>
              <a:rPr lang="en-US" sz="1600" dirty="0"/>
              <a:t> can be integrated with data pipelines to process, clean, and store the collected data in databases or files for further analysis.</a:t>
            </a:r>
          </a:p>
          <a:p>
            <a:pPr algn="just"/>
            <a:r>
              <a:rPr lang="en-US" sz="1600" dirty="0"/>
              <a:t>Scalability and </a:t>
            </a:r>
            <a:r>
              <a:rPr lang="en-US" sz="1600" dirty="0" err="1"/>
              <a:t>Efficiency:Scrapy</a:t>
            </a:r>
            <a:r>
              <a:rPr lang="en-US" sz="1600" dirty="0"/>
              <a:t> is highly efficient and scalable, capable of handling large volumes of data and running multiple spiders concurrently for comprehensive real-time data collection.</a:t>
            </a:r>
            <a:endParaRPr lang="en-IN" sz="1600" dirty="0"/>
          </a:p>
        </p:txBody>
      </p:sp>
      <p:sp>
        <p:nvSpPr>
          <p:cNvPr id="5" name="Slide Number Placeholder 4">
            <a:extLst>
              <a:ext uri="{FF2B5EF4-FFF2-40B4-BE49-F238E27FC236}">
                <a16:creationId xmlns:a16="http://schemas.microsoft.com/office/drawing/2014/main" id="{19D68BA1-3AF4-1064-E89E-340691DFDB42}"/>
              </a:ext>
            </a:extLst>
          </p:cNvPr>
          <p:cNvSpPr>
            <a:spLocks noGrp="1"/>
          </p:cNvSpPr>
          <p:nvPr>
            <p:ph type="sldNum" sz="quarter" idx="10"/>
          </p:nvPr>
        </p:nvSpPr>
        <p:spPr/>
        <p:txBody>
          <a:bodyPr/>
          <a:lstStyle/>
          <a:p>
            <a:fld id="{48F63A3B-78C7-47BE-AE5E-E10140E04643}" type="slidenum">
              <a:rPr lang="en-US" smtClean="0"/>
              <a:pPr/>
              <a:t>13</a:t>
            </a:fld>
            <a:endParaRPr lang="en-US" dirty="0"/>
          </a:p>
        </p:txBody>
      </p:sp>
      <p:pic>
        <p:nvPicPr>
          <p:cNvPr id="9" name="Picture 8" descr="A screenshot of a computer&#10;&#10;Description automatically generated">
            <a:extLst>
              <a:ext uri="{FF2B5EF4-FFF2-40B4-BE49-F238E27FC236}">
                <a16:creationId xmlns:a16="http://schemas.microsoft.com/office/drawing/2014/main" id="{1BFAC1F3-F69E-6B66-E698-F6B5664F756A}"/>
              </a:ext>
            </a:extLst>
          </p:cNvPr>
          <p:cNvPicPr>
            <a:picLocks noChangeAspect="1"/>
          </p:cNvPicPr>
          <p:nvPr/>
        </p:nvPicPr>
        <p:blipFill rotWithShape="1">
          <a:blip r:embed="rId2"/>
          <a:srcRect l="25050"/>
          <a:stretch/>
        </p:blipFill>
        <p:spPr>
          <a:xfrm>
            <a:off x="7177547" y="2439208"/>
            <a:ext cx="4647381" cy="3487861"/>
          </a:xfrm>
          <a:prstGeom prst="rect">
            <a:avLst/>
          </a:prstGeom>
        </p:spPr>
      </p:pic>
    </p:spTree>
    <p:extLst>
      <p:ext uri="{BB962C8B-B14F-4D97-AF65-F5344CB8AC3E}">
        <p14:creationId xmlns:p14="http://schemas.microsoft.com/office/powerpoint/2010/main" val="4121680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Model </a:t>
            </a:r>
            <a:r>
              <a:rPr lang="en-US" dirty="0" err="1"/>
              <a:t>Evalution</a:t>
            </a:r>
            <a:endParaRPr lang="en-US" dirty="0"/>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9748807" cy="3961593"/>
          </a:xfrm>
        </p:spPr>
        <p:txBody>
          <a:bodyPr>
            <a:normAutofit/>
          </a:bodyPr>
          <a:lstStyle/>
          <a:p>
            <a:pPr marL="0" indent="0">
              <a:buNone/>
            </a:pPr>
            <a:r>
              <a:rPr lang="en-US" dirty="0"/>
              <a:t>Model Predictions:</a:t>
            </a:r>
          </a:p>
          <a:p>
            <a:pPr marL="0" indent="0">
              <a:buNone/>
            </a:pPr>
            <a:r>
              <a:rPr lang="en-US" dirty="0"/>
              <a:t>	The trained Random Forest model was used to predict the labels (attacking or normal) for 	each instance in the test dataset.</a:t>
            </a:r>
          </a:p>
          <a:p>
            <a:pPr marL="0" indent="0">
              <a:buNone/>
            </a:pPr>
            <a:r>
              <a:rPr lang="en-US" dirty="0"/>
              <a:t>	These predictions were then compared against the actual labels to evaluate the model’s 	performance.</a:t>
            </a:r>
          </a:p>
          <a:p>
            <a:pPr marL="0" indent="0">
              <a:buNone/>
            </a:pPr>
            <a:r>
              <a:rPr lang="en-US" dirty="0"/>
              <a:t>Overall Performance:</a:t>
            </a:r>
          </a:p>
          <a:p>
            <a:pPr marL="0" indent="0">
              <a:buNone/>
            </a:pPr>
            <a:r>
              <a:rPr lang="en-US" dirty="0"/>
              <a:t>	The Random Forest model achieved a high accuracy rate, indicating that it generally 	performs well in identifying both normal and attacking signals.</a:t>
            </a:r>
          </a:p>
          <a:p>
            <a:pPr marL="0" indent="0">
              <a:buNone/>
            </a:pPr>
            <a:r>
              <a:rPr lang="en-US" dirty="0"/>
              <a:t>	The F1-score was also high, suggesting a good balance between precision and recall. This 	indicates that the model can detect attacks while minimizing false positives.</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11883283" y="6530661"/>
            <a:ext cx="118217" cy="238810"/>
          </a:xfrm>
        </p:spPr>
        <p:txBody>
          <a:bodyPr>
            <a:normAutofit fontScale="92500" lnSpcReduction="10000"/>
          </a:bodyPr>
          <a:lstStyle/>
          <a:p>
            <a:endParaRPr lang="en-US"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943421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3919E4B-B483-809D-232E-AE180FA22C37}"/>
              </a:ext>
            </a:extLst>
          </p:cNvPr>
          <p:cNvSpPr>
            <a:spLocks noGrp="1"/>
          </p:cNvSpPr>
          <p:nvPr>
            <p:ph type="sldNum" sz="quarter" idx="10"/>
          </p:nvPr>
        </p:nvSpPr>
        <p:spPr/>
        <p:txBody>
          <a:bodyPr/>
          <a:lstStyle/>
          <a:p>
            <a:fld id="{48F63A3B-78C7-47BE-AE5E-E10140E04643}" type="slidenum">
              <a:rPr lang="en-US" smtClean="0"/>
              <a:pPr/>
              <a:t>15</a:t>
            </a:fld>
            <a:endParaRPr lang="en-US" dirty="0"/>
          </a:p>
        </p:txBody>
      </p:sp>
      <p:pic>
        <p:nvPicPr>
          <p:cNvPr id="7" name="Picture 6" descr="A yellow pencil next to a black board&#10;&#10;Description automatically generated">
            <a:extLst>
              <a:ext uri="{FF2B5EF4-FFF2-40B4-BE49-F238E27FC236}">
                <a16:creationId xmlns:a16="http://schemas.microsoft.com/office/drawing/2014/main" id="{1DA2FB12-588C-876E-8351-AE273269DE8D}"/>
              </a:ext>
            </a:extLst>
          </p:cNvPr>
          <p:cNvPicPr>
            <a:picLocks noChangeAspect="1"/>
          </p:cNvPicPr>
          <p:nvPr/>
        </p:nvPicPr>
        <p:blipFill>
          <a:blip r:embed="rId2"/>
          <a:stretch>
            <a:fillRect/>
          </a:stretch>
        </p:blipFill>
        <p:spPr>
          <a:xfrm>
            <a:off x="-624840" y="-117987"/>
            <a:ext cx="13441680" cy="6858000"/>
          </a:xfrm>
          <a:prstGeom prst="rect">
            <a:avLst/>
          </a:prstGeom>
        </p:spPr>
      </p:pic>
    </p:spTree>
    <p:extLst>
      <p:ext uri="{BB962C8B-B14F-4D97-AF65-F5344CB8AC3E}">
        <p14:creationId xmlns:p14="http://schemas.microsoft.com/office/powerpoint/2010/main" val="3590312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2FFD3-3882-852D-1DF0-B600DCE6FDA3}"/>
              </a:ext>
            </a:extLst>
          </p:cNvPr>
          <p:cNvSpPr>
            <a:spLocks noGrp="1"/>
          </p:cNvSpPr>
          <p:nvPr>
            <p:ph type="title"/>
          </p:nvPr>
        </p:nvSpPr>
        <p:spPr>
          <a:xfrm>
            <a:off x="1550564" y="1057274"/>
            <a:ext cx="9875463" cy="69286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DEF456B-D69E-0947-C0B8-EB6C8712838E}"/>
              </a:ext>
            </a:extLst>
          </p:cNvPr>
          <p:cNvSpPr>
            <a:spLocks noGrp="1"/>
          </p:cNvSpPr>
          <p:nvPr>
            <p:ph sz="half" idx="2"/>
          </p:nvPr>
        </p:nvSpPr>
        <p:spPr>
          <a:xfrm>
            <a:off x="1550564" y="1878728"/>
            <a:ext cx="9875463" cy="4385893"/>
          </a:xfrm>
        </p:spPr>
        <p:txBody>
          <a:bodyPr>
            <a:normAutofit/>
          </a:bodyPr>
          <a:lstStyle/>
          <a:p>
            <a:pPr algn="just"/>
            <a:r>
              <a:rPr lang="en-US" sz="2000" dirty="0"/>
              <a:t>Effective Real-Time Monitoring: The integration of Scrapy for real-time data collection and a Random Forest model for DoS attack detection demonstrates the efficacy of leveraging advanced technologies in network security.</a:t>
            </a:r>
          </a:p>
          <a:p>
            <a:pPr algn="just"/>
            <a:r>
              <a:rPr lang="en-US" sz="2000" dirty="0"/>
              <a:t>High Accuracy and Reliability: Achieving a 98% accuracy rate in detecting DoS attacks highlights the robustness and reliability of the implemented solution, providing confidence in its ability to mitigate potential threats effectively.</a:t>
            </a:r>
          </a:p>
          <a:p>
            <a:pPr algn="just"/>
            <a:r>
              <a:rPr lang="en-US" sz="2000" dirty="0"/>
              <a:t>Practical Application Potential: The successful implementation of the project showcases the practical application of machine learning algorithms and web scraping techniques in enhancing cybersecurity measures, particularly in IoT environments.</a:t>
            </a:r>
          </a:p>
          <a:p>
            <a:pPr algn="just"/>
            <a:r>
              <a:rPr lang="en-US" sz="2000" dirty="0"/>
              <a:t>Future Directions: As cyber threats continue to evolve, ongoing research and development efforts are crucial for further refining and expanding the capabilities of the system, ensuring its adaptability to emerging security challenges.</a:t>
            </a:r>
            <a:endParaRPr lang="en-IN" sz="2000" dirty="0"/>
          </a:p>
        </p:txBody>
      </p:sp>
      <p:sp>
        <p:nvSpPr>
          <p:cNvPr id="5" name="Slide Number Placeholder 4">
            <a:extLst>
              <a:ext uri="{FF2B5EF4-FFF2-40B4-BE49-F238E27FC236}">
                <a16:creationId xmlns:a16="http://schemas.microsoft.com/office/drawing/2014/main" id="{2DC69262-E547-4CD3-B378-016BA1DDC2C4}"/>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3154170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2" y="849782"/>
            <a:ext cx="4033156"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4392386"/>
            <a:ext cx="5388428" cy="1910442"/>
          </a:xfrm>
        </p:spPr>
        <p:txBody>
          <a:bodyPr/>
          <a:lstStyle/>
          <a:p>
            <a:r>
              <a:rPr lang="en-US" dirty="0"/>
              <a:t>SHIVAM JASWAL (20103133)</a:t>
            </a:r>
          </a:p>
          <a:p>
            <a:r>
              <a:rPr lang="en-US" dirty="0"/>
              <a:t>HIMANSHU SEMWAL (20103070)</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259554" cy="2495028"/>
          </a:xfrm>
        </p:spPr>
        <p:txBody>
          <a:bodyPr/>
          <a:lstStyle/>
          <a:p>
            <a:r>
              <a:rPr lang="en-IN" b="0" i="0" dirty="0">
                <a:solidFill>
                  <a:srgbClr val="000000"/>
                </a:solidFill>
                <a:effectLst/>
                <a:highlight>
                  <a:srgbClr val="FFFFFF"/>
                </a:highlight>
                <a:latin typeface="Roboto" panose="02000000000000000000" pitchFamily="2" charset="0"/>
              </a:rPr>
              <a:t>anomaly-based intrusion detection system</a:t>
            </a:r>
            <a:endParaRPr lang="en-US"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3808750"/>
            <a:ext cx="5259554" cy="2233233"/>
          </a:xfrm>
        </p:spPr>
        <p:txBody>
          <a:bodyPr/>
          <a:lstStyle/>
          <a:p>
            <a:r>
              <a:rPr lang="en-US" b="0" i="0" dirty="0">
                <a:solidFill>
                  <a:srgbClr val="000000"/>
                </a:solidFill>
                <a:effectLst/>
                <a:highlight>
                  <a:srgbClr val="FFFFFF"/>
                </a:highlight>
                <a:latin typeface="Roboto" panose="02000000000000000000" pitchFamily="2" charset="0"/>
              </a:rPr>
              <a:t>an intrusion detection system for detecting both network and computer intrusions and misuse by monitoring system activity and classifying it as either normal or anomalous</a:t>
            </a:r>
            <a:endParaRPr lang="en-US" dirty="0"/>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295292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CAE81-AD98-5D68-A4B2-241334783DEC}"/>
              </a:ext>
            </a:extLst>
          </p:cNvPr>
          <p:cNvSpPr>
            <a:spLocks noGrp="1"/>
          </p:cNvSpPr>
          <p:nvPr>
            <p:ph type="title"/>
          </p:nvPr>
        </p:nvSpPr>
        <p:spPr>
          <a:xfrm>
            <a:off x="914400" y="1057275"/>
            <a:ext cx="5259554" cy="584712"/>
          </a:xfrm>
        </p:spPr>
        <p:txBody>
          <a:bodyPr/>
          <a:lstStyle/>
          <a:p>
            <a:r>
              <a:rPr lang="en-US" sz="3200" dirty="0"/>
              <a:t>DOS Attacks on </a:t>
            </a:r>
            <a:r>
              <a:rPr lang="en-US" sz="3200" dirty="0" err="1"/>
              <a:t>iot</a:t>
            </a:r>
            <a:r>
              <a:rPr lang="en-US" sz="3200" dirty="0"/>
              <a:t> devices</a:t>
            </a:r>
            <a:endParaRPr lang="en-IN" sz="3200" dirty="0"/>
          </a:p>
        </p:txBody>
      </p:sp>
      <p:sp>
        <p:nvSpPr>
          <p:cNvPr id="3" name="Content Placeholder 2">
            <a:extLst>
              <a:ext uri="{FF2B5EF4-FFF2-40B4-BE49-F238E27FC236}">
                <a16:creationId xmlns:a16="http://schemas.microsoft.com/office/drawing/2014/main" id="{001686EC-C5D3-0AA5-DEC8-775DA8EEEFF1}"/>
              </a:ext>
            </a:extLst>
          </p:cNvPr>
          <p:cNvSpPr>
            <a:spLocks noGrp="1"/>
          </p:cNvSpPr>
          <p:nvPr>
            <p:ph idx="1"/>
          </p:nvPr>
        </p:nvSpPr>
        <p:spPr>
          <a:xfrm>
            <a:off x="914400" y="1779640"/>
            <a:ext cx="5259554" cy="4262344"/>
          </a:xfrm>
        </p:spPr>
        <p:txBody>
          <a:bodyPr>
            <a:normAutofit fontScale="70000" lnSpcReduction="20000"/>
          </a:bodyPr>
          <a:lstStyle/>
          <a:p>
            <a:pPr marL="342900" indent="-342900" algn="just">
              <a:buFont typeface="Arial" panose="020B0604020202020204" pitchFamily="34" charset="0"/>
              <a:buChar char="•"/>
            </a:pPr>
            <a:r>
              <a:rPr lang="en-US" b="1" dirty="0"/>
              <a:t>Vulnerabilities Exploitation</a:t>
            </a:r>
            <a:r>
              <a:rPr lang="en-US" dirty="0"/>
              <a:t>: IoT devices often lack robust security measures, making them susceptible to exploitation by malicious actors for launching DoS attacks.</a:t>
            </a:r>
          </a:p>
          <a:p>
            <a:pPr algn="just"/>
            <a:endParaRPr lang="en-US" dirty="0"/>
          </a:p>
          <a:p>
            <a:pPr marL="342900" indent="-342900" algn="just">
              <a:buFont typeface="Arial" panose="020B0604020202020204" pitchFamily="34" charset="0"/>
              <a:buChar char="•"/>
            </a:pPr>
            <a:r>
              <a:rPr lang="en-US" b="1" dirty="0"/>
              <a:t>Network Saturation</a:t>
            </a:r>
            <a:r>
              <a:rPr lang="en-US" dirty="0"/>
              <a:t>: DoS attacks on IoT devices aim to overwhelm their limited processing power and network bandwidth, causing network congestion and service disruption.</a:t>
            </a:r>
          </a:p>
          <a:p>
            <a:pPr algn="just"/>
            <a:endParaRPr lang="en-US" dirty="0"/>
          </a:p>
          <a:p>
            <a:pPr marL="342900" indent="-342900" algn="just">
              <a:buFont typeface="Arial" panose="020B0604020202020204" pitchFamily="34" charset="0"/>
              <a:buChar char="•"/>
            </a:pPr>
            <a:r>
              <a:rPr lang="en-US" b="1" dirty="0"/>
              <a:t>Botnet Formation</a:t>
            </a:r>
            <a:r>
              <a:rPr lang="en-US" dirty="0"/>
              <a:t>: Attackers frequently compromise numerous IoT devices to create botnets, amplifying the scale and impact of DoS attacks by coordinating synchronized assaults.</a:t>
            </a:r>
          </a:p>
          <a:p>
            <a:pPr algn="just"/>
            <a:endParaRPr lang="en-US" dirty="0"/>
          </a:p>
          <a:p>
            <a:pPr marL="342900" indent="-342900" algn="just">
              <a:buFont typeface="Arial" panose="020B0604020202020204" pitchFamily="34" charset="0"/>
              <a:buChar char="•"/>
            </a:pPr>
            <a:r>
              <a:rPr lang="en-US" b="1" dirty="0"/>
              <a:t>Impact on Critical Infrastructure</a:t>
            </a:r>
            <a:r>
              <a:rPr lang="en-US" dirty="0"/>
              <a:t>: DoS attacks on IoT devices can disrupt critical services and infrastructure, including healthcare systems, smart grids, and transportation networks, posing significant risks to public safety and operations.</a:t>
            </a:r>
            <a:endParaRPr lang="en-IN" dirty="0"/>
          </a:p>
        </p:txBody>
      </p:sp>
      <p:pic>
        <p:nvPicPr>
          <p:cNvPr id="6" name="Picture 5">
            <a:extLst>
              <a:ext uri="{FF2B5EF4-FFF2-40B4-BE49-F238E27FC236}">
                <a16:creationId xmlns:a16="http://schemas.microsoft.com/office/drawing/2014/main" id="{514C58FD-396D-CA4A-CFC6-7A09E32C0173}"/>
              </a:ext>
            </a:extLst>
          </p:cNvPr>
          <p:cNvPicPr>
            <a:picLocks noChangeAspect="1"/>
          </p:cNvPicPr>
          <p:nvPr/>
        </p:nvPicPr>
        <p:blipFill>
          <a:blip r:embed="rId2"/>
          <a:stretch>
            <a:fillRect/>
          </a:stretch>
        </p:blipFill>
        <p:spPr>
          <a:xfrm>
            <a:off x="6409233" y="2286306"/>
            <a:ext cx="5311650" cy="2462674"/>
          </a:xfrm>
          <a:prstGeom prst="rect">
            <a:avLst/>
          </a:prstGeom>
        </p:spPr>
      </p:pic>
    </p:spTree>
    <p:extLst>
      <p:ext uri="{BB962C8B-B14F-4D97-AF65-F5344CB8AC3E}">
        <p14:creationId xmlns:p14="http://schemas.microsoft.com/office/powerpoint/2010/main" val="2928816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r>
              <a:rPr lang="en-US" dirty="0"/>
              <a:t>dataset</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3808750"/>
            <a:ext cx="141878" cy="45719"/>
          </a:xfrm>
        </p:spPr>
        <p:txBody>
          <a:bodyPr>
            <a:normAutofit fontScale="25000" lnSpcReduction="20000"/>
          </a:bodyPr>
          <a:lstStyle/>
          <a:p>
            <a:endParaRPr lang="en-US" dirty="0"/>
          </a:p>
        </p:txBody>
      </p:sp>
    </p:spTree>
    <p:extLst>
      <p:ext uri="{BB962C8B-B14F-4D97-AF65-F5344CB8AC3E}">
        <p14:creationId xmlns:p14="http://schemas.microsoft.com/office/powerpoint/2010/main" val="11317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Data separation</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3283119" cy="3720337"/>
          </a:xfrm>
        </p:spPr>
        <p:txBody>
          <a:bodyPr>
            <a:normAutofit/>
          </a:bodyPr>
          <a:lstStyle/>
          <a:p>
            <a:r>
              <a:rPr lang="en-US" dirty="0"/>
              <a:t>In the data we have </a:t>
            </a:r>
          </a:p>
          <a:p>
            <a:pPr marL="285750" indent="-285750">
              <a:buFontTx/>
              <a:buChar char="-"/>
            </a:pPr>
            <a:r>
              <a:rPr lang="en-US" dirty="0"/>
              <a:t>Timestamp</a:t>
            </a:r>
          </a:p>
          <a:p>
            <a:pPr marL="285750" indent="-285750">
              <a:buFontTx/>
              <a:buChar char="-"/>
            </a:pPr>
            <a:r>
              <a:rPr lang="en-US" dirty="0" err="1"/>
              <a:t>Scr_port</a:t>
            </a:r>
            <a:endParaRPr lang="en-US" dirty="0"/>
          </a:p>
          <a:p>
            <a:pPr marL="285750" indent="-285750">
              <a:buFontTx/>
              <a:buChar char="-"/>
            </a:pPr>
            <a:r>
              <a:rPr lang="en-US" dirty="0" err="1"/>
              <a:t>Des_ip</a:t>
            </a:r>
            <a:endParaRPr lang="en-US" dirty="0"/>
          </a:p>
          <a:p>
            <a:pPr marL="285750" indent="-285750">
              <a:buFontTx/>
              <a:buChar char="-"/>
            </a:pPr>
            <a:r>
              <a:rPr lang="en-US" dirty="0" err="1"/>
              <a:t>Des_port</a:t>
            </a:r>
            <a:r>
              <a:rPr lang="en-US" dirty="0"/>
              <a:t> </a:t>
            </a:r>
          </a:p>
          <a:p>
            <a:r>
              <a:rPr lang="en-US" dirty="0"/>
              <a:t>And so on, there are 67 columns which we are considering as the X-Axis component for the analysis </a:t>
            </a: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4782159" y="2303028"/>
            <a:ext cx="3284951" cy="3720337"/>
          </a:xfrm>
        </p:spPr>
        <p:txBody>
          <a:bodyPr>
            <a:normAutofit/>
          </a:bodyPr>
          <a:lstStyle/>
          <a:p>
            <a:r>
              <a:rPr lang="en-US" dirty="0"/>
              <a:t>In the data we have </a:t>
            </a:r>
          </a:p>
          <a:p>
            <a:pPr marL="285750" indent="-285750">
              <a:buFontTx/>
              <a:buChar char="-"/>
            </a:pPr>
            <a:r>
              <a:rPr lang="en-US" dirty="0"/>
              <a:t>Class3</a:t>
            </a:r>
          </a:p>
          <a:p>
            <a:r>
              <a:rPr lang="en-US" dirty="0"/>
              <a:t>Where class3 represents weather it is an attack or normal which we are considering it as Y-axis component for the analysis</a:t>
            </a:r>
          </a:p>
          <a:p>
            <a:endParaRPr lang="en-US" dirty="0"/>
          </a:p>
        </p:txBody>
      </p:sp>
    </p:spTree>
    <p:extLst>
      <p:ext uri="{BB962C8B-B14F-4D97-AF65-F5344CB8AC3E}">
        <p14:creationId xmlns:p14="http://schemas.microsoft.com/office/powerpoint/2010/main" val="246859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Data preprocessing</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303463"/>
            <a:ext cx="8075054" cy="4143375"/>
          </a:xfrm>
        </p:spPr>
        <p:txBody>
          <a:bodyPr>
            <a:normAutofit/>
          </a:bodyPr>
          <a:lstStyle/>
          <a:p>
            <a:pPr marL="0" indent="0">
              <a:buNone/>
            </a:pPr>
            <a:r>
              <a:rPr lang="en-US" dirty="0"/>
              <a:t>As the data set have </a:t>
            </a:r>
            <a:r>
              <a:rPr lang="en-US" dirty="0" err="1"/>
              <a:t>varity</a:t>
            </a:r>
            <a:r>
              <a:rPr lang="en-US" dirty="0"/>
              <a:t> of data sets as some columns has String type, some columns has char type Data types we are using Label encoding for the data preprocessing. </a:t>
            </a:r>
          </a:p>
          <a:p>
            <a:pPr marL="0" indent="0">
              <a:buNone/>
            </a:pPr>
            <a:endParaRPr lang="en-US" dirty="0"/>
          </a:p>
          <a:p>
            <a:pPr marL="0" indent="0">
              <a:buNone/>
            </a:pPr>
            <a:endParaRPr lang="en-US" dirty="0"/>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9172576" y="7019279"/>
            <a:ext cx="198664" cy="290967"/>
          </a:xfrm>
        </p:spPr>
        <p:txBody>
          <a:bodyPr/>
          <a:lstStyle/>
          <a:p>
            <a:endParaRPr lang="en-US" dirty="0"/>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Feature selection</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303463"/>
            <a:ext cx="8075054" cy="4143375"/>
          </a:xfrm>
        </p:spPr>
        <p:txBody>
          <a:bodyPr>
            <a:normAutofit/>
          </a:bodyPr>
          <a:lstStyle/>
          <a:p>
            <a:pPr marL="0" indent="0">
              <a:buNone/>
            </a:pPr>
            <a:r>
              <a:rPr lang="en-US" dirty="0"/>
              <a:t>The dataset contains various components such as IP address, destination port, protocol, service, duration, source bytes, and others. These features are considered as they carry potential information about network behavior.</a:t>
            </a:r>
          </a:p>
          <a:p>
            <a:pPr marL="0" indent="0">
              <a:buNone/>
            </a:pPr>
            <a:r>
              <a:rPr lang="en-US" dirty="0"/>
              <a:t>To identify the most relevant features for predicting attacks, consider:</a:t>
            </a:r>
          </a:p>
          <a:p>
            <a:pPr marL="0" indent="0">
              <a:buNone/>
            </a:pPr>
            <a:r>
              <a:rPr lang="en-US" dirty="0"/>
              <a:t>- Domain Knowledge: Understanding of network protocols, common attack vectors, and typical behavior of normal traffic.</a:t>
            </a:r>
          </a:p>
          <a:p>
            <a:pPr marL="0" indent="0">
              <a:buNone/>
            </a:pPr>
            <a:r>
              <a:rPr lang="en-US" dirty="0"/>
              <a:t>- Exploratory Data Analysis (EDA): Statistical analysis, correlation matrices, and data visualization to understand feature distributions and relationships.</a:t>
            </a:r>
          </a:p>
          <a:p>
            <a:pPr marL="0" indent="0">
              <a:buNone/>
            </a:pPr>
            <a:r>
              <a:rPr lang="en-US" dirty="0"/>
              <a:t>- Feature Importance: Using preliminary models or statistical methods to identify features with the most impact on predictions.</a:t>
            </a:r>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9172576" y="7019279"/>
            <a:ext cx="198664" cy="290967"/>
          </a:xfrm>
        </p:spPr>
        <p:txBody>
          <a:bodyPr/>
          <a:lstStyle/>
          <a:p>
            <a:endParaRPr lang="en-US" dirty="0"/>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3096248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r>
              <a:rPr lang="en-US" dirty="0"/>
              <a:t>Random forest</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3808750"/>
            <a:ext cx="141878" cy="45719"/>
          </a:xfrm>
        </p:spPr>
        <p:txBody>
          <a:bodyPr>
            <a:normAutofit fontScale="25000" lnSpcReduction="20000"/>
          </a:bodyPr>
          <a:lstStyle/>
          <a:p>
            <a:endParaRPr lang="en-US" dirty="0"/>
          </a:p>
        </p:txBody>
      </p:sp>
    </p:spTree>
    <p:extLst>
      <p:ext uri="{BB962C8B-B14F-4D97-AF65-F5344CB8AC3E}">
        <p14:creationId xmlns:p14="http://schemas.microsoft.com/office/powerpoint/2010/main" val="976479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1089213"/>
            <a:ext cx="9879437" cy="980844"/>
          </a:xfrm>
        </p:spPr>
        <p:txBody>
          <a:bodyPr/>
          <a:lstStyle/>
          <a:p>
            <a:r>
              <a:rPr lang="en-US" dirty="0"/>
              <a:t>What is Random forest</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550564" y="2331958"/>
            <a:ext cx="9699822" cy="3704266"/>
          </a:xfrm>
        </p:spPr>
        <p:txBody>
          <a:bodyPr/>
          <a:lstStyle/>
          <a:p>
            <a:pPr marL="285750" indent="-285750">
              <a:buFontTx/>
              <a:buChar char="-"/>
            </a:pPr>
            <a:r>
              <a:rPr lang="en-US" dirty="0"/>
              <a:t>Random Forest is an ensemble learning method that combines multiple individual models to improve overall performance and reduce overfitting. In the case of Random Forest, it combines multiple decision trees.</a:t>
            </a:r>
          </a:p>
          <a:p>
            <a:pPr marL="285750" indent="-285750">
              <a:buFontTx/>
              <a:buChar char="-"/>
            </a:pPr>
            <a:r>
              <a:rPr lang="en-US" dirty="0"/>
              <a:t>The basic building blocks of a Random Forest are decision trees, which are simple tree-structured models used to make predictions based on input features. Each tree in the forest is constructed using a random subset of the training data.</a:t>
            </a:r>
          </a:p>
          <a:p>
            <a:pPr marL="285750" indent="-285750">
              <a:buFontTx/>
              <a:buChar char="-"/>
            </a:pPr>
            <a:r>
              <a:rPr lang="en-US" dirty="0"/>
              <a:t>Random Forest uses bagging, a technique where each tree is trained on a random subset of the training data sampled with replacement (bootstrapping). This randomness helps improve the generalization and robustness of the forest.</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
        <p:nvSpPr>
          <p:cNvPr id="7" name="Content Placeholder 6">
            <a:extLst>
              <a:ext uri="{FF2B5EF4-FFF2-40B4-BE49-F238E27FC236}">
                <a16:creationId xmlns:a16="http://schemas.microsoft.com/office/drawing/2014/main" id="{3848E4EB-8F4D-0C1C-44BD-B500BA7B49C3}"/>
              </a:ext>
            </a:extLst>
          </p:cNvPr>
          <p:cNvSpPr>
            <a:spLocks noGrp="1"/>
          </p:cNvSpPr>
          <p:nvPr>
            <p:ph sz="half" idx="1"/>
          </p:nvPr>
        </p:nvSpPr>
        <p:spPr>
          <a:xfrm flipH="1">
            <a:off x="12048090" y="6386511"/>
            <a:ext cx="45719" cy="471489"/>
          </a:xfrm>
        </p:spPr>
        <p:txBody>
          <a:bodyPr/>
          <a:lstStyle/>
          <a:p>
            <a:endParaRPr lang="en-IN" dirty="0"/>
          </a:p>
        </p:txBody>
      </p:sp>
    </p:spTree>
    <p:extLst>
      <p:ext uri="{BB962C8B-B14F-4D97-AF65-F5344CB8AC3E}">
        <p14:creationId xmlns:p14="http://schemas.microsoft.com/office/powerpoint/2010/main" val="396999615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{881AD5BE-F2C2-4395-B196-214438009246}tf78438558_win32</Template>
  <TotalTime>94</TotalTime>
  <Words>1236</Words>
  <Application>Microsoft Office PowerPoint</Application>
  <PresentationFormat>Widescreen</PresentationFormat>
  <Paragraphs>91</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Calibri</vt:lpstr>
      <vt:lpstr>Roboto</vt:lpstr>
      <vt:lpstr>Sabon Next LT</vt:lpstr>
      <vt:lpstr>Custom</vt:lpstr>
      <vt:lpstr>ANOMALIES based INTRUSION DETECTION SYSTEM</vt:lpstr>
      <vt:lpstr>anomaly-based intrusion detection system</vt:lpstr>
      <vt:lpstr>DOS Attacks on iot devices</vt:lpstr>
      <vt:lpstr>dataset</vt:lpstr>
      <vt:lpstr>Data separation</vt:lpstr>
      <vt:lpstr>Data preprocessing</vt:lpstr>
      <vt:lpstr>Feature selection</vt:lpstr>
      <vt:lpstr>Random forest</vt:lpstr>
      <vt:lpstr>What is Random forest</vt:lpstr>
      <vt:lpstr>Random Forest – for dos attack detection</vt:lpstr>
      <vt:lpstr>Splitting data</vt:lpstr>
      <vt:lpstr>Training Random Forest</vt:lpstr>
      <vt:lpstr>Scrapy – for real time data collection</vt:lpstr>
      <vt:lpstr>Model Evalution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ANOMALIES based INTRUSION DETECTION SYSTEM</dc:title>
  <dc:subject/>
  <dc:creator>SHIVAM JASWAL</dc:creator>
  <cp:lastModifiedBy>Puneet Bisht</cp:lastModifiedBy>
  <cp:revision>2</cp:revision>
  <dcterms:created xsi:type="dcterms:W3CDTF">2024-04-22T03:54:32Z</dcterms:created>
  <dcterms:modified xsi:type="dcterms:W3CDTF">2024-05-28T03:31:39Z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