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notesSlides/notesSlide3.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59" d="100"/>
          <a:sy n="59" d="100"/>
        </p:scale>
        <p:origin x="964" y="5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CFFA8F5-0728-40FD-85C8-C14DCB2DA8F0}" type="datetimeFigureOut">
              <a:rPr lang="en-IN" smtClean="0"/>
              <a:t>01-09-2024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E581CF0-D93D-4A2B-BE21-77E042E39F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DE581CF0-D93D-4A2B-BE21-77E042E39F95}" type="slidenum">
              <a:rPr lang="en-IN" smtClean="0"/>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DE581CF0-D93D-4A2B-BE21-77E042E39F95}" type="slidenum">
              <a:rPr lang="en-IN" smtClean="0"/>
              <a:t>10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IN"/>
          </a:p>
        </p:txBody>
      </p:sp>
      <p:sp>
        <p:nvSpPr>
          <p:cNvPr id="1048648" name="Slide Number Placeholder 3"/>
          <p:cNvSpPr>
            <a:spLocks noGrp="1"/>
          </p:cNvSpPr>
          <p:nvPr>
            <p:ph type="sldNum" sz="quarter" idx="5"/>
          </p:nvPr>
        </p:nvSpPr>
        <p:spPr/>
        <p:txBody>
          <a:bodyPr/>
          <a:p>
            <a:fld id="{DE581CF0-D93D-4A2B-BE21-77E042E39F95}"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5" name=""/>
        <p:cNvGrpSpPr/>
        <p:nvPr/>
      </p:nvGrpSpPr>
      <p:grpSpPr>
        <a:xfrm>
          <a:off x="0" y="0"/>
          <a:ext cx="0" cy="0"/>
          <a:chOff x="0" y="0"/>
          <a:chExt cx="0" cy="0"/>
        </a:xfrm>
      </p:grpSpPr>
      <p:sp>
        <p:nvSpPr>
          <p:cNvPr id="1048583" name="Rectangle 6"/>
          <p:cNvSpPr/>
          <p:nvPr/>
        </p:nvSpPr>
        <p:spPr>
          <a:xfrm>
            <a:off x="920834" y="1346946"/>
            <a:ext cx="10222992" cy="80683"/>
          </a:xfrm>
          <a:prstGeom prst="rect"/>
          <a:blipFill rotWithShape="1" dpi="0">
            <a:blip xmlns:r="http://schemas.openxmlformats.org/officeDocument/2006/relationships" r:embed="rId1">
              <a:alphaModFix amt="85000"/>
              <a:lum bright="70000" contrast="-70000"/>
            </a:blip>
            <a:srcRect/>
            <a:tile algn="ctr" flip="xy" sx="92000" sy="89000" tx="0" ty="-7620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920834" y="4299696"/>
            <a:ext cx="10222992" cy="80683"/>
          </a:xfrm>
          <a:prstGeom prst="rect"/>
          <a:blipFill rotWithShape="1" dpi="0">
            <a:blip xmlns:r="http://schemas.openxmlformats.org/officeDocument/2006/relationships" r:embed="rId1">
              <a:alphaModFix amt="85000"/>
              <a:lum bright="70000" contrast="-70000"/>
            </a:blip>
            <a:srcRect/>
            <a:tile algn="ctr" flip="xy" sx="92000" sy="89000" tx="0" ty="-7175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Rectangle 8"/>
          <p:cNvSpPr/>
          <p:nvPr/>
        </p:nvSpPr>
        <p:spPr>
          <a:xfrm>
            <a:off x="920834" y="1484779"/>
            <a:ext cx="10222992" cy="274320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6" name="Group 9"/>
          <p:cNvGrpSpPr/>
          <p:nvPr/>
        </p:nvGrpSpPr>
        <p:grpSpPr>
          <a:xfrm>
            <a:off x="9649215" y="4068923"/>
            <a:ext cx="1080904" cy="1080902"/>
            <a:chOff x="9685338" y="4460675"/>
            <a:chExt cx="1080904" cy="1080902"/>
          </a:xfrm>
        </p:grpSpPr>
        <p:sp>
          <p:nvSpPr>
            <p:cNvPr id="1048586" name="Oval 10"/>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587" name="Oval 11"/>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588" name="Title 1"/>
          <p:cNvSpPr>
            <a:spLocks noGrp="1"/>
          </p:cNvSpPr>
          <p:nvPr>
            <p:ph type="ctrTitle"/>
          </p:nvPr>
        </p:nvSpPr>
        <p:spPr>
          <a:xfrm>
            <a:off x="1051560" y="1432223"/>
            <a:ext cx="9966960" cy="3035808"/>
          </a:xfrm>
        </p:spPr>
        <p:txBody>
          <a:bodyPr anchor="ctr">
            <a:noAutofit/>
          </a:bodyPr>
          <a:lstStyle>
            <a:lvl1pPr algn="l">
              <a:lnSpc>
                <a:spcPct val="80000"/>
              </a:lnSpc>
              <a:defRPr baseline="0" cap="all" sz="9600">
                <a:blipFill rotWithShape="1" dpi="0">
                  <a:blip xmlns:r="http://schemas.openxmlformats.org/officeDocument/2006/relationships" r:embed="rId2"/>
                  <a:srcRect/>
                  <a:tile algn="tl" flip="none" sx="65000" sy="64000" tx="6350" ty="-127000"/>
                </a:blipFill>
              </a:defRPr>
            </a:lvl1pPr>
          </a:lstStyle>
          <a:p>
            <a:r>
              <a:rPr lang="en-US"/>
              <a:t>Click to edit Master title style</a:t>
            </a:r>
            <a:endParaRPr dirty="0" lang="en-US"/>
          </a:p>
        </p:txBody>
      </p:sp>
      <p:sp>
        <p:nvSpPr>
          <p:cNvPr id="1048589" name="Subtitle 2"/>
          <p:cNvSpPr>
            <a:spLocks noGrp="1"/>
          </p:cNvSpPr>
          <p:nvPr>
            <p:ph type="subTitle" idx="1"/>
          </p:nvPr>
        </p:nvSpPr>
        <p:spPr>
          <a:xfrm>
            <a:off x="1069848" y="4389120"/>
            <a:ext cx="7891272" cy="1069848"/>
          </a:xfrm>
        </p:spPr>
        <p:txBody>
          <a:bodyPr>
            <a:normAutofit/>
          </a:bodyPr>
          <a:lstStyle>
            <a:lvl1pPr algn="l" indent="0" marL="0">
              <a:buNone/>
              <a:defRPr sz="2200">
                <a:solidFill>
                  <a:schemeClr val="tx1"/>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a:t>Click to edit Master subtitle style</a:t>
            </a:r>
            <a:endParaRPr dirty="0" lang="en-US"/>
          </a:p>
        </p:txBody>
      </p:sp>
      <p:sp>
        <p:nvSpPr>
          <p:cNvPr id="1048590" name="Date Placeholder 3"/>
          <p:cNvSpPr>
            <a:spLocks noGrp="1"/>
          </p:cNvSpPr>
          <p:nvPr>
            <p:ph type="dt" sz="half" idx="10"/>
          </p:nvPr>
        </p:nvSpPr>
        <p:spPr/>
        <p:txBody>
          <a:bodyPr/>
          <a:p>
            <a:fld id="{B5B1BFED-4526-486B-972B-5FC7FE084B8E}" type="datetimeFigureOut">
              <a:rPr lang="en-IN" smtClean="0"/>
              <a:t>01-09-2024</a:t>
            </a:fld>
            <a:endParaRPr lang="en-IN"/>
          </a:p>
        </p:txBody>
      </p:sp>
      <p:sp>
        <p:nvSpPr>
          <p:cNvPr id="1048591" name="Footer Placeholder 4"/>
          <p:cNvSpPr>
            <a:spLocks noGrp="1"/>
          </p:cNvSpPr>
          <p:nvPr>
            <p:ph type="ftr" sz="quarter" idx="11"/>
          </p:nvPr>
        </p:nvSpPr>
        <p:spPr/>
        <p:txBody>
          <a:bodyPr/>
          <a:p>
            <a:endParaRPr lang="en-IN"/>
          </a:p>
        </p:txBody>
      </p:sp>
      <p:sp>
        <p:nvSpPr>
          <p:cNvPr id="1048592" name="Slide Number Placeholder 5"/>
          <p:cNvSpPr>
            <a:spLocks noGrp="1"/>
          </p:cNvSpPr>
          <p:nvPr>
            <p:ph type="sldNum" sz="quarter" idx="12"/>
          </p:nvPr>
        </p:nvSpPr>
        <p:spPr>
          <a:xfrm>
            <a:off x="9592733" y="4289334"/>
            <a:ext cx="1193868" cy="640080"/>
          </a:xfrm>
        </p:spPr>
        <p:txBody>
          <a:bodyPr/>
          <a:lstStyle>
            <a:lvl1pPr>
              <a:defRPr sz="2800"/>
            </a:lvl1pPr>
          </a:lstStyle>
          <a:p>
            <a:fld id="{FD7A09C2-F82E-46CC-90AD-D872FB7E9C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60" name="Title 1"/>
          <p:cNvSpPr>
            <a:spLocks noGrp="1"/>
          </p:cNvSpPr>
          <p:nvPr>
            <p:ph type="title"/>
          </p:nvPr>
        </p:nvSpPr>
        <p:spPr/>
        <p:txBody>
          <a:bodyPr/>
          <a:p>
            <a:r>
              <a:rPr lang="en-US"/>
              <a:t>Click to edit Master title style</a:t>
            </a:r>
            <a:endParaRPr dirty="0" lang="en-US"/>
          </a:p>
        </p:txBody>
      </p:sp>
      <p:sp>
        <p:nvSpPr>
          <p:cNvPr id="104866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2" name="Date Placeholder 3"/>
          <p:cNvSpPr>
            <a:spLocks noGrp="1"/>
          </p:cNvSpPr>
          <p:nvPr>
            <p:ph type="dt" sz="half" idx="10"/>
          </p:nvPr>
        </p:nvSpPr>
        <p:spPr/>
        <p:txBody>
          <a:bodyPr/>
          <a:p>
            <a:fld id="{B5B1BFED-4526-486B-972B-5FC7FE084B8E}" type="datetimeFigureOut">
              <a:rPr lang="en-IN" smtClean="0"/>
              <a:t>01-09-2024</a:t>
            </a:fld>
            <a:endParaRPr lang="en-IN"/>
          </a:p>
        </p:txBody>
      </p:sp>
      <p:sp>
        <p:nvSpPr>
          <p:cNvPr id="1048663" name="Footer Placeholder 4"/>
          <p:cNvSpPr>
            <a:spLocks noGrp="1"/>
          </p:cNvSpPr>
          <p:nvPr>
            <p:ph type="ftr" sz="quarter" idx="11"/>
          </p:nvPr>
        </p:nvSpPr>
        <p:spPr/>
        <p:txBody>
          <a:bodyPr/>
          <a:p>
            <a:endParaRPr lang="en-IN"/>
          </a:p>
        </p:txBody>
      </p:sp>
      <p:sp>
        <p:nvSpPr>
          <p:cNvPr id="1048664" name="Slide Number Placeholder 5"/>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55" name="Vertical Title 1"/>
          <p:cNvSpPr>
            <a:spLocks noGrp="1"/>
          </p:cNvSpPr>
          <p:nvPr>
            <p:ph type="title" orient="vert"/>
          </p:nvPr>
        </p:nvSpPr>
        <p:spPr>
          <a:xfrm>
            <a:off x="8724900" y="533400"/>
            <a:ext cx="2552700" cy="5638800"/>
          </a:xfrm>
        </p:spPr>
        <p:txBody>
          <a:bodyPr vert="eaVert"/>
          <a:p>
            <a:r>
              <a:rPr lang="en-US"/>
              <a:t>Click to edit Master title style</a:t>
            </a:r>
            <a:endParaRPr dirty="0" lang="en-US"/>
          </a:p>
        </p:txBody>
      </p:sp>
      <p:sp>
        <p:nvSpPr>
          <p:cNvPr id="1048656" name="Vertical Text Placeholder 2"/>
          <p:cNvSpPr>
            <a:spLocks noGrp="1"/>
          </p:cNvSpPr>
          <p:nvPr>
            <p:ph type="body" orient="vert" idx="1"/>
          </p:nvPr>
        </p:nvSpPr>
        <p:spPr>
          <a:xfrm>
            <a:off x="1066800" y="533400"/>
            <a:ext cx="7505700" cy="5638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B5B1BFED-4526-486B-972B-5FC7FE084B8E}" type="datetimeFigureOut">
              <a:rPr lang="en-IN" smtClean="0"/>
              <a:t>01-09-2024</a:t>
            </a:fld>
            <a:endParaRPr lang="en-IN"/>
          </a:p>
        </p:txBody>
      </p:sp>
      <p:sp>
        <p:nvSpPr>
          <p:cNvPr id="1048658" name="Footer Placeholder 4"/>
          <p:cNvSpPr>
            <a:spLocks noGrp="1"/>
          </p:cNvSpPr>
          <p:nvPr>
            <p:ph type="ftr" sz="quarter" idx="11"/>
          </p:nvPr>
        </p:nvSpPr>
        <p:spPr/>
        <p:txBody>
          <a:bodyPr/>
          <a:p>
            <a:endParaRPr lang="en-IN"/>
          </a:p>
        </p:txBody>
      </p:sp>
      <p:sp>
        <p:nvSpPr>
          <p:cNvPr id="1048659" name="Slide Number Placeholder 5"/>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4" name="Title 1"/>
          <p:cNvSpPr>
            <a:spLocks noGrp="1"/>
          </p:cNvSpPr>
          <p:nvPr>
            <p:ph type="title"/>
          </p:nvPr>
        </p:nvSpPr>
        <p:spPr/>
        <p:txBody>
          <a:bodyPr/>
          <a:p>
            <a:r>
              <a:rPr lang="en-US"/>
              <a:t>Click to edit Master title style</a:t>
            </a:r>
            <a:endParaRPr dirty="0" lang="en-US"/>
          </a:p>
        </p:txBody>
      </p:sp>
      <p:sp>
        <p:nvSpPr>
          <p:cNvPr id="104859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6" name="Date Placeholder 3"/>
          <p:cNvSpPr>
            <a:spLocks noGrp="1"/>
          </p:cNvSpPr>
          <p:nvPr>
            <p:ph type="dt" sz="half" idx="10"/>
          </p:nvPr>
        </p:nvSpPr>
        <p:spPr/>
        <p:txBody>
          <a:bodyPr/>
          <a:p>
            <a:fld id="{B5B1BFED-4526-486B-972B-5FC7FE084B8E}" type="datetimeFigureOut">
              <a:rPr lang="en-IN" smtClean="0"/>
              <a:t>01-09-2024</a:t>
            </a:fld>
            <a:endParaRPr lang="en-IN"/>
          </a:p>
        </p:txBody>
      </p:sp>
      <p:sp>
        <p:nvSpPr>
          <p:cNvPr id="1048597" name="Footer Placeholder 4"/>
          <p:cNvSpPr>
            <a:spLocks noGrp="1"/>
          </p:cNvSpPr>
          <p:nvPr>
            <p:ph type="ftr" sz="quarter" idx="11"/>
          </p:nvPr>
        </p:nvSpPr>
        <p:spPr/>
        <p:txBody>
          <a:bodyPr/>
          <a:p>
            <a:endParaRPr lang="en-IN"/>
          </a:p>
        </p:txBody>
      </p:sp>
      <p:sp>
        <p:nvSpPr>
          <p:cNvPr id="1048598" name="Slide Number Placeholder 5"/>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5" name=""/>
        <p:cNvGrpSpPr/>
        <p:nvPr/>
      </p:nvGrpSpPr>
      <p:grpSpPr>
        <a:xfrm>
          <a:off x="0" y="0"/>
          <a:ext cx="0" cy="0"/>
          <a:chOff x="0" y="0"/>
          <a:chExt cx="0" cy="0"/>
        </a:xfrm>
      </p:grpSpPr>
      <p:sp>
        <p:nvSpPr>
          <p:cNvPr id="1048665" name="Rectangle 6"/>
          <p:cNvSpPr/>
          <p:nvPr/>
        </p:nvSpPr>
        <p:spPr>
          <a:xfrm>
            <a:off x="0" y="4917989"/>
            <a:ext cx="12192000" cy="194001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Title 1"/>
          <p:cNvSpPr>
            <a:spLocks noGrp="1"/>
          </p:cNvSpPr>
          <p:nvPr>
            <p:ph type="title"/>
          </p:nvPr>
        </p:nvSpPr>
        <p:spPr>
          <a:xfrm>
            <a:off x="2167128" y="1225296"/>
            <a:ext cx="9281160" cy="3520440"/>
          </a:xfrm>
        </p:spPr>
        <p:txBody>
          <a:bodyPr anchor="ctr">
            <a:normAutofit/>
          </a:bodyPr>
          <a:lstStyle>
            <a:lvl1pPr>
              <a:lnSpc>
                <a:spcPct val="80000"/>
              </a:lnSpc>
              <a:defRPr b="0" sz="8000"/>
            </a:lvl1pPr>
          </a:lstStyle>
          <a:p>
            <a:r>
              <a:rPr lang="en-US"/>
              <a:t>Click to edit Master title style</a:t>
            </a:r>
            <a:endParaRPr dirty="0" lang="en-US"/>
          </a:p>
        </p:txBody>
      </p:sp>
      <p:sp>
        <p:nvSpPr>
          <p:cNvPr id="1048667" name="Text Placeholder 2"/>
          <p:cNvSpPr>
            <a:spLocks noGrp="1"/>
          </p:cNvSpPr>
          <p:nvPr>
            <p:ph type="body" idx="1"/>
          </p:nvPr>
        </p:nvSpPr>
        <p:spPr>
          <a:xfrm>
            <a:off x="2165774" y="5020056"/>
            <a:ext cx="9052560" cy="1066800"/>
          </a:xfrm>
        </p:spPr>
        <p:txBody>
          <a:bodyPr anchor="t">
            <a:normAutofit/>
          </a:bodyPr>
          <a:lstStyle>
            <a:lvl1pP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a:xfrm>
            <a:off x="8593667" y="6272784"/>
            <a:ext cx="2644309" cy="365125"/>
          </a:xfrm>
        </p:spPr>
        <p:txBody>
          <a:bodyPr/>
          <a:p>
            <a:fld id="{B5B1BFED-4526-486B-972B-5FC7FE084B8E}" type="datetimeFigureOut">
              <a:rPr lang="en-IN" smtClean="0"/>
              <a:t>01-09-2024</a:t>
            </a:fld>
            <a:endParaRPr lang="en-IN"/>
          </a:p>
        </p:txBody>
      </p:sp>
      <p:sp>
        <p:nvSpPr>
          <p:cNvPr id="1048669" name="Footer Placeholder 4"/>
          <p:cNvSpPr>
            <a:spLocks noGrp="1"/>
          </p:cNvSpPr>
          <p:nvPr>
            <p:ph type="ftr" sz="quarter" idx="11"/>
          </p:nvPr>
        </p:nvSpPr>
        <p:spPr>
          <a:xfrm>
            <a:off x="2182708" y="6272784"/>
            <a:ext cx="6327648" cy="365125"/>
          </a:xfrm>
        </p:spPr>
        <p:txBody>
          <a:bodyPr/>
          <a:p>
            <a:endParaRPr lang="en-IN"/>
          </a:p>
        </p:txBody>
      </p:sp>
      <p:grpSp>
        <p:nvGrpSpPr>
          <p:cNvPr id="56" name="Group 7"/>
          <p:cNvGrpSpPr/>
          <p:nvPr/>
        </p:nvGrpSpPr>
        <p:grpSpPr>
          <a:xfrm>
            <a:off x="897399" y="2325848"/>
            <a:ext cx="1080904" cy="1080902"/>
            <a:chOff x="9685338" y="4460675"/>
            <a:chExt cx="1080904" cy="1080902"/>
          </a:xfrm>
        </p:grpSpPr>
        <p:sp>
          <p:nvSpPr>
            <p:cNvPr id="1048670" name="Oval 8"/>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671" name="Oval 9"/>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672" name="Slide Number Placeholder 5"/>
          <p:cNvSpPr>
            <a:spLocks noGrp="1"/>
          </p:cNvSpPr>
          <p:nvPr>
            <p:ph type="sldNum" sz="quarter" idx="12"/>
          </p:nvPr>
        </p:nvSpPr>
        <p:spPr>
          <a:xfrm>
            <a:off x="843702" y="2506133"/>
            <a:ext cx="1188298" cy="720332"/>
          </a:xfrm>
        </p:spPr>
        <p:txBody>
          <a:bodyPr/>
          <a:lstStyle>
            <a:lvl1pPr>
              <a:defRPr sz="2800"/>
            </a:lvl1pPr>
          </a:lstStyle>
          <a:p>
            <a:fld id="{FD7A09C2-F82E-46CC-90AD-D872FB7E9C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22" name="Title 1"/>
          <p:cNvSpPr>
            <a:spLocks noGrp="1"/>
          </p:cNvSpPr>
          <p:nvPr>
            <p:ph type="title"/>
          </p:nvPr>
        </p:nvSpPr>
        <p:spPr/>
        <p:txBody>
          <a:bodyPr/>
          <a:p>
            <a:r>
              <a:rPr lang="en-US"/>
              <a:t>Click to edit Master title style</a:t>
            </a:r>
            <a:endParaRPr dirty="0" lang="en-US"/>
          </a:p>
        </p:txBody>
      </p:sp>
      <p:sp>
        <p:nvSpPr>
          <p:cNvPr id="104862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5" name="Date Placeholder 4"/>
          <p:cNvSpPr>
            <a:spLocks noGrp="1"/>
          </p:cNvSpPr>
          <p:nvPr>
            <p:ph type="dt" sz="half" idx="10"/>
          </p:nvPr>
        </p:nvSpPr>
        <p:spPr/>
        <p:txBody>
          <a:bodyPr/>
          <a:p>
            <a:fld id="{B5B1BFED-4526-486B-972B-5FC7FE084B8E}" type="datetimeFigureOut">
              <a:rPr lang="en-IN" smtClean="0"/>
              <a:t>01-09-2024</a:t>
            </a:fld>
            <a:endParaRPr lang="en-IN"/>
          </a:p>
        </p:txBody>
      </p:sp>
      <p:sp>
        <p:nvSpPr>
          <p:cNvPr id="1048626" name="Footer Placeholder 5"/>
          <p:cNvSpPr>
            <a:spLocks noGrp="1"/>
          </p:cNvSpPr>
          <p:nvPr>
            <p:ph type="ftr" sz="quarter" idx="11"/>
          </p:nvPr>
        </p:nvSpPr>
        <p:spPr/>
        <p:txBody>
          <a:bodyPr/>
          <a:p>
            <a:endParaRPr lang="en-IN"/>
          </a:p>
        </p:txBody>
      </p:sp>
      <p:sp>
        <p:nvSpPr>
          <p:cNvPr id="1048627" name="Slide Number Placeholder 6"/>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29" name="Title 9"/>
          <p:cNvSpPr>
            <a:spLocks noGrp="1"/>
          </p:cNvSpPr>
          <p:nvPr>
            <p:ph type="title"/>
          </p:nvPr>
        </p:nvSpPr>
        <p:spPr/>
        <p:txBody>
          <a:bodyPr/>
          <a:p>
            <a:r>
              <a:rPr lang="en-US"/>
              <a:t>Click to edit Master title style</a:t>
            </a:r>
            <a:endParaRPr dirty="0" lang="en-US"/>
          </a:p>
        </p:txBody>
      </p:sp>
      <p:sp>
        <p:nvSpPr>
          <p:cNvPr id="1048630" name="Text Placeholder 2"/>
          <p:cNvSpPr>
            <a:spLocks noGrp="1"/>
          </p:cNvSpPr>
          <p:nvPr>
            <p:ph type="body" idx="1"/>
          </p:nvPr>
        </p:nvSpPr>
        <p:spPr>
          <a:xfrm>
            <a:off x="1066800"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1"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2" name="Text Placeholder 4"/>
          <p:cNvSpPr>
            <a:spLocks noGrp="1"/>
          </p:cNvSpPr>
          <p:nvPr>
            <p:ph type="body" sz="quarter" idx="3"/>
          </p:nvPr>
        </p:nvSpPr>
        <p:spPr>
          <a:xfrm>
            <a:off x="6364224"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3"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4" name="Date Placeholder 6"/>
          <p:cNvSpPr>
            <a:spLocks noGrp="1"/>
          </p:cNvSpPr>
          <p:nvPr>
            <p:ph type="dt" sz="half" idx="10"/>
          </p:nvPr>
        </p:nvSpPr>
        <p:spPr/>
        <p:txBody>
          <a:bodyPr/>
          <a:p>
            <a:fld id="{B5B1BFED-4526-486B-972B-5FC7FE084B8E}" type="datetimeFigureOut">
              <a:rPr lang="en-IN" smtClean="0"/>
              <a:t>01-09-2024</a:t>
            </a:fld>
            <a:endParaRPr lang="en-IN"/>
          </a:p>
        </p:txBody>
      </p:sp>
      <p:sp>
        <p:nvSpPr>
          <p:cNvPr id="1048635" name="Footer Placeholder 7"/>
          <p:cNvSpPr>
            <a:spLocks noGrp="1"/>
          </p:cNvSpPr>
          <p:nvPr>
            <p:ph type="ftr" sz="quarter" idx="11"/>
          </p:nvPr>
        </p:nvSpPr>
        <p:spPr/>
        <p:txBody>
          <a:bodyPr/>
          <a:p>
            <a:endParaRPr lang="en-IN"/>
          </a:p>
        </p:txBody>
      </p:sp>
      <p:sp>
        <p:nvSpPr>
          <p:cNvPr id="1048636" name="Slide Number Placeholder 8"/>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51" name="Title 5"/>
          <p:cNvSpPr>
            <a:spLocks noGrp="1"/>
          </p:cNvSpPr>
          <p:nvPr>
            <p:ph type="title"/>
          </p:nvPr>
        </p:nvSpPr>
        <p:spPr/>
        <p:txBody>
          <a:bodyPr/>
          <a:p>
            <a:r>
              <a:rPr lang="en-US"/>
              <a:t>Click to edit Master title style</a:t>
            </a:r>
            <a:endParaRPr dirty="0" lang="en-US"/>
          </a:p>
        </p:txBody>
      </p:sp>
      <p:sp>
        <p:nvSpPr>
          <p:cNvPr id="1048652" name="Date Placeholder 2"/>
          <p:cNvSpPr>
            <a:spLocks noGrp="1"/>
          </p:cNvSpPr>
          <p:nvPr>
            <p:ph type="dt" sz="half" idx="10"/>
          </p:nvPr>
        </p:nvSpPr>
        <p:spPr/>
        <p:txBody>
          <a:bodyPr/>
          <a:p>
            <a:fld id="{B5B1BFED-4526-486B-972B-5FC7FE084B8E}" type="datetimeFigureOut">
              <a:rPr lang="en-IN" smtClean="0"/>
              <a:t>01-09-2024</a:t>
            </a:fld>
            <a:endParaRPr lang="en-IN"/>
          </a:p>
        </p:txBody>
      </p:sp>
      <p:sp>
        <p:nvSpPr>
          <p:cNvPr id="1048653" name="Footer Placeholder 3"/>
          <p:cNvSpPr>
            <a:spLocks noGrp="1"/>
          </p:cNvSpPr>
          <p:nvPr>
            <p:ph type="ftr" sz="quarter" idx="11"/>
          </p:nvPr>
        </p:nvSpPr>
        <p:spPr/>
        <p:txBody>
          <a:bodyPr/>
          <a:p>
            <a:endParaRPr lang="en-IN"/>
          </a:p>
        </p:txBody>
      </p:sp>
      <p:sp>
        <p:nvSpPr>
          <p:cNvPr id="1048654" name="Slide Number Placeholder 4"/>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3" name="Date Placeholder 1"/>
          <p:cNvSpPr>
            <a:spLocks noGrp="1"/>
          </p:cNvSpPr>
          <p:nvPr>
            <p:ph type="dt" sz="half" idx="10"/>
          </p:nvPr>
        </p:nvSpPr>
        <p:spPr/>
        <p:txBody>
          <a:bodyPr/>
          <a:p>
            <a:fld id="{B5B1BFED-4526-486B-972B-5FC7FE084B8E}" type="datetimeFigureOut">
              <a:rPr lang="en-IN" smtClean="0"/>
              <a:t>01-09-2024</a:t>
            </a:fld>
            <a:endParaRPr lang="en-IN"/>
          </a:p>
        </p:txBody>
      </p:sp>
      <p:sp>
        <p:nvSpPr>
          <p:cNvPr id="1048674" name="Footer Placeholder 2"/>
          <p:cNvSpPr>
            <a:spLocks noGrp="1"/>
          </p:cNvSpPr>
          <p:nvPr>
            <p:ph type="ftr" sz="quarter" idx="11"/>
          </p:nvPr>
        </p:nvSpPr>
        <p:spPr/>
        <p:txBody>
          <a:bodyPr/>
          <a:p>
            <a:endParaRPr lang="en-IN"/>
          </a:p>
        </p:txBody>
      </p:sp>
      <p:sp>
        <p:nvSpPr>
          <p:cNvPr id="1048675" name="Slide Number Placeholder 3"/>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8" name=""/>
        <p:cNvGrpSpPr/>
        <p:nvPr/>
      </p:nvGrpSpPr>
      <p:grpSpPr>
        <a:xfrm>
          <a:off x="0" y="0"/>
          <a:ext cx="0" cy="0"/>
          <a:chOff x="0" y="0"/>
          <a:chExt cx="0" cy="0"/>
        </a:xfrm>
      </p:grpSpPr>
      <p:sp>
        <p:nvSpPr>
          <p:cNvPr id="1048676" name="Rectangle 7"/>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Title 1"/>
          <p:cNvSpPr>
            <a:spLocks noGrp="1"/>
          </p:cNvSpPr>
          <p:nvPr>
            <p:ph type="title"/>
          </p:nvPr>
        </p:nvSpPr>
        <p:spPr>
          <a:xfrm>
            <a:off x="8549640" y="685800"/>
            <a:ext cx="3200400" cy="1737360"/>
          </a:xfrm>
        </p:spPr>
        <p:txBody>
          <a:bodyPr anchor="b">
            <a:normAutofit/>
          </a:bodyPr>
          <a:lstStyle>
            <a:lvl1pPr>
              <a:defRPr b="1" sz="3200"/>
            </a:lvl1pPr>
          </a:lstStyle>
          <a:p>
            <a:r>
              <a:rPr lang="en-US"/>
              <a:t>Click to edit Master title style</a:t>
            </a:r>
            <a:endParaRPr dirty="0" lang="en-US"/>
          </a:p>
        </p:txBody>
      </p:sp>
      <p:sp>
        <p:nvSpPr>
          <p:cNvPr id="1048678"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p>
            <a:fld id="{B5B1BFED-4526-486B-972B-5FC7FE084B8E}" type="datetimeFigureOut">
              <a:rPr lang="en-IN" smtClean="0"/>
              <a:t>01-09-2024</a:t>
            </a:fld>
            <a:endParaRPr lang="en-IN"/>
          </a:p>
        </p:txBody>
      </p:sp>
      <p:sp>
        <p:nvSpPr>
          <p:cNvPr id="1048681" name="Footer Placeholder 5"/>
          <p:cNvSpPr>
            <a:spLocks noGrp="1"/>
          </p:cNvSpPr>
          <p:nvPr>
            <p:ph type="ftr" sz="quarter" idx="11"/>
          </p:nvPr>
        </p:nvSpPr>
        <p:spPr/>
        <p:txBody>
          <a:bodyPr/>
          <a:p>
            <a:endParaRPr lang="en-IN"/>
          </a:p>
        </p:txBody>
      </p:sp>
      <p:grpSp>
        <p:nvGrpSpPr>
          <p:cNvPr id="59" name="Group 8"/>
          <p:cNvGrpSpPr>
            <a:grpSpLocks noChangeAspect="1"/>
          </p:cNvGrpSpPr>
          <p:nvPr/>
        </p:nvGrpSpPr>
        <p:grpSpPr>
          <a:xfrm>
            <a:off x="11401725" y="6229681"/>
            <a:ext cx="457200" cy="457200"/>
            <a:chOff x="11361456" y="6195813"/>
            <a:chExt cx="548640" cy="548640"/>
          </a:xfrm>
        </p:grpSpPr>
        <p:sp>
          <p:nvSpPr>
            <p:cNvPr id="1048682" name="Oval 9"/>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683" name="Oval 10"/>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8684" name="Slide Number Placeholder 6"/>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38" name=""/>
        <p:cNvGrpSpPr/>
        <p:nvPr/>
      </p:nvGrpSpPr>
      <p:grpSpPr>
        <a:xfrm>
          <a:off x="0" y="0"/>
          <a:ext cx="0" cy="0"/>
          <a:chOff x="0" y="0"/>
          <a:chExt cx="0" cy="0"/>
        </a:xfrm>
      </p:grpSpPr>
      <p:sp>
        <p:nvSpPr>
          <p:cNvPr id="1048611" name="Rectangle 10"/>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12" name="Title 1"/>
          <p:cNvSpPr>
            <a:spLocks noGrp="1"/>
          </p:cNvSpPr>
          <p:nvPr>
            <p:ph type="title"/>
          </p:nvPr>
        </p:nvSpPr>
        <p:spPr>
          <a:xfrm>
            <a:off x="8549640" y="685800"/>
            <a:ext cx="3200400" cy="1737360"/>
          </a:xfrm>
        </p:spPr>
        <p:txBody>
          <a:bodyPr anchor="b">
            <a:normAutofit/>
          </a:bodyPr>
          <a:lstStyle>
            <a:lvl1pPr>
              <a:defRPr b="1" sz="3200"/>
            </a:lvl1pPr>
          </a:lstStyle>
          <a:p>
            <a:r>
              <a:rPr lang="en-US"/>
              <a:t>Click to edit Master title style</a:t>
            </a:r>
            <a:endParaRPr dirty="0" lang="en-US"/>
          </a:p>
        </p:txBody>
      </p:sp>
      <p:sp>
        <p:nvSpPr>
          <p:cNvPr id="1048613" name="Picture Placeholder 2"/>
          <p:cNvSpPr>
            <a:spLocks noChangeAspect="1" noGrp="1"/>
          </p:cNvSpPr>
          <p:nvPr>
            <p:ph type="pic" idx="1"/>
          </p:nvPr>
        </p:nvSpPr>
        <p:spPr>
          <a:xfrm>
            <a:off x="0" y="0"/>
            <a:ext cx="8303740" cy="6858000"/>
          </a:xfrm>
          <a:solidFill>
            <a:schemeClr val="tx2">
              <a:lumMod val="20000"/>
              <a:lumOff val="80000"/>
            </a:schemeClr>
          </a:solidFill>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14"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15" name="Date Placeholder 4"/>
          <p:cNvSpPr>
            <a:spLocks noGrp="1"/>
          </p:cNvSpPr>
          <p:nvPr>
            <p:ph type="dt" sz="half" idx="10"/>
          </p:nvPr>
        </p:nvSpPr>
        <p:spPr/>
        <p:txBody>
          <a:bodyPr/>
          <a:p>
            <a:fld id="{B5B1BFED-4526-486B-972B-5FC7FE084B8E}" type="datetimeFigureOut">
              <a:rPr lang="en-IN" smtClean="0"/>
              <a:t>01-09-2024</a:t>
            </a:fld>
            <a:endParaRPr lang="en-IN"/>
          </a:p>
        </p:txBody>
      </p:sp>
      <p:grpSp>
        <p:nvGrpSpPr>
          <p:cNvPr id="39" name="Group 7"/>
          <p:cNvGrpSpPr>
            <a:grpSpLocks noChangeAspect="1"/>
          </p:cNvGrpSpPr>
          <p:nvPr/>
        </p:nvGrpSpPr>
        <p:grpSpPr>
          <a:xfrm>
            <a:off x="11401725" y="6229681"/>
            <a:ext cx="457200" cy="457200"/>
            <a:chOff x="11361456" y="6195813"/>
            <a:chExt cx="548640" cy="548640"/>
          </a:xfrm>
        </p:grpSpPr>
        <p:sp>
          <p:nvSpPr>
            <p:cNvPr id="1048616" name="Oval 8"/>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617" name="Oval 9"/>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8618" name="Slide Number Placeholder 6"/>
          <p:cNvSpPr>
            <a:spLocks noGrp="1"/>
          </p:cNvSpPr>
          <p:nvPr>
            <p:ph type="sldNum" sz="quarter" idx="12"/>
          </p:nvPr>
        </p:nvSpPr>
        <p:spPr/>
        <p:txBody>
          <a:bodyPr/>
          <a:p>
            <a:fld id="{FD7A09C2-F82E-46CC-90AD-D872FB7E9C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3.pn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1069848" y="484632"/>
            <a:ext cx="10058400" cy="1609344"/>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1069848" y="2121408"/>
            <a:ext cx="10058400" cy="4050792"/>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964424" y="6272784"/>
            <a:ext cx="3273552" cy="365125"/>
          </a:xfrm>
          <a:prstGeom prst="rect"/>
        </p:spPr>
        <p:txBody>
          <a:bodyPr anchor="ctr" bIns="45720" lIns="91440" rIns="91440" rtlCol="0" tIns="45720" vert="horz"/>
          <a:lstStyle>
            <a:lvl1pPr algn="r">
              <a:defRPr sz="1100">
                <a:solidFill>
                  <a:schemeClr val="tx2"/>
                </a:solidFill>
              </a:defRPr>
            </a:lvl1pPr>
          </a:lstStyle>
          <a:p>
            <a:fld id="{B5B1BFED-4526-486B-972B-5FC7FE084B8E}" type="datetimeFigureOut">
              <a:rPr lang="en-IN" smtClean="0"/>
              <a:t>01-09-2024</a:t>
            </a:fld>
            <a:endParaRPr lang="en-IN"/>
          </a:p>
        </p:txBody>
      </p:sp>
      <p:sp>
        <p:nvSpPr>
          <p:cNvPr id="1048579" name="Footer Placeholder 4"/>
          <p:cNvSpPr>
            <a:spLocks noGrp="1"/>
          </p:cNvSpPr>
          <p:nvPr>
            <p:ph type="ftr" sz="quarter" idx="3"/>
          </p:nvPr>
        </p:nvSpPr>
        <p:spPr>
          <a:xfrm>
            <a:off x="1088136" y="6272784"/>
            <a:ext cx="6327648" cy="365125"/>
          </a:xfrm>
          <a:prstGeom prst="rect"/>
        </p:spPr>
        <p:txBody>
          <a:bodyPr anchor="ctr" bIns="45720" lIns="91440" rIns="91440" rtlCol="0" tIns="45720" vert="horz"/>
          <a:lstStyle>
            <a:lvl1pPr algn="l">
              <a:defRPr sz="1100">
                <a:solidFill>
                  <a:schemeClr val="tx2"/>
                </a:solidFill>
              </a:defRPr>
            </a:lvl1pPr>
          </a:lstStyle>
          <a:p>
            <a:endParaRPr lang="en-IN"/>
          </a:p>
        </p:txBody>
      </p:sp>
      <p:grpSp>
        <p:nvGrpSpPr>
          <p:cNvPr id="13" name="Group 6"/>
          <p:cNvGrpSpPr>
            <a:grpSpLocks noChangeAspect="1"/>
          </p:cNvGrpSpPr>
          <p:nvPr/>
        </p:nvGrpSpPr>
        <p:grpSpPr>
          <a:xfrm>
            <a:off x="11401725" y="6229681"/>
            <a:ext cx="457200" cy="457200"/>
            <a:chOff x="11361456" y="6195813"/>
            <a:chExt cx="548640" cy="548640"/>
          </a:xfrm>
        </p:grpSpPr>
        <p:sp>
          <p:nvSpPr>
            <p:cNvPr id="1048580" name="Oval 7"/>
            <p:cNvSpPr/>
            <p:nvPr/>
          </p:nvSpPr>
          <p:spPr>
            <a:xfrm>
              <a:off x="11361456" y="6195813"/>
              <a:ext cx="548640" cy="548640"/>
            </a:xfrm>
            <a:prstGeom prst="ellipse"/>
            <a:blipFill rotWithShape="1" dpi="0">
              <a:blip xmlns:r="http://schemas.openxmlformats.org/officeDocument/2006/relationships" r:embed="rId1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581" name="Oval 8"/>
            <p:cNvSpPr/>
            <p:nvPr/>
          </p:nvSpPr>
          <p:spPr>
            <a:xfrm>
              <a:off x="11396488" y="6230844"/>
              <a:ext cx="478576" cy="478578"/>
            </a:xfrm>
            <a:prstGeom prst="ellipse"/>
            <a:noFill/>
            <a:ln w="12700" cap="flat" cmpd="sng" algn="ctr">
              <a:solidFill>
                <a:srgbClr val="FFFFFF"/>
              </a:solidFill>
              <a:prstDash val="solid"/>
            </a:ln>
            <a:effectLst/>
          </p:spPr>
        </p:sp>
      </p:grpSp>
      <p:sp>
        <p:nvSpPr>
          <p:cNvPr id="1048582" name="Slide Number Placeholder 5"/>
          <p:cNvSpPr>
            <a:spLocks noGrp="1"/>
          </p:cNvSpPr>
          <p:nvPr>
            <p:ph type="sldNum" sz="quarter" idx="4"/>
          </p:nvPr>
        </p:nvSpPr>
        <p:spPr>
          <a:xfrm>
            <a:off x="11311128" y="6272784"/>
            <a:ext cx="640080" cy="365125"/>
          </a:xfrm>
          <a:prstGeom prst="rect"/>
        </p:spPr>
        <p:txBody>
          <a:bodyPr anchor="ctr" bIns="45720" lIns="91440" rIns="91440" rtlCol="0" tIns="45720" vert="horz"/>
          <a:lstStyle>
            <a:lvl1pPr algn="ctr">
              <a:defRPr b="1" sz="1400">
                <a:solidFill>
                  <a:srgbClr val="FFFFFF"/>
                </a:solidFill>
                <a:latin typeface="+mj-lt"/>
              </a:defRPr>
            </a:lvl1pPr>
          </a:lstStyle>
          <a:p>
            <a:fld id="{FD7A09C2-F82E-46CC-90AD-D872FB7E9CE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cap="all" sz="5400" kern="1200">
          <a:blipFill>
            <a:blip xmlns:r="http://schemas.openxmlformats.org/officeDocument/2006/relationships" r:embed="rId13"/>
            <a:tile algn="tl" flip="none" sx="65000" sy="64000" tx="6350" ty="-127000"/>
          </a:blipFill>
          <a:latin typeface="+mj-lt"/>
          <a:ea typeface="+mj-ea"/>
          <a:cs typeface="+mj-cs"/>
        </a:defRPr>
      </a:lvl1pPr>
    </p:titleStyle>
    <p:bodyStyle>
      <a:lvl1pPr algn="l" defTabSz="914400" eaLnBrk="1" hangingPunct="1" indent="-182880" latinLnBrk="0" marL="182880" rtl="0">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algn="l" defTabSz="914400" eaLnBrk="1" hangingPunct="1" indent="-182880" latinLnBrk="0" marL="457200" rtl="0">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algn="l" defTabSz="914400" eaLnBrk="1" hangingPunct="1" indent="-182880" latinLnBrk="0" marL="73152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algn="l" defTabSz="914400" eaLnBrk="1" hangingPunct="1" indent="-182880" latinLnBrk="0" marL="100584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algn="l" defTabSz="914400" eaLnBrk="1" hangingPunct="1" indent="-182880" latinLnBrk="0" marL="128016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algn="l" defTabSz="914400" eaLnBrk="1" hangingPunct="1" indent="-228600" latinLnBrk="0" marL="16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algn="l" defTabSz="914400" eaLnBrk="1" hangingPunct="1" indent="-228600" latinLnBrk="0" marL="19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algn="l" defTabSz="914400" eaLnBrk="1" hangingPunct="1" indent="-228600" latinLnBrk="0" marL="22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algn="l" defTabSz="914400" eaLnBrk="1" hangingPunct="1" indent="-228600" latinLnBrk="0" marL="25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3" name="Title 1"/>
          <p:cNvSpPr>
            <a:spLocks noGrp="1"/>
          </p:cNvSpPr>
          <p:nvPr>
            <p:ph type="ctrTitle"/>
          </p:nvPr>
        </p:nvSpPr>
        <p:spPr>
          <a:xfrm>
            <a:off x="1766120" y="2047649"/>
            <a:ext cx="9144000" cy="1381351"/>
          </a:xfrm>
        </p:spPr>
        <p:txBody>
          <a:bodyPr/>
          <a:p>
            <a:r>
              <a:rPr b="1" dirty="0" i="1" lang="en-US">
                <a:solidFill>
                  <a:schemeClr val="accent6">
                    <a:lumMod val="75000"/>
                  </a:schemeClr>
                </a:solidFill>
                <a:latin typeface="Bookman Old Style" panose="02050604050505020204" pitchFamily="18" charset="0"/>
              </a:rPr>
              <a:t>MICROSOFT EXCEL </a:t>
            </a:r>
            <a:endParaRPr b="1" dirty="0" i="1" lang="en-IN">
              <a:solidFill>
                <a:schemeClr val="accent6">
                  <a:lumMod val="75000"/>
                </a:schemeClr>
              </a:solidFill>
              <a:latin typeface="Bookman Old Style" panose="02050604050505020204" pitchFamily="18" charset="0"/>
            </a:endParaRPr>
          </a:p>
        </p:txBody>
      </p:sp>
      <p:sp>
        <p:nvSpPr>
          <p:cNvPr id="1048691" name=""/>
          <p:cNvSpPr txBox="1"/>
          <p:nvPr/>
        </p:nvSpPr>
        <p:spPr>
          <a:xfrm>
            <a:off x="5200110" y="4803947"/>
            <a:ext cx="6991889" cy="1869440"/>
          </a:xfrm>
          <a:prstGeom prst="rect"/>
        </p:spPr>
        <p:txBody>
          <a:bodyPr rtlCol="0" wrap="square">
            <a:spAutoFit/>
          </a:bodyPr>
          <a:p>
            <a:r>
              <a:rPr altLang="en-IN" sz="2400" lang="en-US">
                <a:solidFill>
                  <a:srgbClr val="000000"/>
                </a:solidFill>
              </a:rPr>
              <a:t>Name:Praveenkumar. P</a:t>
            </a:r>
            <a:endParaRPr sz="2000" lang="en-IN">
              <a:solidFill>
                <a:srgbClr val="000000"/>
              </a:solidFill>
            </a:endParaRPr>
          </a:p>
          <a:p>
            <a:r>
              <a:rPr altLang="en-IN" sz="2400" lang="en-US">
                <a:solidFill>
                  <a:srgbClr val="000000"/>
                </a:solidFill>
              </a:rPr>
              <a:t>Register No: 312203173, asunm161312203173</a:t>
            </a:r>
            <a:endParaRPr sz="2000" lang="en-IN">
              <a:solidFill>
                <a:srgbClr val="000000"/>
              </a:solidFill>
            </a:endParaRPr>
          </a:p>
          <a:p>
            <a:r>
              <a:rPr altLang="en-IN" sz="2400" lang="en-US">
                <a:solidFill>
                  <a:srgbClr val="000000"/>
                </a:solidFill>
              </a:rPr>
              <a:t>Department :B. ComA&amp;F</a:t>
            </a:r>
            <a:endParaRPr sz="2000" lang="en-IN">
              <a:solidFill>
                <a:srgbClr val="000000"/>
              </a:solidFill>
            </a:endParaRPr>
          </a:p>
          <a:p>
            <a:r>
              <a:rPr altLang="en-IN" sz="2400" lang="en-US">
                <a:solidFill>
                  <a:srgbClr val="000000"/>
                </a:solidFill>
              </a:rPr>
              <a:t>College : Prince shri venkateshwara</a:t>
            </a:r>
            <a:endParaRPr sz="2000" lang="en-IN">
              <a:solidFill>
                <a:srgbClr val="000000"/>
              </a:solidFill>
            </a:endParaRPr>
          </a:p>
          <a:p>
            <a:r>
              <a:rPr altLang="en-IN" sz="2400" lang="en-US">
                <a:solidFill>
                  <a:srgbClr val="000000"/>
                </a:solidFill>
              </a:rPr>
              <a:t>art &amp;science college</a:t>
            </a:r>
            <a:endParaRPr sz="2800" lang="en-IN">
              <a:solidFill>
                <a:srgbClr val="0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7" name="Text Placeholder 2"/>
          <p:cNvSpPr>
            <a:spLocks noGrp="1"/>
          </p:cNvSpPr>
          <p:nvPr>
            <p:ph type="body" idx="1"/>
          </p:nvPr>
        </p:nvSpPr>
        <p:spPr>
          <a:xfrm>
            <a:off x="740229" y="195944"/>
            <a:ext cx="2242458" cy="472393"/>
          </a:xfrm>
        </p:spPr>
        <p:txBody>
          <a:bodyPr>
            <a:normAutofit/>
          </a:bodyPr>
          <a:p>
            <a:pPr algn="ctr"/>
            <a:r>
              <a:rPr dirty="0" lang="en-US">
                <a:solidFill>
                  <a:schemeClr val="accent1">
                    <a:lumMod val="50000"/>
                  </a:schemeClr>
                </a:solidFill>
              </a:rPr>
              <a:t>Advantages</a:t>
            </a:r>
            <a:r>
              <a:rPr dirty="0" lang="en-US"/>
              <a:t>:</a:t>
            </a:r>
            <a:endParaRPr dirty="0" lang="en-IN"/>
          </a:p>
        </p:txBody>
      </p:sp>
      <p:sp>
        <p:nvSpPr>
          <p:cNvPr id="1048638" name="Content Placeholder 3"/>
          <p:cNvSpPr>
            <a:spLocks noGrp="1"/>
          </p:cNvSpPr>
          <p:nvPr>
            <p:ph sz="half" idx="2"/>
          </p:nvPr>
        </p:nvSpPr>
        <p:spPr>
          <a:xfrm>
            <a:off x="130630" y="870856"/>
            <a:ext cx="5866946" cy="5791199"/>
          </a:xfrm>
        </p:spPr>
        <p:txBody>
          <a:bodyPr>
            <a:normAutofit/>
          </a:bodyPr>
          <a:p>
            <a:pPr algn="just"/>
            <a:r>
              <a:rPr b="1" dirty="0" sz="1800" i="0" lang="en-US">
                <a:solidFill>
                  <a:srgbClr val="232323"/>
                </a:solidFill>
                <a:effectLst/>
                <a:latin typeface="Satoshi-Regular"/>
              </a:rPr>
              <a:t>Versatility:</a:t>
            </a:r>
            <a:r>
              <a:rPr b="0" dirty="0" sz="1800" i="0" lang="en-US">
                <a:solidFill>
                  <a:srgbClr val="232323"/>
                </a:solidFill>
                <a:effectLst/>
                <a:latin typeface="Satoshi-Regular"/>
              </a:rPr>
              <a:t> Excel allows users to perform various tasks like calculations, data analysis, charting, and more within a single platform.</a:t>
            </a:r>
          </a:p>
          <a:p>
            <a:pPr algn="just"/>
            <a:r>
              <a:rPr b="1" dirty="0" sz="1800" i="0" lang="en-US">
                <a:solidFill>
                  <a:srgbClr val="232323"/>
                </a:solidFill>
                <a:effectLst/>
                <a:latin typeface="Satoshi-Regular"/>
              </a:rPr>
              <a:t>Ease of Use:</a:t>
            </a:r>
            <a:r>
              <a:rPr b="0" dirty="0" sz="1800" i="0" lang="en-US">
                <a:solidFill>
                  <a:srgbClr val="232323"/>
                </a:solidFill>
                <a:effectLst/>
                <a:latin typeface="Satoshi-Regular"/>
              </a:rPr>
              <a:t> Its user-friendly interface makes it accessible to users with varying levels of expertise. Basic functions can be quickly learned and applied.</a:t>
            </a:r>
          </a:p>
          <a:p>
            <a:pPr algn="just"/>
            <a:r>
              <a:rPr b="1" dirty="0" sz="1800" i="0" lang="en-US">
                <a:solidFill>
                  <a:srgbClr val="232323"/>
                </a:solidFill>
                <a:effectLst/>
                <a:latin typeface="Satoshi-Regular"/>
              </a:rPr>
              <a:t>Data Analysis Tools:</a:t>
            </a:r>
            <a:r>
              <a:rPr b="0" dirty="0" sz="1800" i="0" lang="en-US">
                <a:solidFill>
                  <a:srgbClr val="232323"/>
                </a:solidFill>
                <a:effectLst/>
                <a:latin typeface="Satoshi-Regular"/>
              </a:rPr>
              <a:t> Excel provides powerful tools for data analysis, including formulas, functions, pivot tables, and charts, aiding in insightful data interpretation.</a:t>
            </a:r>
          </a:p>
          <a:p>
            <a:pPr algn="just"/>
            <a:r>
              <a:rPr b="1" dirty="0" sz="1800" i="0" lang="en-US">
                <a:solidFill>
                  <a:srgbClr val="232323"/>
                </a:solidFill>
                <a:effectLst/>
                <a:latin typeface="Satoshi-Regular"/>
              </a:rPr>
              <a:t>Customization:</a:t>
            </a:r>
            <a:r>
              <a:rPr b="0" dirty="0" sz="1800" i="0" lang="en-US">
                <a:solidFill>
                  <a:srgbClr val="232323"/>
                </a:solidFill>
                <a:effectLst/>
                <a:latin typeface="Satoshi-Regular"/>
              </a:rPr>
              <a:t> Users can customize Excel through macros, add-ins, and personalized functions to suit specific requirements, enhancing its functionality.</a:t>
            </a:r>
          </a:p>
          <a:p>
            <a:pPr algn="just"/>
            <a:r>
              <a:rPr b="1" dirty="0" sz="1800" i="0" lang="en-US">
                <a:solidFill>
                  <a:srgbClr val="232323"/>
                </a:solidFill>
                <a:effectLst/>
                <a:latin typeface="Satoshi-Regular"/>
              </a:rPr>
              <a:t>Compatibility:</a:t>
            </a:r>
            <a:r>
              <a:rPr b="0" dirty="0" sz="1800" i="0" lang="en-US">
                <a:solidFill>
                  <a:srgbClr val="232323"/>
                </a:solidFill>
                <a:effectLst/>
                <a:latin typeface="Satoshi-Regular"/>
              </a:rPr>
              <a:t> Excel files 	(.xlsx) are widely supported across different platforms, ensuring easy sharing and collaboration.</a:t>
            </a:r>
          </a:p>
          <a:p>
            <a:pPr algn="just"/>
            <a:r>
              <a:rPr b="1" dirty="0" sz="1800" i="0" lang="en-US">
                <a:solidFill>
                  <a:srgbClr val="232323"/>
                </a:solidFill>
                <a:effectLst/>
                <a:latin typeface="Satoshi-Regular"/>
              </a:rPr>
              <a:t>Graphical Representation:</a:t>
            </a:r>
            <a:r>
              <a:rPr b="0" dirty="0" sz="1800" i="0" lang="en-US">
                <a:solidFill>
                  <a:srgbClr val="232323"/>
                </a:solidFill>
                <a:effectLst/>
                <a:latin typeface="Satoshi-Regular"/>
              </a:rPr>
              <a:t> It offers a range of charting options, enabling users to represent data for better understanding and visual presentation.</a:t>
            </a:r>
            <a:endParaRPr dirty="0" sz="1800" lang="en-IN"/>
          </a:p>
        </p:txBody>
      </p:sp>
      <p:sp>
        <p:nvSpPr>
          <p:cNvPr id="1048639" name="Text Placeholder 4"/>
          <p:cNvSpPr>
            <a:spLocks noGrp="1"/>
          </p:cNvSpPr>
          <p:nvPr>
            <p:ph type="body" sz="quarter" idx="3"/>
          </p:nvPr>
        </p:nvSpPr>
        <p:spPr>
          <a:xfrm>
            <a:off x="6096000" y="195944"/>
            <a:ext cx="2579914" cy="472393"/>
          </a:xfrm>
        </p:spPr>
        <p:txBody>
          <a:bodyPr>
            <a:normAutofit/>
          </a:bodyPr>
          <a:p>
            <a:pPr algn="ctr"/>
            <a:r>
              <a:rPr dirty="0" lang="en-US">
                <a:solidFill>
                  <a:schemeClr val="accent1">
                    <a:lumMod val="50000"/>
                  </a:schemeClr>
                </a:solidFill>
              </a:rPr>
              <a:t>Disadvantages</a:t>
            </a:r>
            <a:r>
              <a:rPr dirty="0" lang="en-US"/>
              <a:t>:</a:t>
            </a:r>
            <a:endParaRPr dirty="0" lang="en-IN"/>
          </a:p>
        </p:txBody>
      </p:sp>
      <p:sp>
        <p:nvSpPr>
          <p:cNvPr id="1048640" name="Content Placeholder 5"/>
          <p:cNvSpPr>
            <a:spLocks noGrp="1"/>
          </p:cNvSpPr>
          <p:nvPr>
            <p:ph sz="quarter" idx="4"/>
          </p:nvPr>
        </p:nvSpPr>
        <p:spPr>
          <a:xfrm>
            <a:off x="6172200" y="668337"/>
            <a:ext cx="5183188" cy="5993718"/>
          </a:xfrm>
        </p:spPr>
        <p:txBody>
          <a:bodyPr>
            <a:normAutofit/>
          </a:bodyPr>
          <a:p>
            <a:pPr algn="just"/>
            <a:r>
              <a:rPr b="1" dirty="0" sz="1900" i="0" lang="en-US">
                <a:solidFill>
                  <a:srgbClr val="232323"/>
                </a:solidFill>
                <a:effectLst/>
                <a:latin typeface="Satoshi-Regular"/>
              </a:rPr>
              <a:t>Limited Data Handling:</a:t>
            </a:r>
            <a:r>
              <a:rPr b="0" dirty="0" sz="1900" i="0" lang="en-US">
                <a:solidFill>
                  <a:srgbClr val="232323"/>
                </a:solidFill>
                <a:effectLst/>
                <a:latin typeface="Satoshi-Regular"/>
              </a:rPr>
              <a:t> Excel has limitations in handling large datasets efficiently, leading to performance issues and potential data loss or corruption.</a:t>
            </a:r>
          </a:p>
          <a:p>
            <a:pPr algn="just"/>
            <a:r>
              <a:rPr b="1" dirty="0" sz="1900" i="0" lang="en-US">
                <a:solidFill>
                  <a:srgbClr val="232323"/>
                </a:solidFill>
                <a:effectLst/>
                <a:latin typeface="Satoshi-Regular"/>
              </a:rPr>
              <a:t>Prone to Errors:</a:t>
            </a:r>
            <a:r>
              <a:rPr b="0" dirty="0" sz="1900" i="0" lang="en-US">
                <a:solidFill>
                  <a:srgbClr val="232323"/>
                </a:solidFill>
                <a:effectLst/>
                <a:latin typeface="Satoshi-Regular"/>
              </a:rPr>
              <a:t> Human errors, like incorrect formulas or data input, can occur, leading to inaccurate results, especially in complex spreadsheets.</a:t>
            </a:r>
          </a:p>
          <a:p>
            <a:pPr algn="just"/>
            <a:r>
              <a:rPr b="1" dirty="0" sz="1900" i="0" lang="en-US">
                <a:solidFill>
                  <a:srgbClr val="232323"/>
                </a:solidFill>
                <a:effectLst/>
                <a:latin typeface="Satoshi-Regular"/>
              </a:rPr>
              <a:t>Version Control and Collaboration:</a:t>
            </a:r>
            <a:r>
              <a:rPr b="0" dirty="0" sz="1900" i="0" lang="en-US">
                <a:solidFill>
                  <a:srgbClr val="232323"/>
                </a:solidFill>
                <a:effectLst/>
                <a:latin typeface="Satoshi-Regular"/>
              </a:rPr>
              <a:t> Managing versions and collaborating on a single Excel file can be challenging, leading to confusion and potential data conflicts.</a:t>
            </a:r>
          </a:p>
          <a:p>
            <a:pPr algn="just"/>
            <a:r>
              <a:rPr b="1" dirty="0" sz="1800" i="0" lang="en-US">
                <a:solidFill>
                  <a:srgbClr val="232323"/>
                </a:solidFill>
                <a:effectLst/>
                <a:latin typeface="Satoshi-Regular"/>
              </a:rPr>
              <a:t>Lack of Security:</a:t>
            </a:r>
            <a:r>
              <a:rPr b="0" dirty="0" sz="1800" i="0" lang="en-US">
                <a:solidFill>
                  <a:srgbClr val="232323"/>
                </a:solidFill>
                <a:effectLst/>
                <a:latin typeface="Satoshi-Regular"/>
              </a:rPr>
              <a:t> Excel files may lack robust security features, making them vulnerable to unauthorized access, data breaches, or accidental alterations.</a:t>
            </a:r>
          </a:p>
          <a:p>
            <a:pPr algn="just"/>
            <a:r>
              <a:rPr b="1" dirty="0" sz="1800" i="0" lang="en-US">
                <a:solidFill>
                  <a:srgbClr val="232323"/>
                </a:solidFill>
                <a:effectLst/>
                <a:latin typeface="Satoshi-Regular"/>
              </a:rPr>
              <a:t>Complexity in Complex Tasks:</a:t>
            </a:r>
            <a:r>
              <a:rPr b="0" dirty="0" sz="1800" i="0" lang="en-US">
                <a:solidFill>
                  <a:srgbClr val="232323"/>
                </a:solidFill>
                <a:effectLst/>
                <a:latin typeface="Satoshi-Regular"/>
              </a:rPr>
              <a:t> While it's user-friendly for basic tasks, performing complex operations might require advanced knowledge of formulas, functions, and VBA programming.</a:t>
            </a:r>
          </a:p>
          <a:p>
            <a:pPr algn="just"/>
            <a:r>
              <a:rPr b="1" dirty="0" sz="1800" i="0" lang="en-US">
                <a:solidFill>
                  <a:srgbClr val="232323"/>
                </a:solidFill>
                <a:effectLst/>
                <a:latin typeface="Satoshi-Regular"/>
              </a:rPr>
              <a:t>Limited Automation:</a:t>
            </a:r>
            <a:r>
              <a:rPr b="0" dirty="0" sz="1800" i="0" lang="en-US">
                <a:solidFill>
                  <a:srgbClr val="232323"/>
                </a:solidFill>
                <a:effectLst/>
                <a:latin typeface="Satoshi-Regular"/>
              </a:rPr>
              <a:t> While Excel supports automation through macros, it might not be as efficient as dedicated programming languages or software for extensive automation and complex tasks.</a:t>
            </a:r>
          </a:p>
          <a:p>
            <a:pPr algn="just"/>
            <a:endParaRPr b="0" dirty="0" sz="1900" i="0" lang="en-US">
              <a:solidFill>
                <a:srgbClr val="232323"/>
              </a:solidFill>
              <a:effectLst/>
              <a:latin typeface="Satoshi-Regular"/>
            </a:endParaRPr>
          </a:p>
          <a:p>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4" name="Title 1"/>
          <p:cNvSpPr>
            <a:spLocks noGrp="1"/>
          </p:cNvSpPr>
          <p:nvPr>
            <p:ph type="title"/>
          </p:nvPr>
        </p:nvSpPr>
        <p:spPr>
          <a:xfrm>
            <a:off x="351391" y="253201"/>
            <a:ext cx="5853466" cy="865197"/>
          </a:xfrm>
        </p:spPr>
        <p:txBody>
          <a:bodyPr>
            <a:normAutofit fontScale="90000"/>
          </a:bodyPr>
          <a:p>
            <a:r>
              <a:rPr dirty="0" lang="en-US"/>
              <a:t>Competitors of excel:</a:t>
            </a:r>
            <a:endParaRPr dirty="0" lang="en-IN"/>
          </a:p>
        </p:txBody>
      </p:sp>
      <p:sp>
        <p:nvSpPr>
          <p:cNvPr id="1048645" name="Content Placeholder 2"/>
          <p:cNvSpPr>
            <a:spLocks noGrp="1"/>
          </p:cNvSpPr>
          <p:nvPr>
            <p:ph idx="1"/>
          </p:nvPr>
        </p:nvSpPr>
        <p:spPr>
          <a:xfrm>
            <a:off x="217713" y="1118398"/>
            <a:ext cx="11800115" cy="5587202"/>
          </a:xfrm>
        </p:spPr>
        <p:txBody>
          <a:bodyPr/>
          <a:p>
            <a:pPr algn="l" indent="0" marL="0">
              <a:buNone/>
            </a:pP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Even though Excel might be one of the most recognizable spreadsheet programs, other vendors offer competing products. Examples include the following:</a:t>
            </a:r>
          </a:p>
          <a:p>
            <a:pPr algn="l">
              <a:buFont typeface="Arial" panose="020B0604020202020204" pitchFamily="34" charset="0"/>
              <a:buChar char="•"/>
            </a:pPr>
            <a:r>
              <a:rPr b="1" dirty="0" lang="en-US">
                <a:highlight>
                  <a:srgbClr val="FFFFFF"/>
                </a:highlight>
                <a:latin typeface="Calibri" panose="020F0502020204030204" pitchFamily="34" charset="0"/>
                <a:ea typeface="Calibri" panose="020F0502020204030204" pitchFamily="34" charset="0"/>
                <a:cs typeface="Calibri" panose="020F0502020204030204" pitchFamily="34" charset="0"/>
              </a:rPr>
              <a:t>Google Sheets</a:t>
            </a:r>
            <a:r>
              <a:rPr b="1"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Google Sheets is a free competitor to Excel, with similar layouts and features. Users with a Gmail account can access Google Sheets. Google Sheets are saved in the cloud, meaning users can access their spreadsheets from anywhere and on numerous devices. Multiple users can also collaborate on the same spreadsheet.</a:t>
            </a:r>
          </a:p>
          <a:p>
            <a:pPr algn="l">
              <a:buFont typeface="Arial" panose="020B0604020202020204" pitchFamily="34" charset="0"/>
              <a:buChar char="•"/>
            </a:pPr>
            <a:r>
              <a:rPr b="1"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Numbers.</a:t>
            </a: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 Apple's spreadsheet program comes free with every Mac and provides prebuilt templates, charts and graphs. Numbers excels at graphics and charts, but it does not handle large data sets as well as Microsoft Excel. Numbers is also exclusive for Apple's devices. But it does enable users to save spreadsheets as Excel files, so a Windows user can still open a Numbers spreadsheet in Excel.</a:t>
            </a:r>
          </a:p>
          <a:p>
            <a:pPr algn="l">
              <a:buFont typeface="Arial" panose="020B0604020202020204" pitchFamily="34" charset="0"/>
              <a:buChar char="•"/>
            </a:pPr>
            <a:r>
              <a:rPr b="1"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Apache OpenOffice Calc. </a:t>
            </a: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This free open source spreadsheet software features multiple user collaboration; natural language formulas that enable users to create formulas using words; Data Pilot, which pulls data from corporate databases; and style and formatting features that enable different cell formatting options. The software uses a different macro programming language than Excel and has fewer chart options. OpenOffice Calc works on Windows and macOS platforms. OpenOffice Calc also uses the Open Document Format as its default, with only limited support for Microsoft's XLSX format.</a:t>
            </a:r>
          </a:p>
          <a:p>
            <a:pPr indent="0" marL="0">
              <a:buNone/>
            </a:pP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9" name="Title 1"/>
          <p:cNvSpPr>
            <a:spLocks noGrp="1"/>
          </p:cNvSpPr>
          <p:nvPr>
            <p:ph type="title"/>
          </p:nvPr>
        </p:nvSpPr>
        <p:spPr/>
        <p:txBody>
          <a:bodyPr/>
          <a:p>
            <a:r>
              <a:rPr dirty="0" lang="en-US"/>
              <a:t>Conclusion:</a:t>
            </a:r>
            <a:endParaRPr dirty="0" lang="en-IN"/>
          </a:p>
        </p:txBody>
      </p:sp>
      <p:sp>
        <p:nvSpPr>
          <p:cNvPr id="1048650" name="Content Placeholder 2"/>
          <p:cNvSpPr>
            <a:spLocks noGrp="1"/>
          </p:cNvSpPr>
          <p:nvPr>
            <p:ph idx="1"/>
          </p:nvPr>
        </p:nvSpPr>
        <p:spPr>
          <a:xfrm>
            <a:off x="163286" y="1600200"/>
            <a:ext cx="11865428" cy="4892675"/>
          </a:xfrm>
        </p:spPr>
        <p:txBody>
          <a:bodyPr/>
          <a:p>
            <a:pPr algn="just" indent="0" marL="0">
              <a:buNone/>
            </a:pPr>
            <a:r>
              <a:rPr b="0" dirty="0" i="0" lang="en-US">
                <a:solidFill>
                  <a:srgbClr val="232323"/>
                </a:solidFill>
                <a:effectLst/>
                <a:latin typeface="Satoshi-Regular"/>
              </a:rPr>
              <a:t>In conclusion, Microsoft Excel is a fundamental tool for data management and analysis, offering many features that cater to diverse user needs. Its versatility, ease of use, and robust data analysis capabilities make it an indispensable asset in various fields. However, while Excel excels in many areas, it's essential to acknowledge its limitations, especially when handling extensive datasets and complex tasks. For individuals pursuing a </a:t>
            </a:r>
            <a:r>
              <a:rPr dirty="0" lang="en-US">
                <a:solidFill>
                  <a:srgbClr val="232323"/>
                </a:solidFill>
                <a:latin typeface="Satoshi-Regular"/>
              </a:rPr>
              <a:t>Master’s in Computer Science</a:t>
            </a:r>
            <a:r>
              <a:rPr b="0" dirty="0" i="0" lang="en-US">
                <a:solidFill>
                  <a:srgbClr val="232323"/>
                </a:solidFill>
                <a:effectLst/>
                <a:latin typeface="Satoshi-Regular"/>
              </a:rPr>
              <a:t>, understanding Excel's strengths and weaknesses can complement their skill set, particularly in data analysis and management, which are integral aspects of the field.</a:t>
            </a:r>
          </a:p>
          <a:p>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1"/>
          <p:cNvSpPr>
            <a:spLocks noGrp="1"/>
          </p:cNvSpPr>
          <p:nvPr>
            <p:ph type="title"/>
          </p:nvPr>
        </p:nvSpPr>
        <p:spPr>
          <a:xfrm>
            <a:off x="838200" y="365126"/>
            <a:ext cx="10515600" cy="603704"/>
          </a:xfrm>
        </p:spPr>
        <p:txBody>
          <a:bodyPr>
            <a:normAutofit fontScale="90000"/>
          </a:bodyPr>
          <a:p>
            <a:r>
              <a:rPr b="1" dirty="0" sz="3600" lang="en-US">
                <a:solidFill>
                  <a:schemeClr val="accent1">
                    <a:lumMod val="75000"/>
                  </a:schemeClr>
                </a:solidFill>
              </a:rPr>
              <a:t>INTRODUCTION</a:t>
            </a:r>
            <a:r>
              <a:rPr dirty="0" lang="en-US"/>
              <a:t>:</a:t>
            </a:r>
            <a:endParaRPr dirty="0" lang="en-IN"/>
          </a:p>
        </p:txBody>
      </p:sp>
      <p:sp>
        <p:nvSpPr>
          <p:cNvPr id="1048600" name="Content Placeholder 2"/>
          <p:cNvSpPr>
            <a:spLocks noGrp="1"/>
          </p:cNvSpPr>
          <p:nvPr>
            <p:ph idx="1"/>
          </p:nvPr>
        </p:nvSpPr>
        <p:spPr>
          <a:xfrm>
            <a:off x="838200" y="968829"/>
            <a:ext cx="10515600" cy="5791200"/>
          </a:xfrm>
        </p:spPr>
        <p:txBody>
          <a:bodyPr>
            <a:normAutofit/>
          </a:bodyPr>
          <a:p>
            <a:pPr indent="0" marL="0">
              <a:buNone/>
            </a:pP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Microsoft Excel is a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spreadsheet</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editor developed by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Microsoft</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for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Windows</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macOS</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Android</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iOS </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and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iPad OS</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It features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calculation</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or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computation</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capabilities, graphing tools,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pivot tables</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and a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macro</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programming language called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Visual Basic for Applications</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 Excel forms part of the </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Microsoft 365 </a:t>
            </a:r>
            <a:r>
              <a:rPr dirty="0" sz="2400" i="0" lang="en-IN" spc="-150">
                <a:effectLst/>
                <a:highlight>
                  <a:srgbClr val="FFFFFF"/>
                </a:highlight>
                <a:latin typeface="Calibri" panose="020F0502020204030204" pitchFamily="34" charset="0"/>
                <a:ea typeface="Calibri" panose="020F0502020204030204" pitchFamily="34" charset="0"/>
                <a:cs typeface="Calibri" panose="020F0502020204030204" pitchFamily="34" charset="0"/>
              </a:rPr>
              <a:t>suite of software.</a:t>
            </a:r>
            <a:endPar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endParaRPr>
          </a:p>
          <a:p>
            <a:pPr indent="0" marL="0">
              <a:buNone/>
            </a:pP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Excel has the following formatting options:</a:t>
            </a:r>
          </a:p>
          <a:p>
            <a:pPr indent="0" marL="0">
              <a:buNone/>
            </a:pPr>
            <a:r>
              <a:rPr b="1" dirty="0" sz="2400" lang="en-IN" spc="-150">
                <a:solidFill>
                  <a:schemeClr val="accent1">
                    <a:lumMod val="50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Text orientation</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a:t>
            </a:r>
          </a:p>
          <a:p>
            <a:pPr indent="0" marL="0">
              <a:buNone/>
            </a:pP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     Chooses the angle for the text either diagonal or vertical orientation.</a:t>
            </a:r>
          </a:p>
          <a:p>
            <a:pPr indent="0" marL="0">
              <a:buNone/>
            </a:pPr>
            <a:r>
              <a:rPr b="1" dirty="0" sz="2400" lang="en-IN" spc="-150">
                <a:solidFill>
                  <a:schemeClr val="accent1">
                    <a:lumMod val="50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Wrap text:</a:t>
            </a:r>
          </a:p>
          <a:p>
            <a:pPr indent="0" marL="0">
              <a:buNone/>
            </a:pP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     Makes all the text visible within a cell without displaying on other cells.</a:t>
            </a:r>
          </a:p>
          <a:p>
            <a:pPr indent="0" marL="0">
              <a:buNone/>
            </a:pPr>
            <a:r>
              <a:rPr b="1" dirty="0" sz="2400" lang="en-IN" spc="-150">
                <a:solidFill>
                  <a:schemeClr val="accent1">
                    <a:lumMod val="50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Merge &amp; centre</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a:t>
            </a:r>
          </a:p>
          <a:p>
            <a:pPr indent="0" marL="0">
              <a:buNone/>
            </a:pP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      It applies common title foe a data. Joins the selected cells into one large cell &amp; </a:t>
            </a:r>
            <a:r>
              <a:rPr dirty="0" sz="2400" lang="en-IN" spc="-150" err="1">
                <a:highlight>
                  <a:srgbClr val="FFFFFF"/>
                </a:highlight>
                <a:latin typeface="Calibri" panose="020F0502020204030204" pitchFamily="34" charset="0"/>
                <a:ea typeface="Calibri" panose="020F0502020204030204" pitchFamily="34" charset="0"/>
                <a:cs typeface="Calibri" panose="020F0502020204030204" pitchFamily="34" charset="0"/>
              </a:rPr>
              <a:t>centers</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 the contents. Often used to create </a:t>
            </a:r>
            <a:r>
              <a:rPr dirty="0" sz="2400" lang="en-IN" spc="-150" err="1">
                <a:highlight>
                  <a:srgbClr val="FFFFFF"/>
                </a:highlight>
                <a:latin typeface="Calibri" panose="020F0502020204030204" pitchFamily="34" charset="0"/>
                <a:ea typeface="Calibri" panose="020F0502020204030204" pitchFamily="34" charset="0"/>
                <a:cs typeface="Calibri" panose="020F0502020204030204" pitchFamily="34" charset="0"/>
              </a:rPr>
              <a:t>lable</a:t>
            </a:r>
            <a:r>
              <a:rPr dirty="0" sz="2400" lang="en-IN" spc="-150">
                <a:highlight>
                  <a:srgbClr val="FFFFFF"/>
                </a:highlight>
                <a:latin typeface="Calibri" panose="020F0502020204030204" pitchFamily="34" charset="0"/>
                <a:ea typeface="Calibri" panose="020F0502020204030204" pitchFamily="34" charset="0"/>
                <a:cs typeface="Calibri" panose="020F0502020204030204" pitchFamily="34" charset="0"/>
              </a:rPr>
              <a:t> that span multiple columns. </a:t>
            </a:r>
          </a:p>
          <a:p>
            <a:pPr indent="0" marL="0">
              <a:buNone/>
            </a:pPr>
            <a:endParaRPr dirty="0" lang="en-IN" spc="-15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Content Placeholder 2"/>
          <p:cNvSpPr>
            <a:spLocks noGrp="1"/>
          </p:cNvSpPr>
          <p:nvPr>
            <p:ph idx="1"/>
          </p:nvPr>
        </p:nvSpPr>
        <p:spPr>
          <a:xfrm>
            <a:off x="838200" y="228600"/>
            <a:ext cx="10515600" cy="6477000"/>
          </a:xfrm>
        </p:spPr>
        <p:txBody>
          <a:bodyPr/>
          <a:p>
            <a:pPr indent="0" marL="0">
              <a:buNone/>
            </a:pPr>
            <a:r>
              <a:rPr b="1" dirty="0" lang="en-US">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Conditional formatting:</a:t>
            </a:r>
          </a:p>
          <a:p>
            <a:pPr indent="0" marL="0">
              <a:buNone/>
            </a:pPr>
            <a:r>
              <a:rPr dirty="0" lang="en-US">
                <a:latin typeface="Calibri" panose="020F0502020204030204" pitchFamily="34" charset="0"/>
                <a:ea typeface="Calibri" panose="020F0502020204030204" pitchFamily="34" charset="0"/>
                <a:cs typeface="Calibri" panose="020F0502020204030204" pitchFamily="34" charset="0"/>
              </a:rPr>
              <a:t>            This helps to look up higher/lower values, and also helpful in finding duplicate vales in a data. </a:t>
            </a:r>
          </a:p>
          <a:p>
            <a:pPr indent="0" marL="0">
              <a:buNone/>
            </a:pPr>
            <a:r>
              <a:rPr b="1" dirty="0" lang="en-US">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Pivot table:</a:t>
            </a:r>
          </a:p>
          <a:p>
            <a:pPr indent="0" marL="0">
              <a:buNone/>
            </a:pPr>
            <a:r>
              <a:rPr dirty="0" lang="en-US">
                <a:latin typeface="Calibri" panose="020F0502020204030204" pitchFamily="34" charset="0"/>
                <a:ea typeface="Calibri" panose="020F0502020204030204" pitchFamily="34" charset="0"/>
                <a:cs typeface="Calibri" panose="020F0502020204030204" pitchFamily="34" charset="0"/>
              </a:rPr>
              <a:t>         Summarize data using pivot table. Pivot table makes it easy to arrange and summarizes complicated data and drill down details. </a:t>
            </a:r>
          </a:p>
          <a:p>
            <a:pPr indent="0" marL="0">
              <a:buNone/>
            </a:pPr>
            <a:r>
              <a:rPr b="1" dirty="0" lang="en-IN">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Advanced filter:</a:t>
            </a:r>
          </a:p>
          <a:p>
            <a:pPr indent="0" marL="0">
              <a:buNone/>
            </a:pPr>
            <a:r>
              <a:rPr dirty="0" lang="en-IN">
                <a:latin typeface="Calibri" panose="020F0502020204030204" pitchFamily="34" charset="0"/>
                <a:ea typeface="Calibri" panose="020F0502020204030204" pitchFamily="34" charset="0"/>
                <a:cs typeface="Calibri" panose="020F0502020204030204" pitchFamily="34" charset="0"/>
              </a:rPr>
              <a:t>        Advance filter is used to filter down data with complex criteria. </a:t>
            </a:r>
          </a:p>
          <a:p>
            <a:pPr indent="0" marL="0">
              <a:buNone/>
            </a:pPr>
            <a:r>
              <a:rPr dirty="0" lang="en-IN">
                <a:latin typeface="Calibri" panose="020F0502020204030204" pitchFamily="34" charset="0"/>
                <a:ea typeface="Calibri" panose="020F0502020204030204" pitchFamily="34" charset="0"/>
                <a:cs typeface="Calibri" panose="020F0502020204030204" pitchFamily="34" charset="0"/>
              </a:rPr>
              <a:t>Example: employee salary, GST calculations etc.,</a:t>
            </a:r>
          </a:p>
          <a:p>
            <a:pPr indent="0" marL="0">
              <a:buNone/>
            </a:pPr>
            <a:r>
              <a:rPr b="1" dirty="0" lang="en-IN">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Macros:</a:t>
            </a:r>
          </a:p>
          <a:p>
            <a:pPr indent="0" marL="0">
              <a:buNone/>
            </a:pPr>
            <a:r>
              <a:rPr dirty="0" lang="en-IN">
                <a:latin typeface="Calibri" panose="020F0502020204030204" pitchFamily="34" charset="0"/>
                <a:ea typeface="Calibri" panose="020F0502020204030204" pitchFamily="34" charset="0"/>
                <a:cs typeface="Calibri" panose="020F0502020204030204" pitchFamily="34" charset="0"/>
              </a:rPr>
              <a:t>      Macros is a set of tasks or actions that we perform regularly and that can be recorded, saves and executed at any time. It is a VBA driven programming language. </a:t>
            </a:r>
          </a:p>
          <a:p>
            <a:pPr indent="0" marL="0">
              <a:buNone/>
            </a:pP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a:xfrm>
            <a:off x="296963" y="315685"/>
            <a:ext cx="4253266" cy="587829"/>
          </a:xfrm>
        </p:spPr>
        <p:txBody>
          <a:bodyPr>
            <a:normAutofit fontScale="90000"/>
          </a:bodyPr>
          <a:p>
            <a:r>
              <a:rPr dirty="0" lang="en-US"/>
              <a:t>Usage of excel:</a:t>
            </a:r>
            <a:endParaRPr dirty="0" lang="en-IN"/>
          </a:p>
        </p:txBody>
      </p:sp>
      <p:sp>
        <p:nvSpPr>
          <p:cNvPr id="1048603" name="Content Placeholder 2"/>
          <p:cNvSpPr>
            <a:spLocks noGrp="1"/>
          </p:cNvSpPr>
          <p:nvPr>
            <p:ph idx="1"/>
          </p:nvPr>
        </p:nvSpPr>
        <p:spPr>
          <a:xfrm>
            <a:off x="296963" y="903513"/>
            <a:ext cx="11688208" cy="5845629"/>
          </a:xfrm>
        </p:spPr>
        <p:txBody>
          <a:bodyPr>
            <a:normAutofit/>
          </a:bodyPr>
          <a:p>
            <a:pPr indent="0" marL="0">
              <a:buNone/>
            </a:pP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Excel is most commonly used in business settings. For example, it is used in business analysis, </a:t>
            </a:r>
            <a:r>
              <a:rPr dirty="0" lang="en-US">
                <a:highlight>
                  <a:srgbClr val="FFFFFF"/>
                </a:highlight>
                <a:latin typeface="Calibri" panose="020F0502020204030204" pitchFamily="34" charset="0"/>
                <a:ea typeface="Calibri" panose="020F0502020204030204" pitchFamily="34" charset="0"/>
                <a:cs typeface="Calibri" panose="020F0502020204030204" pitchFamily="34" charset="0"/>
              </a:rPr>
              <a:t>human resource management</a:t>
            </a: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 operations management and performance reporting. Excel uses a large collection of cells formatted to organize and manipulate data and solve mathematical functions. Users can arrange data in the spreadsheet using graphing tools, </a:t>
            </a:r>
            <a:r>
              <a:rPr dirty="0" lang="en-US">
                <a:highlight>
                  <a:srgbClr val="FFFFFF"/>
                </a:highlight>
                <a:latin typeface="Calibri" panose="020F0502020204030204" pitchFamily="34" charset="0"/>
                <a:ea typeface="Calibri" panose="020F0502020204030204" pitchFamily="34" charset="0"/>
                <a:cs typeface="Calibri" panose="020F0502020204030204" pitchFamily="34" charset="0"/>
              </a:rPr>
              <a:t>pivot tables</a:t>
            </a:r>
            <a:r>
              <a:rPr b="0" dirty="0" i="0" lang="en-US">
                <a:effectLst/>
                <a:highlight>
                  <a:srgbClr val="FFFFFF"/>
                </a:highlight>
                <a:latin typeface="Calibri" panose="020F0502020204030204" pitchFamily="34" charset="0"/>
                <a:ea typeface="Calibri" panose="020F0502020204030204" pitchFamily="34" charset="0"/>
                <a:cs typeface="Calibri" panose="020F0502020204030204" pitchFamily="34" charset="0"/>
              </a:rPr>
              <a:t> and formulas. The spreadsheet application also has a macro programming language called Visual Basic for Applications.</a:t>
            </a:r>
          </a:p>
          <a:p>
            <a:pPr indent="0" marL="0">
              <a:buNone/>
            </a:pPr>
            <a:r>
              <a:rPr dirty="0" lang="en-US">
                <a:effectLst/>
                <a:latin typeface="Calibri" panose="020F0502020204030204" pitchFamily="34" charset="0"/>
                <a:ea typeface="Calibri" panose="020F0502020204030204" pitchFamily="34" charset="0"/>
                <a:cs typeface="Calibri" panose="020F0502020204030204" pitchFamily="34" charset="0"/>
              </a:rPr>
              <a:t>            An XLS file is a spreadsheet file that can be created by Excel or other spreadsheet programs. The file type represents an Excel Binary File format. An XLS file stores data as binary streams -- a compound file. Streams and sub streams in the file contain information about the content and structure of an Excel workbook. </a:t>
            </a:r>
          </a:p>
          <a:p>
            <a:pPr indent="0" marL="0">
              <a:buNone/>
            </a:pPr>
            <a:r>
              <a:rPr dirty="0" lang="en-US">
                <a:latin typeface="Calibri" panose="020F0502020204030204" pitchFamily="34" charset="0"/>
                <a:ea typeface="Calibri" panose="020F0502020204030204" pitchFamily="34" charset="0"/>
                <a:cs typeface="Calibri" panose="020F0502020204030204" pitchFamily="34" charset="0"/>
              </a:rPr>
              <a:t>           </a:t>
            </a:r>
            <a:r>
              <a:rPr dirty="0" lang="en-US">
                <a:effectLst/>
                <a:latin typeface="Calibri" panose="020F0502020204030204" pitchFamily="34" charset="0"/>
                <a:ea typeface="Calibri" panose="020F0502020204030204" pitchFamily="34" charset="0"/>
                <a:cs typeface="Calibri" panose="020F0502020204030204" pitchFamily="34" charset="0"/>
              </a:rPr>
              <a:t>Versions of Excel after Excel 2007 use XLSX files by default, since it is a more open and structured format. Later versions of Excel still support the creation and reading of XLS files, however. Workbook data can also be exported in formats including PDF, TXT, Hypertext markup language, XPS and XLSX.</a:t>
            </a:r>
          </a:p>
          <a:p>
            <a:pPr indent="0" marL="0">
              <a:buNone/>
            </a:pPr>
            <a:r>
              <a:rPr dirty="0" lang="en-US">
                <a:effectLst/>
                <a:latin typeface="Calibri" panose="020F0502020204030204" pitchFamily="34" charset="0"/>
                <a:ea typeface="Calibri" panose="020F0502020204030204" pitchFamily="34" charset="0"/>
                <a:cs typeface="Calibri" panose="020F0502020204030204" pitchFamily="34" charset="0"/>
              </a:rPr>
              <a:t>            Macro-enabled Excel files use the XLSM file extension. In this case, </a:t>
            </a:r>
            <a:r>
              <a:rPr dirty="0" lang="en-US">
                <a:latin typeface="Calibri" panose="020F0502020204030204" pitchFamily="34" charset="0"/>
                <a:ea typeface="Calibri" panose="020F0502020204030204" pitchFamily="34" charset="0"/>
                <a:cs typeface="Calibri" panose="020F0502020204030204" pitchFamily="34" charset="0"/>
              </a:rPr>
              <a:t>macros</a:t>
            </a:r>
            <a:r>
              <a:rPr dirty="0" lang="en-US">
                <a:effectLst/>
                <a:latin typeface="Calibri" panose="020F0502020204030204" pitchFamily="34" charset="0"/>
                <a:ea typeface="Calibri" panose="020F0502020204030204" pitchFamily="34" charset="0"/>
                <a:cs typeface="Calibri" panose="020F0502020204030204" pitchFamily="34" charset="0"/>
              </a:rPr>
              <a:t> are sets of instructions that automate Excel processes. XLSM files are similar to XLM files but are based on the Open XML format found in later Microsoft Office software.</a:t>
            </a:r>
          </a:p>
          <a:p>
            <a:pPr indent="0" marL="0">
              <a:buNone/>
            </a:pPr>
            <a:br>
              <a:rPr dirty="0" lang="en-US"/>
            </a:b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a:xfrm>
            <a:off x="152400" y="174171"/>
            <a:ext cx="3755571" cy="805543"/>
          </a:xfrm>
        </p:spPr>
        <p:txBody>
          <a:bodyPr>
            <a:normAutofit fontScale="94444"/>
          </a:bodyPr>
          <a:p>
            <a:r>
              <a:rPr dirty="0" lang="en-US"/>
              <a:t>Functions: </a:t>
            </a:r>
            <a:endParaRPr dirty="0" lang="en-IN"/>
          </a:p>
        </p:txBody>
      </p:sp>
      <p:sp>
        <p:nvSpPr>
          <p:cNvPr id="1048608" name="Content Placeholder 2"/>
          <p:cNvSpPr>
            <a:spLocks noGrp="1"/>
          </p:cNvSpPr>
          <p:nvPr>
            <p:ph idx="1"/>
          </p:nvPr>
        </p:nvSpPr>
        <p:spPr>
          <a:xfrm>
            <a:off x="163286" y="979714"/>
            <a:ext cx="11876314" cy="5791200"/>
          </a:xfrm>
        </p:spPr>
        <p:txBody>
          <a:bodyPr/>
          <a:p>
            <a:pPr algn="just" indent="0" marL="0">
              <a:buNone/>
            </a:pPr>
            <a:r>
              <a:rPr b="0" dirty="0" sz="2000" i="0" lang="en-US">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Excel 2016 has 484 functions. Of these, 360 existed prior to Excel 2010. Microsoft classifies these functions into 14 categories. Of the 484 current functions, 386 may be called from </a:t>
            </a:r>
            <a:r>
              <a:rPr dirty="0" sz="2000" lang="en-US">
                <a:solidFill>
                  <a:srgbClr val="202122"/>
                </a:solidFill>
                <a:highlight>
                  <a:srgbClr val="FFFFFF"/>
                </a:highlight>
                <a:latin typeface="Calibri" panose="020F0502020204030204" pitchFamily="34" charset="0"/>
                <a:ea typeface="Calibri" panose="020F0502020204030204" pitchFamily="34" charset="0"/>
                <a:cs typeface="Calibri" panose="020F0502020204030204" pitchFamily="34" charset="0"/>
              </a:rPr>
              <a:t>VBA</a:t>
            </a:r>
            <a:r>
              <a:rPr b="0" dirty="0" sz="2000" i="0" lang="en-US">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as methods of the object Worksheet Function and 44 have the same names as VBA functions. With the introduction of LAMBDA, Excel became </a:t>
            </a:r>
            <a:r>
              <a:rPr dirty="0" sz="2000" lang="en-US">
                <a:solidFill>
                  <a:srgbClr val="202122"/>
                </a:solidFill>
                <a:highlight>
                  <a:srgbClr val="FFFFFF"/>
                </a:highlight>
                <a:latin typeface="Calibri" panose="020F0502020204030204" pitchFamily="34" charset="0"/>
                <a:ea typeface="Calibri" panose="020F0502020204030204" pitchFamily="34" charset="0"/>
                <a:cs typeface="Calibri" panose="020F0502020204030204" pitchFamily="34" charset="0"/>
              </a:rPr>
              <a:t>Turing complete.</a:t>
            </a:r>
            <a:endParaRPr b="0" dirty="0" sz="2000" i="0" lang="en-US">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indent="0" marL="0">
              <a:buNone/>
            </a:pPr>
            <a:r>
              <a:rPr b="1" dirty="0" sz="3200" lang="en-IN"/>
              <a:t>History</a:t>
            </a:r>
            <a:r>
              <a:rPr dirty="0" lang="en-IN"/>
              <a:t>:</a:t>
            </a:r>
          </a:p>
          <a:p>
            <a:pPr algn="just" indent="0" marL="0">
              <a:buNone/>
            </a:pPr>
            <a:r>
              <a:rPr b="0" dirty="0" sz="2000" i="0" lang="en-IN">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b="0" dirty="0" sz="2000" i="0" lang="en-US">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From its first version Excel supported end-user programming of macros (automation of repetitive tasks) and user-defined functions (extension of Excel's built-in function library). In early versions of Excel, these programs were written in a macro language whose statements had formula syntax and resided in the cells of special-purpose macro sheets (stored with file extension .XLM in Windows.) XLM was the default macro language for Excel through Excel 4.0.</a:t>
            </a:r>
          </a:p>
          <a:p>
            <a:pPr algn="just" indent="0" marL="0">
              <a:buNone/>
            </a:pPr>
            <a:r>
              <a:rPr dirty="0" sz="2000" lang="en-US">
                <a:solidFill>
                  <a:srgbClr val="202122"/>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b="0" dirty="0" sz="2000" i="0" lang="en-US">
                <a:solidFill>
                  <a:srgbClr val="2021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Beginning with version 5.0 Excel recorded macros in VBA by default but with version 5.0 XLM recording was still allowed as an option. After version 5.0 that option was discontinued. All versions of Excel, including Excel 2021, are capable of running an XLM macro, though Microsoft discourages their use.</a:t>
            </a:r>
            <a:endParaRPr dirty="0" sz="20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1"/>
          <p:cNvSpPr>
            <a:spLocks noGrp="1"/>
          </p:cNvSpPr>
          <p:nvPr>
            <p:ph type="title"/>
          </p:nvPr>
        </p:nvSpPr>
        <p:spPr>
          <a:xfrm>
            <a:off x="185057" y="87087"/>
            <a:ext cx="4169229" cy="718455"/>
          </a:xfrm>
        </p:spPr>
        <p:txBody>
          <a:bodyPr>
            <a:normAutofit fontScale="90741"/>
          </a:bodyPr>
          <a:p>
            <a:r>
              <a:rPr b="1" dirty="0" i="1" lang="en-US">
                <a:solidFill>
                  <a:schemeClr val="accent1">
                    <a:lumMod val="50000"/>
                  </a:schemeClr>
                </a:solidFill>
                <a:latin typeface="Segoe UI Black" panose="020B0A02040204020203" pitchFamily="34" charset="0"/>
                <a:ea typeface="Segoe UI Black" panose="020B0A02040204020203" pitchFamily="34" charset="0"/>
              </a:rPr>
              <a:t>Formulas</a:t>
            </a:r>
            <a:r>
              <a:rPr dirty="0" lang="en-US"/>
              <a:t>:</a:t>
            </a:r>
            <a:endParaRPr dirty="0" lang="en-IN"/>
          </a:p>
        </p:txBody>
      </p:sp>
      <p:sp>
        <p:nvSpPr>
          <p:cNvPr id="1048610" name="Content Placeholder 2"/>
          <p:cNvSpPr>
            <a:spLocks noGrp="1"/>
          </p:cNvSpPr>
          <p:nvPr>
            <p:ph idx="1"/>
          </p:nvPr>
        </p:nvSpPr>
        <p:spPr>
          <a:xfrm>
            <a:off x="185057" y="936171"/>
            <a:ext cx="11908972" cy="5823856"/>
          </a:xfrm>
        </p:spPr>
        <p:txBody>
          <a:bodyPr>
            <a:normAutofit/>
          </a:bodyPr>
          <a:p>
            <a:pPr algn="just" indent="-457200" marL="457200">
              <a:lnSpc>
                <a:spcPct val="100000"/>
              </a:lnSpc>
              <a:spcBef>
                <a:spcPts val="0"/>
              </a:spcBef>
              <a:buFont typeface="+mj-lt"/>
              <a:buAutoNum type="arabicPeriod"/>
            </a:pPr>
            <a:r>
              <a:rPr dirty="0" sz="2000" lang="en-US"/>
              <a:t>Sum</a:t>
            </a:r>
          </a:p>
          <a:p>
            <a:pPr algn="just" indent="-457200" marL="457200">
              <a:lnSpc>
                <a:spcPct val="100000"/>
              </a:lnSpc>
              <a:spcBef>
                <a:spcPts val="0"/>
              </a:spcBef>
              <a:buFont typeface="+mj-lt"/>
              <a:buAutoNum type="arabicPeriod"/>
            </a:pPr>
            <a:r>
              <a:rPr dirty="0" sz="2000" lang="en-US"/>
              <a:t>Maximum </a:t>
            </a:r>
          </a:p>
          <a:p>
            <a:pPr algn="just" indent="-457200" marL="457200">
              <a:lnSpc>
                <a:spcPct val="100000"/>
              </a:lnSpc>
              <a:spcBef>
                <a:spcPts val="0"/>
              </a:spcBef>
              <a:buFont typeface="+mj-lt"/>
              <a:buAutoNum type="arabicPeriod"/>
            </a:pPr>
            <a:r>
              <a:rPr dirty="0" sz="2000" lang="en-US"/>
              <a:t>Minimum </a:t>
            </a:r>
          </a:p>
          <a:p>
            <a:pPr algn="just" indent="-457200" marL="457200">
              <a:lnSpc>
                <a:spcPct val="100000"/>
              </a:lnSpc>
              <a:spcBef>
                <a:spcPts val="0"/>
              </a:spcBef>
              <a:buFont typeface="+mj-lt"/>
              <a:buAutoNum type="arabicPeriod"/>
            </a:pPr>
            <a:r>
              <a:rPr dirty="0" sz="2000" lang="en-US"/>
              <a:t>Average</a:t>
            </a:r>
          </a:p>
          <a:p>
            <a:pPr algn="just" indent="-457200" marL="457200">
              <a:lnSpc>
                <a:spcPct val="100000"/>
              </a:lnSpc>
              <a:spcBef>
                <a:spcPts val="0"/>
              </a:spcBef>
              <a:buFont typeface="+mj-lt"/>
              <a:buAutoNum type="arabicPeriod"/>
            </a:pPr>
            <a:r>
              <a:rPr dirty="0" sz="2000" lang="en-US"/>
              <a:t>Year fraction</a:t>
            </a:r>
          </a:p>
          <a:p>
            <a:pPr algn="just" indent="-457200" marL="457200">
              <a:lnSpc>
                <a:spcPct val="100000"/>
              </a:lnSpc>
              <a:spcBef>
                <a:spcPts val="0"/>
              </a:spcBef>
              <a:buFont typeface="+mj-lt"/>
              <a:buAutoNum type="arabicPeriod"/>
            </a:pPr>
            <a:r>
              <a:rPr dirty="0" sz="2000" lang="en-US"/>
              <a:t>Result</a:t>
            </a:r>
          </a:p>
          <a:p>
            <a:pPr algn="just" indent="-457200" marL="457200">
              <a:lnSpc>
                <a:spcPct val="100000"/>
              </a:lnSpc>
              <a:spcBef>
                <a:spcPts val="0"/>
              </a:spcBef>
              <a:buFont typeface="+mj-lt"/>
              <a:buAutoNum type="arabicPeriod"/>
            </a:pPr>
            <a:r>
              <a:rPr dirty="0" sz="2000" lang="en-US"/>
              <a:t>Roman letters</a:t>
            </a:r>
          </a:p>
          <a:p>
            <a:pPr algn="just" indent="-457200" marL="457200">
              <a:lnSpc>
                <a:spcPct val="100000"/>
              </a:lnSpc>
              <a:spcBef>
                <a:spcPts val="0"/>
              </a:spcBef>
              <a:buFont typeface="+mj-lt"/>
              <a:buAutoNum type="arabicPeriod"/>
            </a:pPr>
            <a:r>
              <a:rPr dirty="0" sz="2000" lang="en-US"/>
              <a:t>Weekend </a:t>
            </a:r>
          </a:p>
          <a:p>
            <a:pPr algn="just" indent="-457200" marL="457200">
              <a:lnSpc>
                <a:spcPct val="100000"/>
              </a:lnSpc>
              <a:spcBef>
                <a:spcPts val="0"/>
              </a:spcBef>
              <a:buFont typeface="+mj-lt"/>
              <a:buAutoNum type="arabicPeriod"/>
            </a:pPr>
            <a:r>
              <a:rPr dirty="0" sz="2000" lang="en-US"/>
              <a:t>Dated if</a:t>
            </a:r>
          </a:p>
          <a:p>
            <a:pPr algn="just" indent="-457200" marL="457200">
              <a:lnSpc>
                <a:spcPct val="100000"/>
              </a:lnSpc>
              <a:spcBef>
                <a:spcPts val="0"/>
              </a:spcBef>
              <a:buFont typeface="+mj-lt"/>
              <a:buAutoNum type="arabicPeriod"/>
            </a:pPr>
            <a:r>
              <a:rPr dirty="0" sz="2000" lang="en-US"/>
              <a:t>Sum if</a:t>
            </a:r>
          </a:p>
          <a:p>
            <a:pPr algn="just" indent="-457200" marL="457200">
              <a:lnSpc>
                <a:spcPct val="100000"/>
              </a:lnSpc>
              <a:spcBef>
                <a:spcPts val="0"/>
              </a:spcBef>
              <a:buFont typeface="+mj-lt"/>
              <a:buAutoNum type="arabicPeriod"/>
            </a:pPr>
            <a:r>
              <a:rPr dirty="0" sz="2000" lang="en-US"/>
              <a:t>Count if </a:t>
            </a:r>
          </a:p>
          <a:p>
            <a:pPr algn="just" indent="-457200" marL="457200">
              <a:lnSpc>
                <a:spcPct val="100000"/>
              </a:lnSpc>
              <a:spcBef>
                <a:spcPts val="0"/>
              </a:spcBef>
              <a:buFont typeface="+mj-lt"/>
              <a:buAutoNum type="arabicPeriod"/>
            </a:pPr>
            <a:r>
              <a:rPr dirty="0" sz="2000" lang="en-US"/>
              <a:t>Nested If</a:t>
            </a:r>
          </a:p>
          <a:p>
            <a:pPr algn="just" indent="-457200" marL="457200">
              <a:lnSpc>
                <a:spcPct val="100000"/>
              </a:lnSpc>
              <a:spcBef>
                <a:spcPts val="0"/>
              </a:spcBef>
              <a:buFont typeface="+mj-lt"/>
              <a:buAutoNum type="arabicPeriod"/>
            </a:pPr>
            <a:r>
              <a:rPr dirty="0" sz="2000" lang="en-US"/>
              <a:t>Profit &amp; loss</a:t>
            </a:r>
          </a:p>
          <a:p>
            <a:pPr algn="just" indent="-457200" marL="457200">
              <a:lnSpc>
                <a:spcPct val="100000"/>
              </a:lnSpc>
              <a:spcBef>
                <a:spcPts val="0"/>
              </a:spcBef>
              <a:buFont typeface="+mj-lt"/>
              <a:buAutoNum type="arabicPeriod"/>
            </a:pPr>
            <a:r>
              <a:rPr dirty="0" sz="2000" lang="en-US"/>
              <a:t>V-lookup</a:t>
            </a:r>
          </a:p>
          <a:p>
            <a:pPr algn="just" indent="-457200" marL="457200">
              <a:lnSpc>
                <a:spcPct val="100000"/>
              </a:lnSpc>
              <a:spcBef>
                <a:spcPts val="0"/>
              </a:spcBef>
              <a:buFont typeface="+mj-lt"/>
              <a:buAutoNum type="arabicPeriod"/>
            </a:pPr>
            <a:r>
              <a:rPr dirty="0" sz="2000" lang="en-US"/>
              <a:t>D-max</a:t>
            </a:r>
          </a:p>
          <a:p>
            <a:pPr algn="just" indent="-457200" marL="457200">
              <a:lnSpc>
                <a:spcPct val="100000"/>
              </a:lnSpc>
              <a:spcBef>
                <a:spcPts val="0"/>
              </a:spcBef>
              <a:buFont typeface="+mj-lt"/>
              <a:buAutoNum type="arabicPeriod"/>
            </a:pPr>
            <a:r>
              <a:rPr dirty="0" sz="2000" lang="en-US"/>
              <a:t>Average if </a:t>
            </a:r>
          </a:p>
          <a:p>
            <a:pPr algn="just" indent="-457200" marL="457200">
              <a:lnSpc>
                <a:spcPct val="100000"/>
              </a:lnSpc>
              <a:spcBef>
                <a:spcPts val="0"/>
              </a:spcBef>
              <a:buFont typeface="+mj-lt"/>
              <a:buAutoNum type="arabicPeriod"/>
            </a:pPr>
            <a:r>
              <a:rPr dirty="0" sz="2000" lang="en-US"/>
              <a:t>H-lookup</a:t>
            </a:r>
          </a:p>
          <a:p>
            <a:pPr algn="just" indent="-457200" marL="457200">
              <a:lnSpc>
                <a:spcPct val="100000"/>
              </a:lnSpc>
              <a:spcBef>
                <a:spcPts val="0"/>
              </a:spcBef>
              <a:buFont typeface="+mj-lt"/>
              <a:buAutoNum type="arabicPeriod"/>
            </a:pPr>
            <a:r>
              <a:rPr dirty="0" sz="2000" lang="en-US"/>
              <a:t>D-sum and even more.</a:t>
            </a:r>
            <a:endParaRPr dirty="0" sz="200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1"/>
          <p:cNvSpPr>
            <a:spLocks noGrp="1"/>
          </p:cNvSpPr>
          <p:nvPr>
            <p:ph type="title"/>
          </p:nvPr>
        </p:nvSpPr>
        <p:spPr>
          <a:xfrm>
            <a:off x="402772" y="195655"/>
            <a:ext cx="3331028" cy="1455511"/>
          </a:xfrm>
        </p:spPr>
        <p:txBody>
          <a:bodyPr>
            <a:normAutofit/>
          </a:bodyPr>
          <a:p>
            <a:r>
              <a:rPr dirty="0" lang="en-US"/>
              <a:t>Different versions of excel:</a:t>
            </a:r>
            <a:endParaRPr dirty="0" lang="en-IN"/>
          </a:p>
        </p:txBody>
      </p:sp>
      <p:pic>
        <p:nvPicPr>
          <p:cNvPr id="2097152" name="Picture Placeholder 9"/>
          <p:cNvPicPr>
            <a:picLocks noChangeAspect="1" noGrp="1"/>
          </p:cNvPicPr>
          <p:nvPr>
            <p:ph type="pic" idx="1"/>
          </p:nvPr>
        </p:nvPicPr>
        <p:blipFill>
          <a:blip xmlns:r="http://schemas.openxmlformats.org/officeDocument/2006/relationships" r:embed="rId1"/>
          <a:srcRect l="5128" r="5128"/>
          <a:stretch>
            <a:fillRect/>
          </a:stretch>
        </p:blipFill>
        <p:spPr>
          <a:xfrm>
            <a:off x="5183190" y="1807028"/>
            <a:ext cx="6606038" cy="4430059"/>
          </a:xfrm>
        </p:spPr>
      </p:pic>
      <p:pic>
        <p:nvPicPr>
          <p:cNvPr id="2097153" name="Picture 11"/>
          <p:cNvPicPr>
            <a:picLocks noChangeAspect="1"/>
          </p:cNvPicPr>
          <p:nvPr/>
        </p:nvPicPr>
        <p:blipFill>
          <a:blip xmlns:r="http://schemas.openxmlformats.org/officeDocument/2006/relationships" r:embed="rId2"/>
          <a:stretch>
            <a:fillRect/>
          </a:stretch>
        </p:blipFill>
        <p:spPr>
          <a:xfrm>
            <a:off x="402772" y="1807028"/>
            <a:ext cx="4320008" cy="4209884"/>
          </a:xfrm>
          <a:prstGeom prst="rect"/>
        </p:spPr>
      </p:pic>
      <p:sp>
        <p:nvSpPr>
          <p:cNvPr id="1048620" name="TextBox 12"/>
          <p:cNvSpPr txBox="1"/>
          <p:nvPr/>
        </p:nvSpPr>
        <p:spPr>
          <a:xfrm flipH="1">
            <a:off x="5183190" y="221962"/>
            <a:ext cx="6172198" cy="369332"/>
          </a:xfrm>
          <a:prstGeom prst="rect"/>
          <a:noFill/>
        </p:spPr>
        <p:txBody>
          <a:bodyPr rtlCol="0" wrap="square">
            <a:spAutoFit/>
          </a:bodyPr>
          <a:p>
            <a:r>
              <a:rPr dirty="0" lang="en-US"/>
              <a:t>            Microsoft excel ‘95 version and 2000 version</a:t>
            </a: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1" name="Title 1"/>
          <p:cNvSpPr>
            <a:spLocks noGrp="1"/>
          </p:cNvSpPr>
          <p:nvPr>
            <p:ph type="title"/>
          </p:nvPr>
        </p:nvSpPr>
        <p:spPr>
          <a:xfrm>
            <a:off x="838200" y="365126"/>
            <a:ext cx="6770914" cy="723446"/>
          </a:xfrm>
        </p:spPr>
        <p:txBody>
          <a:bodyPr>
            <a:normAutofit fontScale="90000"/>
          </a:bodyPr>
          <a:p>
            <a:r>
              <a:rPr dirty="0" lang="en-US"/>
              <a:t>Microsoft excel 2007 version:</a:t>
            </a:r>
            <a:endParaRPr dirty="0" lang="en-IN"/>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174172" y="1371600"/>
            <a:ext cx="11930742" cy="5121273"/>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1"/>
          <p:cNvSpPr>
            <a:spLocks noGrp="1"/>
          </p:cNvSpPr>
          <p:nvPr>
            <p:ph type="title"/>
          </p:nvPr>
        </p:nvSpPr>
        <p:spPr/>
        <p:txBody>
          <a:bodyPr/>
          <a:p>
            <a:r>
              <a:rPr dirty="0" lang="en-US"/>
              <a:t>Microsoft 2010 and latest version:</a:t>
            </a:r>
            <a:endParaRPr dirty="0" lang="en-IN"/>
          </a:p>
        </p:txBody>
      </p:sp>
      <p:pic>
        <p:nvPicPr>
          <p:cNvPr id="2097155" name="Content Placeholder 5"/>
          <p:cNvPicPr>
            <a:picLocks noChangeAspect="1" noGrp="1"/>
          </p:cNvPicPr>
          <p:nvPr>
            <p:ph sz="half" idx="1"/>
          </p:nvPr>
        </p:nvPicPr>
        <p:blipFill>
          <a:blip xmlns:r="http://schemas.openxmlformats.org/officeDocument/2006/relationships" r:embed="rId1"/>
          <a:stretch>
            <a:fillRect/>
          </a:stretch>
        </p:blipFill>
        <p:spPr>
          <a:xfrm>
            <a:off x="1" y="1741715"/>
            <a:ext cx="5824538" cy="4909456"/>
          </a:xfrm>
        </p:spPr>
      </p:pic>
      <p:pic>
        <p:nvPicPr>
          <p:cNvPr id="2097156" name="Content Placeholder 7"/>
          <p:cNvPicPr>
            <a:picLocks noChangeAspect="1" noGrp="1"/>
          </p:cNvPicPr>
          <p:nvPr>
            <p:ph sz="half" idx="2"/>
          </p:nvPr>
        </p:nvPicPr>
        <p:blipFill>
          <a:blip xmlns:r="http://schemas.openxmlformats.org/officeDocument/2006/relationships" r:embed="rId2"/>
          <a:stretch>
            <a:fillRect/>
          </a:stretch>
        </p:blipFill>
        <p:spPr>
          <a:xfrm>
            <a:off x="5813385" y="1741715"/>
            <a:ext cx="6171786" cy="4713513"/>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Wood Type">
  <a:themeElements>
    <a:clrScheme name="Wood Type">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algn="tl" flip="none" sx="60000" sy="59000" tx="0" ty="0"/>
        </a:blipFill>
        <a:blipFill rotWithShape="1">
          <a:blip xmlns:r="http://schemas.openxmlformats.org/officeDocument/2006/relationships" r:embed="rId1">
            <a:duotone>
              <a:schemeClr val="phClr">
                <a:shade val="36000"/>
                <a:satMod val="120000"/>
              </a:schemeClr>
              <a:schemeClr val="phClr">
                <a:tint val="40000"/>
              </a:schemeClr>
            </a:duotone>
          </a:blip>
          <a:tile algn="tl" flip="none" sx="60000" sy="59000" tx="0" ty="0"/>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algn="tl" blurRad="50800" dir="5400000" dist="19050"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algn="tl" flip="none" sx="100000" sy="10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Administrator</dc:creator>
  <cp:lastModifiedBy>Administrator</cp:lastModifiedBy>
  <dcterms:created xsi:type="dcterms:W3CDTF">2024-08-31T19:31:03Z</dcterms:created>
  <dcterms:modified xsi:type="dcterms:W3CDTF">2024-09-07T04:31:48Z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1f807714577e4f458a8f9b551e878a8f</vt:lpwstr>
  </property>
</Properties>
</file>