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7D4D5-A450-4E12-B0B0-299F68517782}" v="2087" dt="2024-08-06T00:15:44.136"/>
    <p1510:client id="{38AFDDC3-1E29-47FB-9C06-A49ACB71DF5A}" v="194" dt="2024-08-05T21:14:08.634"/>
    <p1510:client id="{444A674F-FB77-7578-C42E-D5A19A6FF701}" v="1776" dt="2024-08-06T00:49:17.387"/>
    <p1510:client id="{907E98E6-F004-1C8D-A737-E7DEF52AD32C}" v="69" dt="2024-08-05T06:00:1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B8CF3-F7B5-4C7A-952B-41CC1C4DF81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C145-2544-4D30-B141-BCE3AF8635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new database is created using the </a:t>
          </a:r>
          <a:r>
            <a:rPr lang="en-GB" b="1" i="1"/>
            <a:t>migration-builder. </a:t>
          </a:r>
          <a:endParaRPr lang="en-US"/>
        </a:p>
      </dgm:t>
    </dgm:pt>
    <dgm:pt modelId="{365C6721-8E8F-4B58-84D7-50121BA2BB02}" type="parTrans" cxnId="{506A18FD-703F-4E6A-BB03-8F3150ECE7DB}">
      <dgm:prSet/>
      <dgm:spPr/>
      <dgm:t>
        <a:bodyPr/>
        <a:lstStyle/>
        <a:p>
          <a:endParaRPr lang="en-US"/>
        </a:p>
      </dgm:t>
    </dgm:pt>
    <dgm:pt modelId="{C3794008-AF5E-4133-A4BE-D4AD7AF4F048}" type="sibTrans" cxnId="{506A18FD-703F-4E6A-BB03-8F3150ECE7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1044F2-D621-4240-A05D-ECDCF3E495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Tables are also created in the database to store data after registration.</a:t>
          </a:r>
          <a:endParaRPr lang="en-US"/>
        </a:p>
      </dgm:t>
    </dgm:pt>
    <dgm:pt modelId="{19901D24-3C0B-49F4-870D-23738EBD5F27}" type="parTrans" cxnId="{7AD2D1BD-030D-4A2E-A1C4-CFBC38E9DC3A}">
      <dgm:prSet/>
      <dgm:spPr/>
      <dgm:t>
        <a:bodyPr/>
        <a:lstStyle/>
        <a:p>
          <a:endParaRPr lang="en-US"/>
        </a:p>
      </dgm:t>
    </dgm:pt>
    <dgm:pt modelId="{4F6F20A7-1707-41C5-8D64-DC7A121A120A}" type="sibTrans" cxnId="{7AD2D1BD-030D-4A2E-A1C4-CFBC38E9DC3A}">
      <dgm:prSet/>
      <dgm:spPr/>
      <dgm:t>
        <a:bodyPr/>
        <a:lstStyle/>
        <a:p>
          <a:endParaRPr lang="en-US"/>
        </a:p>
      </dgm:t>
    </dgm:pt>
    <dgm:pt modelId="{A68C69D3-BEB3-4CFF-AB72-1CCD56B0AA38}" type="pres">
      <dgm:prSet presAssocID="{F16B8CF3-F7B5-4C7A-952B-41CC1C4DF81C}" presName="root" presStyleCnt="0">
        <dgm:presLayoutVars>
          <dgm:dir/>
          <dgm:resizeHandles val="exact"/>
        </dgm:presLayoutVars>
      </dgm:prSet>
      <dgm:spPr/>
    </dgm:pt>
    <dgm:pt modelId="{3FE01A16-4C03-4256-864F-EC3D01FA32DF}" type="pres">
      <dgm:prSet presAssocID="{F16B8CF3-F7B5-4C7A-952B-41CC1C4DF81C}" presName="container" presStyleCnt="0">
        <dgm:presLayoutVars>
          <dgm:dir/>
          <dgm:resizeHandles val="exact"/>
        </dgm:presLayoutVars>
      </dgm:prSet>
      <dgm:spPr/>
    </dgm:pt>
    <dgm:pt modelId="{A431E9FA-F18E-45F0-8883-49D9B33656EA}" type="pres">
      <dgm:prSet presAssocID="{EFD3C145-2544-4D30-B141-BCE3AF863511}" presName="compNode" presStyleCnt="0"/>
      <dgm:spPr/>
    </dgm:pt>
    <dgm:pt modelId="{CA49A656-2C11-4F9B-86C5-3C69B402B50C}" type="pres">
      <dgm:prSet presAssocID="{EFD3C145-2544-4D30-B141-BCE3AF863511}" presName="iconBgRect" presStyleLbl="bgShp" presStyleIdx="0" presStyleCnt="2"/>
      <dgm:spPr/>
    </dgm:pt>
    <dgm:pt modelId="{1B235624-C5A0-4004-B481-6E08AB66074A}" type="pres">
      <dgm:prSet presAssocID="{EFD3C145-2544-4D30-B141-BCE3AF8635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DBD44BF-5583-4829-87DB-C9757E4B1D89}" type="pres">
      <dgm:prSet presAssocID="{EFD3C145-2544-4D30-B141-BCE3AF863511}" presName="spaceRect" presStyleCnt="0"/>
      <dgm:spPr/>
    </dgm:pt>
    <dgm:pt modelId="{5CF7C73F-FB27-4452-97A5-53E3F02FCCE8}" type="pres">
      <dgm:prSet presAssocID="{EFD3C145-2544-4D30-B141-BCE3AF863511}" presName="textRect" presStyleLbl="revTx" presStyleIdx="0" presStyleCnt="2">
        <dgm:presLayoutVars>
          <dgm:chMax val="1"/>
          <dgm:chPref val="1"/>
        </dgm:presLayoutVars>
      </dgm:prSet>
      <dgm:spPr/>
    </dgm:pt>
    <dgm:pt modelId="{89807D41-E95C-4CCA-A16F-810068F4A352}" type="pres">
      <dgm:prSet presAssocID="{C3794008-AF5E-4133-A4BE-D4AD7AF4F048}" presName="sibTrans" presStyleLbl="sibTrans2D1" presStyleIdx="0" presStyleCnt="0"/>
      <dgm:spPr/>
    </dgm:pt>
    <dgm:pt modelId="{3BFE34DD-BBE8-4ECA-B343-24F83806D9DA}" type="pres">
      <dgm:prSet presAssocID="{1A1044F2-D621-4240-A05D-ECDCF3E495EB}" presName="compNode" presStyleCnt="0"/>
      <dgm:spPr/>
    </dgm:pt>
    <dgm:pt modelId="{E596A705-088D-4422-87A4-6833EC8B38D7}" type="pres">
      <dgm:prSet presAssocID="{1A1044F2-D621-4240-A05D-ECDCF3E495EB}" presName="iconBgRect" presStyleLbl="bgShp" presStyleIdx="1" presStyleCnt="2"/>
      <dgm:spPr/>
    </dgm:pt>
    <dgm:pt modelId="{4A175C8E-58F9-4F55-BCA2-01EA59C6F2D6}" type="pres">
      <dgm:prSet presAssocID="{1A1044F2-D621-4240-A05D-ECDCF3E495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94880B-17E3-4950-B0B0-C46168BF3D9F}" type="pres">
      <dgm:prSet presAssocID="{1A1044F2-D621-4240-A05D-ECDCF3E495EB}" presName="spaceRect" presStyleCnt="0"/>
      <dgm:spPr/>
    </dgm:pt>
    <dgm:pt modelId="{8214C511-A299-4FEB-AA10-ACC68FE4C3FA}" type="pres">
      <dgm:prSet presAssocID="{1A1044F2-D621-4240-A05D-ECDCF3E495E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426909-EC93-445B-A88F-C354A9FD7FBF}" type="presOf" srcId="{EFD3C145-2544-4D30-B141-BCE3AF863511}" destId="{5CF7C73F-FB27-4452-97A5-53E3F02FCCE8}" srcOrd="0" destOrd="0" presId="urn:microsoft.com/office/officeart/2018/2/layout/IconCircleList"/>
    <dgm:cxn modelId="{FB593F4B-EC1F-4434-95A4-06988C07B565}" type="presOf" srcId="{F16B8CF3-F7B5-4C7A-952B-41CC1C4DF81C}" destId="{A68C69D3-BEB3-4CFF-AB72-1CCD56B0AA38}" srcOrd="0" destOrd="0" presId="urn:microsoft.com/office/officeart/2018/2/layout/IconCircleList"/>
    <dgm:cxn modelId="{8DE0F47F-8E8B-4A63-98F7-0CB5C41FF2A4}" type="presOf" srcId="{1A1044F2-D621-4240-A05D-ECDCF3E495EB}" destId="{8214C511-A299-4FEB-AA10-ACC68FE4C3FA}" srcOrd="0" destOrd="0" presId="urn:microsoft.com/office/officeart/2018/2/layout/IconCircleList"/>
    <dgm:cxn modelId="{93E5DDAE-6CC1-41F2-8544-B3C8FE5D1695}" type="presOf" srcId="{C3794008-AF5E-4133-A4BE-D4AD7AF4F048}" destId="{89807D41-E95C-4CCA-A16F-810068F4A352}" srcOrd="0" destOrd="0" presId="urn:microsoft.com/office/officeart/2018/2/layout/IconCircleList"/>
    <dgm:cxn modelId="{7AD2D1BD-030D-4A2E-A1C4-CFBC38E9DC3A}" srcId="{F16B8CF3-F7B5-4C7A-952B-41CC1C4DF81C}" destId="{1A1044F2-D621-4240-A05D-ECDCF3E495EB}" srcOrd="1" destOrd="0" parTransId="{19901D24-3C0B-49F4-870D-23738EBD5F27}" sibTransId="{4F6F20A7-1707-41C5-8D64-DC7A121A120A}"/>
    <dgm:cxn modelId="{506A18FD-703F-4E6A-BB03-8F3150ECE7DB}" srcId="{F16B8CF3-F7B5-4C7A-952B-41CC1C4DF81C}" destId="{EFD3C145-2544-4D30-B141-BCE3AF863511}" srcOrd="0" destOrd="0" parTransId="{365C6721-8E8F-4B58-84D7-50121BA2BB02}" sibTransId="{C3794008-AF5E-4133-A4BE-D4AD7AF4F048}"/>
    <dgm:cxn modelId="{1D53D7DA-2659-43BA-9A8A-B1DF5843D58A}" type="presParOf" srcId="{A68C69D3-BEB3-4CFF-AB72-1CCD56B0AA38}" destId="{3FE01A16-4C03-4256-864F-EC3D01FA32DF}" srcOrd="0" destOrd="0" presId="urn:microsoft.com/office/officeart/2018/2/layout/IconCircleList"/>
    <dgm:cxn modelId="{ED4942DC-A38C-4416-A833-CA93C3602D17}" type="presParOf" srcId="{3FE01A16-4C03-4256-864F-EC3D01FA32DF}" destId="{A431E9FA-F18E-45F0-8883-49D9B33656EA}" srcOrd="0" destOrd="0" presId="urn:microsoft.com/office/officeart/2018/2/layout/IconCircleList"/>
    <dgm:cxn modelId="{D9AD979F-3458-499A-BF1E-61C525645DE9}" type="presParOf" srcId="{A431E9FA-F18E-45F0-8883-49D9B33656EA}" destId="{CA49A656-2C11-4F9B-86C5-3C69B402B50C}" srcOrd="0" destOrd="0" presId="urn:microsoft.com/office/officeart/2018/2/layout/IconCircleList"/>
    <dgm:cxn modelId="{3D06D0E7-5D8A-44B7-963B-9D962D6C66C1}" type="presParOf" srcId="{A431E9FA-F18E-45F0-8883-49D9B33656EA}" destId="{1B235624-C5A0-4004-B481-6E08AB66074A}" srcOrd="1" destOrd="0" presId="urn:microsoft.com/office/officeart/2018/2/layout/IconCircleList"/>
    <dgm:cxn modelId="{3B40D447-9529-4A15-9519-9CDAFBC47A52}" type="presParOf" srcId="{A431E9FA-F18E-45F0-8883-49D9B33656EA}" destId="{2DBD44BF-5583-4829-87DB-C9757E4B1D89}" srcOrd="2" destOrd="0" presId="urn:microsoft.com/office/officeart/2018/2/layout/IconCircleList"/>
    <dgm:cxn modelId="{BDD75304-47A8-4BD8-BF7E-2C0A06E143E7}" type="presParOf" srcId="{A431E9FA-F18E-45F0-8883-49D9B33656EA}" destId="{5CF7C73F-FB27-4452-97A5-53E3F02FCCE8}" srcOrd="3" destOrd="0" presId="urn:microsoft.com/office/officeart/2018/2/layout/IconCircleList"/>
    <dgm:cxn modelId="{6E0D9141-E400-4064-B21E-2AA76AEDAE2D}" type="presParOf" srcId="{3FE01A16-4C03-4256-864F-EC3D01FA32DF}" destId="{89807D41-E95C-4CCA-A16F-810068F4A352}" srcOrd="1" destOrd="0" presId="urn:microsoft.com/office/officeart/2018/2/layout/IconCircleList"/>
    <dgm:cxn modelId="{76ECD2B4-790C-4573-B2E0-734D3B35B7BB}" type="presParOf" srcId="{3FE01A16-4C03-4256-864F-EC3D01FA32DF}" destId="{3BFE34DD-BBE8-4ECA-B343-24F83806D9DA}" srcOrd="2" destOrd="0" presId="urn:microsoft.com/office/officeart/2018/2/layout/IconCircleList"/>
    <dgm:cxn modelId="{E1E0AF8C-82E7-48FC-9088-F7699771A586}" type="presParOf" srcId="{3BFE34DD-BBE8-4ECA-B343-24F83806D9DA}" destId="{E596A705-088D-4422-87A4-6833EC8B38D7}" srcOrd="0" destOrd="0" presId="urn:microsoft.com/office/officeart/2018/2/layout/IconCircleList"/>
    <dgm:cxn modelId="{DA517C22-5812-457D-A46B-3F0D46B9E4F9}" type="presParOf" srcId="{3BFE34DD-BBE8-4ECA-B343-24F83806D9DA}" destId="{4A175C8E-58F9-4F55-BCA2-01EA59C6F2D6}" srcOrd="1" destOrd="0" presId="urn:microsoft.com/office/officeart/2018/2/layout/IconCircleList"/>
    <dgm:cxn modelId="{3A4AFBF4-50ED-4641-BE4D-A2C28F81BAAC}" type="presParOf" srcId="{3BFE34DD-BBE8-4ECA-B343-24F83806D9DA}" destId="{2794880B-17E3-4950-B0B0-C46168BF3D9F}" srcOrd="2" destOrd="0" presId="urn:microsoft.com/office/officeart/2018/2/layout/IconCircleList"/>
    <dgm:cxn modelId="{933F61A0-3442-4EDE-B3B7-CD64B4F80BEE}" type="presParOf" srcId="{3BFE34DD-BBE8-4ECA-B343-24F83806D9DA}" destId="{8214C511-A299-4FEB-AA10-ACC68FE4C3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9A656-2C11-4F9B-86C5-3C69B402B50C}">
      <dsp:nvSpPr>
        <dsp:cNvPr id="0" name=""/>
        <dsp:cNvSpPr/>
      </dsp:nvSpPr>
      <dsp:spPr>
        <a:xfrm>
          <a:off x="6363" y="110990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35624-C5A0-4004-B481-6E08AB66074A}">
      <dsp:nvSpPr>
        <dsp:cNvPr id="0" name=""/>
        <dsp:cNvSpPr/>
      </dsp:nvSpPr>
      <dsp:spPr>
        <a:xfrm>
          <a:off x="312648" y="1416186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7C73F-FB27-4452-97A5-53E3F02FCCE8}">
      <dsp:nvSpPr>
        <dsp:cNvPr id="0" name=""/>
        <dsp:cNvSpPr/>
      </dsp:nvSpPr>
      <dsp:spPr>
        <a:xfrm>
          <a:off x="1777400" y="110990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new database is created using the </a:t>
          </a:r>
          <a:r>
            <a:rPr lang="en-GB" sz="2400" b="1" i="1" kern="1200"/>
            <a:t>migration-builder. </a:t>
          </a:r>
          <a:endParaRPr lang="en-US" sz="2400" kern="1200"/>
        </a:p>
      </dsp:txBody>
      <dsp:txXfrm>
        <a:off x="1777400" y="1109901"/>
        <a:ext cx="3437893" cy="1458500"/>
      </dsp:txXfrm>
    </dsp:sp>
    <dsp:sp modelId="{E596A705-088D-4422-87A4-6833EC8B38D7}">
      <dsp:nvSpPr>
        <dsp:cNvPr id="0" name=""/>
        <dsp:cNvSpPr/>
      </dsp:nvSpPr>
      <dsp:spPr>
        <a:xfrm>
          <a:off x="5814320" y="110990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75C8E-58F9-4F55-BCA2-01EA59C6F2D6}">
      <dsp:nvSpPr>
        <dsp:cNvPr id="0" name=""/>
        <dsp:cNvSpPr/>
      </dsp:nvSpPr>
      <dsp:spPr>
        <a:xfrm>
          <a:off x="6120606" y="1416186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4C511-A299-4FEB-AA10-ACC68FE4C3FA}">
      <dsp:nvSpPr>
        <dsp:cNvPr id="0" name=""/>
        <dsp:cNvSpPr/>
      </dsp:nvSpPr>
      <dsp:spPr>
        <a:xfrm>
          <a:off x="7585357" y="110990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Tables are also created in the database to store data after registration.</a:t>
          </a:r>
          <a:endParaRPr lang="en-US" sz="2400" kern="1200"/>
        </a:p>
      </dsp:txBody>
      <dsp:txXfrm>
        <a:off x="7585357" y="1109901"/>
        <a:ext cx="3437893" cy="145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0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6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07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3696"/>
            <a:ext cx="9144000" cy="1093638"/>
          </a:xfrm>
        </p:spPr>
        <p:txBody>
          <a:bodyPr/>
          <a:lstStyle/>
          <a:p>
            <a:r>
              <a:rPr lang="en-US" b="1" err="1">
                <a:solidFill>
                  <a:schemeClr val="tx1"/>
                </a:solidFill>
              </a:rPr>
              <a:t>Cyber_solutions</a:t>
            </a:r>
            <a:r>
              <a:rPr lang="en-US" b="1">
                <a:solidFill>
                  <a:schemeClr val="tx1"/>
                </a:solidFill>
              </a:rPr>
              <a:t> Internet Café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135" y="2388635"/>
            <a:ext cx="10909904" cy="8453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/>
              <a:t>Data Authentication and Authorization Project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EC32F23-0B6A-CCCE-6B9A-0BB23DE00A93}"/>
              </a:ext>
            </a:extLst>
          </p:cNvPr>
          <p:cNvSpPr txBox="1">
            <a:spLocks/>
          </p:cNvSpPr>
          <p:nvPr/>
        </p:nvSpPr>
        <p:spPr>
          <a:xfrm>
            <a:off x="429678" y="4089225"/>
            <a:ext cx="10909904" cy="16920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solidFill>
                  <a:srgbClr val="F6DEEB"/>
                </a:solidFill>
              </a:rPr>
              <a:t>Developed by Group 6</a:t>
            </a:r>
          </a:p>
          <a:p>
            <a:pPr algn="ctr"/>
            <a:r>
              <a:rPr lang="en-US" sz="3200">
                <a:solidFill>
                  <a:srgbClr val="F6DEEB"/>
                </a:solidFill>
              </a:rPr>
              <a:t>For </a:t>
            </a:r>
          </a:p>
          <a:p>
            <a:pPr algn="ctr"/>
            <a:r>
              <a:rPr lang="en-US" sz="3200">
                <a:solidFill>
                  <a:srgbClr val="F6DEEB"/>
                </a:solidFill>
              </a:rPr>
              <a:t>Information Encoding standards (</a:t>
            </a:r>
            <a:r>
              <a:rPr lang="en-US" sz="3200" err="1">
                <a:solidFill>
                  <a:srgbClr val="F6DEEB"/>
                </a:solidFill>
              </a:rPr>
              <a:t>bdat</a:t>
            </a:r>
            <a:r>
              <a:rPr lang="en-US" sz="3200">
                <a:solidFill>
                  <a:srgbClr val="F6DEEB"/>
                </a:solidFill>
              </a:rPr>
              <a:t> 1001) </a:t>
            </a:r>
          </a:p>
          <a:p>
            <a:pPr algn="ctr"/>
            <a:r>
              <a:rPr lang="en-US" sz="3200">
                <a:solidFill>
                  <a:srgbClr val="F6DEEB"/>
                </a:solidFill>
              </a:rPr>
              <a:t>Final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AB10-A424-D5B5-7355-D2570846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6DEEB"/>
                </a:solidFill>
                <a:latin typeface="+mj-lt"/>
                <a:ea typeface="+mj-ea"/>
                <a:cs typeface="+mj-cs"/>
              </a:rPr>
              <a:t>Classes – Register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DE03B-6251-BC77-C3A2-3D825C18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After successful registration the User logs in through the Login Models.</a:t>
            </a:r>
          </a:p>
          <a:p>
            <a:pPr>
              <a:spcAft>
                <a:spcPts val="600"/>
              </a:spcAft>
            </a:pPr>
            <a:r>
              <a:rPr lang="en-US" sz="2000"/>
              <a:t>Logins require pre-registered Usernames and Passwords.</a:t>
            </a:r>
          </a:p>
          <a:p>
            <a:pPr>
              <a:spcAft>
                <a:spcPts val="600"/>
              </a:spcAft>
            </a:pPr>
            <a:endParaRPr lang="en-US" sz="200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92A87B1-5118-C81B-904E-00505973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02305"/>
            <a:ext cx="5150277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8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F024-894C-A58A-CDA1-E1C33A71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7" y="1060726"/>
            <a:ext cx="5861995" cy="881707"/>
          </a:xfrm>
        </p:spPr>
        <p:txBody>
          <a:bodyPr anchor="ctr">
            <a:normAutofit fontScale="90000"/>
          </a:bodyPr>
          <a:lstStyle/>
          <a:p>
            <a:r>
              <a:rPr lang="en-GB" sz="2800"/>
              <a:t>Classes – </a:t>
            </a:r>
            <a:r>
              <a:rPr lang="en-GB" sz="2800" err="1"/>
              <a:t>UserRoles</a:t>
            </a:r>
            <a:r>
              <a:rPr lang="en-GB" sz="2800"/>
              <a:t> and Response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6E96CC-E0BE-08BE-172C-3340C535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2173488"/>
            <a:ext cx="4397433" cy="156108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597399C-7D1B-737A-3971-2C05E8C8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016730"/>
            <a:ext cx="4395569" cy="1901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015784-15E4-6C34-75E1-4344D566DBD1}"/>
              </a:ext>
            </a:extLst>
          </p:cNvPr>
          <p:cNvSpPr txBox="1"/>
          <p:nvPr/>
        </p:nvSpPr>
        <p:spPr>
          <a:xfrm>
            <a:off x="355196" y="2383436"/>
            <a:ext cx="6150535" cy="611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err="1"/>
              <a:t>UserRoles</a:t>
            </a:r>
            <a:r>
              <a:rPr lang="en-GB"/>
              <a:t> prescribes what </a:t>
            </a:r>
            <a:r>
              <a:rPr lang="en-GB" b="1"/>
              <a:t>access</a:t>
            </a:r>
            <a:r>
              <a:rPr lang="en-GB"/>
              <a:t> users will have (Admin, staff etc.)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Response gives the </a:t>
            </a:r>
            <a:r>
              <a:rPr lang="en-GB" b="1"/>
              <a:t>status </a:t>
            </a:r>
            <a:r>
              <a:rPr lang="en-GB"/>
              <a:t>of the </a:t>
            </a:r>
            <a:r>
              <a:rPr lang="en-GB" b="1"/>
              <a:t>connection </a:t>
            </a:r>
            <a:r>
              <a:rPr lang="en-GB"/>
              <a:t>to</a:t>
            </a:r>
            <a:r>
              <a:rPr lang="en-GB" b="1"/>
              <a:t> the server. </a:t>
            </a:r>
            <a:r>
              <a:rPr lang="en-GB"/>
              <a:t>(401 or 200 etc.)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Message = </a:t>
            </a:r>
            <a:r>
              <a:rPr lang="en-GB" b="1" i="1"/>
              <a:t>Success , </a:t>
            </a:r>
            <a:r>
              <a:rPr lang="en-GB"/>
              <a:t>Status = </a:t>
            </a:r>
            <a:r>
              <a:rPr lang="en-GB" b="1"/>
              <a:t>200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Message = </a:t>
            </a:r>
            <a:r>
              <a:rPr lang="en-GB" b="1" i="1"/>
              <a:t>Authenticate , </a:t>
            </a:r>
            <a:r>
              <a:rPr lang="en-GB"/>
              <a:t>Status = </a:t>
            </a:r>
            <a:r>
              <a:rPr lang="en-GB" b="1"/>
              <a:t>401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b="1" i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b="1"/>
          </a:p>
          <a:p>
            <a:pPr>
              <a:lnSpc>
                <a:spcPct val="200000"/>
              </a:lnSpc>
            </a:pPr>
            <a:endParaRPr lang="en-GB"/>
          </a:p>
          <a:p>
            <a:pPr>
              <a:lnSpc>
                <a:spcPct val="200000"/>
              </a:lnSpc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6297-5DE0-F1B6-BB83-799FC7DF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Classes – AUTHENTIFICATE CONTROLLER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FF9B7-ED6B-098F-E5D0-9546E1D438E5}"/>
              </a:ext>
            </a:extLst>
          </p:cNvPr>
          <p:cNvSpPr txBox="1"/>
          <p:nvPr/>
        </p:nvSpPr>
        <p:spPr>
          <a:xfrm>
            <a:off x="8322547" y="2653347"/>
            <a:ext cx="3288351" cy="27789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/>
              <a:t>Aside the default code, we created the Staff section of the user login which will enable the staff of </a:t>
            </a:r>
            <a:r>
              <a:rPr lang="en-GB" err="1"/>
              <a:t>Cyber_Solution</a:t>
            </a:r>
            <a:r>
              <a:rPr lang="en-GB"/>
              <a:t> to register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A5E45-0B68-C421-9E46-5FCDE4D34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02" y="2167581"/>
            <a:ext cx="7787148" cy="4427387"/>
          </a:xfrm>
        </p:spPr>
      </p:pic>
    </p:spTree>
    <p:extLst>
      <p:ext uri="{BB962C8B-B14F-4D97-AF65-F5344CB8AC3E}">
        <p14:creationId xmlns:p14="http://schemas.microsoft.com/office/powerpoint/2010/main" val="131205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34D-984A-92BD-732E-B90DAA49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6EE676-521F-5EBD-A25D-2A21FBBE5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6D9A3FB-978F-7C2B-C08B-72EE002B0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3457" y="2180496"/>
            <a:ext cx="6925454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1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439F0-56D7-4A5E-CE6E-012D018B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EXECUTION – UNAUTHORIZED USERS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772D-E09B-01CD-872B-7A47AABF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GB" sz="1600">
                <a:solidFill>
                  <a:srgbClr val="FFFFFF"/>
                </a:solidFill>
              </a:rPr>
              <a:t>An error message is gotten once an unauthorized (unregistered) user demands access to the data.</a:t>
            </a:r>
          </a:p>
          <a:p>
            <a:r>
              <a:rPr lang="en-GB" sz="1600">
                <a:solidFill>
                  <a:srgbClr val="FFFFFF"/>
                </a:solidFill>
              </a:rPr>
              <a:t>Users will not be able to access the login information needed to access computers at the café without first registering.</a:t>
            </a:r>
          </a:p>
          <a:p>
            <a:r>
              <a:rPr lang="en-GB" sz="1600">
                <a:solidFill>
                  <a:srgbClr val="FFFFFF"/>
                </a:solidFill>
              </a:rPr>
              <a:t>A ‘</a:t>
            </a:r>
            <a:r>
              <a:rPr lang="en-GB" sz="1600" b="1">
                <a:solidFill>
                  <a:srgbClr val="FFFFFF"/>
                </a:solidFill>
              </a:rPr>
              <a:t>401 Unauthorized’ </a:t>
            </a:r>
            <a:r>
              <a:rPr lang="en-GB" sz="1600">
                <a:solidFill>
                  <a:srgbClr val="FFFFFF"/>
                </a:solidFill>
              </a:rPr>
              <a:t>status message is returned by the server.</a:t>
            </a:r>
            <a:endParaRPr lang="en-GB" sz="1600" b="1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19105F-866B-EDDA-7F92-A095BEFD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651655"/>
            <a:ext cx="6866506" cy="35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59D98-3BE9-62DF-7E0D-2C88B205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EXECUTION - REGISTRATION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A65A-BC4B-1A97-E067-8E015CF8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GB" sz="1600">
                <a:solidFill>
                  <a:srgbClr val="FFFFFF"/>
                </a:solidFill>
              </a:rPr>
              <a:t>A user first has to register to access the data (login Pins for the computers).</a:t>
            </a:r>
          </a:p>
          <a:p>
            <a:r>
              <a:rPr lang="en-GB" sz="1600">
                <a:solidFill>
                  <a:srgbClr val="FFFFFF"/>
                </a:solidFill>
              </a:rPr>
              <a:t>The POST Method allows registration and appending of new data into the database.</a:t>
            </a:r>
          </a:p>
          <a:p>
            <a:r>
              <a:rPr lang="en-GB" sz="1600">
                <a:solidFill>
                  <a:srgbClr val="FFFFFF"/>
                </a:solidFill>
              </a:rPr>
              <a:t>Once successful, server returns a ‘</a:t>
            </a:r>
            <a:r>
              <a:rPr lang="en-GB" sz="1600" b="1">
                <a:solidFill>
                  <a:srgbClr val="FFFFFF"/>
                </a:solidFill>
              </a:rPr>
              <a:t>200 OK</a:t>
            </a:r>
            <a:r>
              <a:rPr lang="en-GB" sz="1600">
                <a:solidFill>
                  <a:srgbClr val="FFFFFF"/>
                </a:solidFill>
              </a:rPr>
              <a:t>’ status message.</a:t>
            </a:r>
          </a:p>
          <a:p>
            <a:r>
              <a:rPr lang="en-GB" sz="1600">
                <a:solidFill>
                  <a:srgbClr val="FFFFFF"/>
                </a:solidFill>
              </a:rPr>
              <a:t>New user records are then appended to the database.</a:t>
            </a:r>
          </a:p>
          <a:p>
            <a:endParaRPr lang="en-GB" sz="16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18394A1-A3D9-5EEA-792D-0EA05BCB4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18" t="12253" r="2633" b="15858"/>
          <a:stretch/>
        </p:blipFill>
        <p:spPr>
          <a:xfrm>
            <a:off x="4471587" y="650503"/>
            <a:ext cx="6445770" cy="2687057"/>
          </a:xfrm>
          <a:prstGeom prst="rect">
            <a:avLst/>
          </a:prstGeom>
        </p:spPr>
      </p:pic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A0870E8-D1D1-9386-0317-2FC37ED14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86" b="22765"/>
          <a:stretch/>
        </p:blipFill>
        <p:spPr>
          <a:xfrm>
            <a:off x="4471587" y="3520440"/>
            <a:ext cx="6445770" cy="27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6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1A03-3497-5C94-C9D3-B78F0D11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- 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648F-15D6-59AE-6DAB-DBCE7366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9237365" cy="1652104"/>
          </a:xfrm>
        </p:spPr>
        <p:txBody>
          <a:bodyPr>
            <a:normAutofit lnSpcReduction="10000"/>
          </a:bodyPr>
          <a:lstStyle/>
          <a:p>
            <a:r>
              <a:rPr lang="en-GB"/>
              <a:t>After registering, Users have to login with usernames and passwords. (Again </a:t>
            </a:r>
            <a:r>
              <a:rPr lang="en-GB" b="1"/>
              <a:t>POST</a:t>
            </a:r>
            <a:r>
              <a:rPr lang="en-GB"/>
              <a:t> Method)</a:t>
            </a:r>
          </a:p>
          <a:p>
            <a:r>
              <a:rPr lang="en-GB"/>
              <a:t>A JWT Token is then generated and verified. </a:t>
            </a:r>
          </a:p>
          <a:p>
            <a:r>
              <a:rPr lang="en-GB"/>
              <a:t>The JWT Token is made up of the </a:t>
            </a:r>
            <a:r>
              <a:rPr lang="en-GB" b="1"/>
              <a:t>Header</a:t>
            </a:r>
            <a:r>
              <a:rPr lang="en-GB"/>
              <a:t>, </a:t>
            </a:r>
            <a:r>
              <a:rPr lang="en-GB" b="1"/>
              <a:t>Payload</a:t>
            </a:r>
            <a:r>
              <a:rPr lang="en-GB"/>
              <a:t> and </a:t>
            </a:r>
            <a:r>
              <a:rPr lang="en-GB" b="1"/>
              <a:t>Signature</a:t>
            </a:r>
            <a:r>
              <a:rPr lang="en-GB"/>
              <a:t>.</a:t>
            </a:r>
          </a:p>
          <a:p>
            <a:r>
              <a:rPr lang="en-GB"/>
              <a:t>The Token will allow authorisation to be passed to the user.</a:t>
            </a:r>
          </a:p>
          <a:p>
            <a:endParaRPr lang="en-GB"/>
          </a:p>
          <a:p>
            <a:endParaRPr lang="en-GB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E0C214-B23C-2378-B535-6D4C8A71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90" y="3249537"/>
            <a:ext cx="5731510" cy="165210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8E14CC-AAF2-16A2-5385-D8A1BC12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39" y="5239928"/>
            <a:ext cx="5471411" cy="146150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C0FE2C1-6D3F-E6B2-0986-8867A9E22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81" t="10943" b="10729"/>
          <a:stretch/>
        </p:blipFill>
        <p:spPr>
          <a:xfrm>
            <a:off x="581192" y="3466509"/>
            <a:ext cx="5471411" cy="30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0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7658F-01C6-3EEE-10A0-1F46EF0B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>
                <a:solidFill>
                  <a:srgbClr val="FFFFFF"/>
                </a:solidFill>
              </a:rPr>
              <a:t>EXECUTION -</a:t>
            </a:r>
            <a:br>
              <a:rPr lang="en-GB" sz="2200">
                <a:solidFill>
                  <a:srgbClr val="FFFFFF"/>
                </a:solidFill>
              </a:rPr>
            </a:br>
            <a:r>
              <a:rPr lang="en-GB" sz="2200">
                <a:solidFill>
                  <a:srgbClr val="FFFFFF"/>
                </a:solidFill>
              </a:rPr>
              <a:t>AUTHORIZATION AND ACCESS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126C-5452-4595-2FB5-EB68E0BC1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GB" sz="1600">
                <a:solidFill>
                  <a:srgbClr val="FFFFFF"/>
                </a:solidFill>
              </a:rPr>
              <a:t>To give users access, the JWT token is passed through </a:t>
            </a:r>
            <a:r>
              <a:rPr lang="en-GB" sz="1600" b="1">
                <a:solidFill>
                  <a:srgbClr val="FFFFFF"/>
                </a:solidFill>
              </a:rPr>
              <a:t>Authorization</a:t>
            </a:r>
            <a:r>
              <a:rPr lang="en-GB" sz="1600">
                <a:solidFill>
                  <a:srgbClr val="FFFFFF"/>
                </a:solidFill>
              </a:rPr>
              <a:t>.</a:t>
            </a:r>
          </a:p>
          <a:p>
            <a:r>
              <a:rPr lang="en-GB" sz="1600">
                <a:solidFill>
                  <a:srgbClr val="FFFFFF"/>
                </a:solidFill>
              </a:rPr>
              <a:t>The initial ‘</a:t>
            </a:r>
            <a:r>
              <a:rPr lang="en-GB" sz="1600" b="1">
                <a:solidFill>
                  <a:srgbClr val="FFFFFF"/>
                </a:solidFill>
              </a:rPr>
              <a:t>401 Authorize’ </a:t>
            </a:r>
            <a:r>
              <a:rPr lang="en-GB" sz="1600">
                <a:solidFill>
                  <a:srgbClr val="FFFFFF"/>
                </a:solidFill>
              </a:rPr>
              <a:t>status message  changes to ‘</a:t>
            </a:r>
            <a:r>
              <a:rPr lang="en-GB" sz="1600" b="1">
                <a:solidFill>
                  <a:srgbClr val="FFFFFF"/>
                </a:solidFill>
              </a:rPr>
              <a:t>200 OK</a:t>
            </a:r>
            <a:r>
              <a:rPr lang="en-GB" sz="1600">
                <a:solidFill>
                  <a:srgbClr val="FFFFFF"/>
                </a:solidFill>
              </a:rPr>
              <a:t>,’ after Authorization.</a:t>
            </a:r>
          </a:p>
          <a:p>
            <a:r>
              <a:rPr lang="en-GB" sz="1600">
                <a:solidFill>
                  <a:srgbClr val="FFFFFF"/>
                </a:solidFill>
              </a:rPr>
              <a:t>The user can now access the data and login to the computers of the corresponding stations.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19E6D2-6CBF-E1ED-4BD6-DC62D992C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18" t="14367" b="6419"/>
          <a:stretch/>
        </p:blipFill>
        <p:spPr>
          <a:xfrm>
            <a:off x="4280463" y="903514"/>
            <a:ext cx="7677434" cy="50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5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3C14-2710-3BAF-BB39-5E05434A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LIVE DEMO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C86F689-4B0D-A3C4-7BC0-44F531417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30" y="1985281"/>
            <a:ext cx="8214312" cy="461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8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3A50-31F9-2E3B-2AC4-0723A685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753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4B58-95B1-9B37-1EF4-4048D182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FD7F-D272-6727-DA24-A4F12ACC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04017"/>
          </a:xfrm>
        </p:spPr>
        <p:txBody>
          <a:bodyPr>
            <a:normAutofit/>
          </a:bodyPr>
          <a:lstStyle/>
          <a:p>
            <a:pPr marL="305435" indent="-305435"/>
            <a:r>
              <a:rPr lang="en-GB" dirty="0"/>
              <a:t>Title</a:t>
            </a:r>
          </a:p>
          <a:p>
            <a:pPr marL="305435" indent="-305435"/>
            <a:r>
              <a:rPr lang="en-GB" dirty="0"/>
              <a:t>Project Summary</a:t>
            </a:r>
          </a:p>
          <a:p>
            <a:pPr marL="305435" indent="-305435"/>
            <a:r>
              <a:rPr lang="en-GB" dirty="0"/>
              <a:t>The Team</a:t>
            </a:r>
          </a:p>
          <a:p>
            <a:pPr marL="305435" indent="-305435"/>
            <a:r>
              <a:rPr lang="en-GB" dirty="0"/>
              <a:t>Setup tool</a:t>
            </a:r>
          </a:p>
          <a:p>
            <a:pPr marL="305435" indent="-305435"/>
            <a:r>
              <a:rPr lang="en-GB" dirty="0"/>
              <a:t>Setup-Classes</a:t>
            </a:r>
          </a:p>
          <a:p>
            <a:pPr marL="305435" indent="-305435"/>
            <a:r>
              <a:rPr lang="en-GB" dirty="0"/>
              <a:t>Classes</a:t>
            </a:r>
          </a:p>
          <a:p>
            <a:pPr marL="305435" indent="-305435"/>
            <a:r>
              <a:rPr lang="en-GB" dirty="0"/>
              <a:t>Database</a:t>
            </a:r>
          </a:p>
          <a:p>
            <a:pPr marL="305435" indent="-305435"/>
            <a:r>
              <a:rPr lang="en-GB" dirty="0"/>
              <a:t>Execution</a:t>
            </a:r>
          </a:p>
          <a:p>
            <a:pPr marL="305435" indent="-305435"/>
            <a:r>
              <a:rPr lang="en-GB" dirty="0"/>
              <a:t>Live Demo</a:t>
            </a:r>
          </a:p>
          <a:p>
            <a:pPr marL="305435" indent="-305435"/>
            <a:endParaRPr lang="en-GB" dirty="0"/>
          </a:p>
          <a:p>
            <a:pPr marL="305435" indent="-30543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26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AE55-706F-ADED-781F-7880AD44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23B9-20E9-750E-03CF-8F37C502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192134"/>
            <a:ext cx="10515600" cy="44807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2000" b="1" err="1"/>
              <a:t>Cyber_Solutions</a:t>
            </a:r>
            <a:r>
              <a:rPr lang="en-US" sz="2000" b="1"/>
              <a:t> Internet Café</a:t>
            </a:r>
            <a:r>
              <a:rPr lang="en-US" sz="2000"/>
              <a:t> is an internet café in downtown Barrie, Ontario Canada.  They have 10 active computer stations which the café user use to access internet after paying for they required minimum hours of use.</a:t>
            </a:r>
            <a:endParaRPr lang="en-US"/>
          </a:p>
          <a:p>
            <a:pPr marL="305435" indent="-305435">
              <a:lnSpc>
                <a:spcPct val="150000"/>
              </a:lnSpc>
            </a:pPr>
            <a:r>
              <a:rPr lang="en-US" sz="2000" b="1"/>
              <a:t>Problem statement: </a:t>
            </a:r>
            <a:r>
              <a:rPr lang="en-US" sz="2000"/>
              <a:t>The Cafe Admin and staff need to daily develop a unique login ID and code for each user to be able to log in to each of the computers . This lead to </a:t>
            </a:r>
            <a:r>
              <a:rPr lang="en-US" sz="2000" err="1"/>
              <a:t>ome</a:t>
            </a:r>
            <a:r>
              <a:rPr lang="en-US" sz="2000"/>
              <a:t> issues like authorized access of these code y the café </a:t>
            </a:r>
            <a:r>
              <a:rPr lang="en-US" sz="2000" err="1"/>
              <a:t>custerfmers</a:t>
            </a:r>
            <a:r>
              <a:rPr lang="en-US" sz="2000"/>
              <a:t>.</a:t>
            </a:r>
          </a:p>
          <a:p>
            <a:pPr marL="305435" indent="-305435">
              <a:lnSpc>
                <a:spcPct val="15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695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2B5B-2D6F-A265-8D71-DBC05418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2782"/>
            <a:ext cx="11029615" cy="46943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Mitigation: </a:t>
            </a:r>
            <a:r>
              <a:rPr lang="en-US"/>
              <a:t>The Cafe contracted our team to develop a web application that generates a unique login Id and code daily for their different computers (normally called Stations).  The Application is expected to have these features:</a:t>
            </a:r>
            <a:endParaRPr lang="en-US">
              <a:solidFill>
                <a:srgbClr val="000000"/>
              </a:solidFill>
            </a:endParaRPr>
          </a:p>
          <a:p>
            <a:pPr marL="305435" indent="-305435">
              <a:lnSpc>
                <a:spcPct val="150000"/>
              </a:lnSpc>
              <a:buFont typeface="Wingdings" panose="05020102010507070707" pitchFamily="18" charset="2"/>
              <a:buChar char="q"/>
            </a:pPr>
            <a:r>
              <a:rPr lang="en-US"/>
              <a:t>These code should expire on a daily basis.</a:t>
            </a:r>
            <a:endParaRPr lang="en-US">
              <a:solidFill>
                <a:srgbClr val="000000"/>
              </a:solidFill>
            </a:endParaRPr>
          </a:p>
          <a:p>
            <a:pPr marL="305435" indent="-305435">
              <a:lnSpc>
                <a:spcPct val="150000"/>
              </a:lnSpc>
              <a:buFont typeface="Wingdings" panose="05020102010507070707" pitchFamily="18" charset="2"/>
              <a:buChar char="q"/>
            </a:pPr>
            <a:r>
              <a:rPr lang="en-US"/>
              <a:t>Only registered members of the café can have access to these code.</a:t>
            </a:r>
            <a:endParaRPr lang="en-US">
              <a:solidFill>
                <a:srgbClr val="000000"/>
              </a:solidFill>
            </a:endParaRPr>
          </a:p>
          <a:p>
            <a:pPr marL="305435" indent="-305435">
              <a:lnSpc>
                <a:spcPct val="150000"/>
              </a:lnSpc>
              <a:buFont typeface="Wingdings" panose="05020102010507070707" pitchFamily="18" charset="2"/>
              <a:buChar char="q"/>
            </a:pPr>
            <a:r>
              <a:rPr lang="en-US"/>
              <a:t>There should be different registration channel for the Admin, Staff and User.</a:t>
            </a:r>
            <a:endParaRPr lang="en-US">
              <a:solidFill>
                <a:srgbClr val="000000"/>
              </a:solidFill>
            </a:endParaRPr>
          </a:p>
          <a:p>
            <a:pPr marL="1180465" indent="-457200">
              <a:lnSpc>
                <a:spcPct val="150000"/>
              </a:lnSpc>
              <a:buFont typeface="Wingdings" panose="05020102010507070707" pitchFamily="18" charset="2"/>
              <a:buChar char="q"/>
            </a:pPr>
            <a:r>
              <a:rPr lang="en-US"/>
              <a:t>Admin: This is the Executive of the company. The CEO, COO and Manager </a:t>
            </a:r>
            <a:endParaRPr lang="en-US">
              <a:solidFill>
                <a:srgbClr val="000000"/>
              </a:solidFill>
            </a:endParaRPr>
          </a:p>
          <a:p>
            <a:pPr marL="1180465" indent="-457200">
              <a:lnSpc>
                <a:spcPct val="150000"/>
              </a:lnSpc>
              <a:buFont typeface="Wingdings" panose="05020102010507070707" pitchFamily="18" charset="2"/>
              <a:buChar char="q"/>
            </a:pPr>
            <a:r>
              <a:rPr lang="en-US"/>
              <a:t>Staff includes the Cafe workers such as the customer attendant, supervisors, etc.</a:t>
            </a:r>
            <a:endParaRPr lang="en-US">
              <a:solidFill>
                <a:srgbClr val="000000"/>
              </a:solidFill>
            </a:endParaRPr>
          </a:p>
          <a:p>
            <a:pPr marL="1180465" indent="-457200">
              <a:lnSpc>
                <a:spcPct val="150000"/>
              </a:lnSpc>
              <a:buFont typeface="Wingdings" panose="05020102010507070707" pitchFamily="18" charset="2"/>
              <a:buChar char="q"/>
            </a:pPr>
            <a:r>
              <a:rPr lang="en-US"/>
              <a:t>Users is the café's client that pays to use the café internet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02C390-6F2D-B971-0B88-308CDF6D8014}"/>
              </a:ext>
            </a:extLst>
          </p:cNvPr>
          <p:cNvSpPr txBox="1">
            <a:spLocks/>
          </p:cNvSpPr>
          <p:nvPr/>
        </p:nvSpPr>
        <p:spPr>
          <a:xfrm>
            <a:off x="576354" y="709413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PROJECT SUMMARY CONT'D</a:t>
            </a:r>
          </a:p>
        </p:txBody>
      </p:sp>
    </p:spTree>
    <p:extLst>
      <p:ext uri="{BB962C8B-B14F-4D97-AF65-F5344CB8AC3E}">
        <p14:creationId xmlns:p14="http://schemas.microsoft.com/office/powerpoint/2010/main" val="84176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4AA9-07F5-2388-A4C4-F19CD20E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02E7-EB76-D4D1-3057-47591B5D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3258"/>
            <a:ext cx="11029615" cy="3678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The team is made up of three data analysts from </a:t>
            </a:r>
            <a:r>
              <a:rPr lang="en-US"/>
              <a:t>the Georgian College Big Data Analytics program:</a:t>
            </a:r>
          </a:p>
          <a:p>
            <a:pPr marL="305435" indent="-305435"/>
            <a:r>
              <a:rPr lang="en-US" b="1"/>
              <a:t>Eugene A. Ofosuhene</a:t>
            </a:r>
            <a:r>
              <a:rPr lang="en-US"/>
              <a:t>. A Petroleum engineer from Ghana with experience in Operations Project Management. He is keenly interested in Business Intelligence and looks forward to working in the Finance and Engineering Industry.</a:t>
            </a:r>
          </a:p>
          <a:p>
            <a:pPr marL="305435" indent="-305435"/>
            <a:r>
              <a:rPr lang="en-US" b="1"/>
              <a:t>Emmanuel Bannerman</a:t>
            </a:r>
            <a:r>
              <a:rPr lang="en-US"/>
              <a:t>: Has a background in Economics and Project Management, Wants to be a Sustainability Data Analysts.</a:t>
            </a:r>
          </a:p>
          <a:p>
            <a:pPr marL="305435" indent="-305435"/>
            <a:r>
              <a:rPr lang="en-US" b="1" err="1"/>
              <a:t>Obianefo</a:t>
            </a:r>
            <a:r>
              <a:rPr lang="en-US" b="1"/>
              <a:t> </a:t>
            </a:r>
            <a:r>
              <a:rPr lang="en-US" b="1" err="1"/>
              <a:t>Obianuju</a:t>
            </a:r>
            <a:r>
              <a:rPr lang="en-US" b="1"/>
              <a:t> Augusta</a:t>
            </a:r>
            <a:r>
              <a:rPr lang="en-US"/>
              <a:t>: A graduate of Microbiology from Nigeria; with experience in Health Management. Being Analytically inclined, she hope to become a certified Data Analyst for Health management issues.</a:t>
            </a:r>
          </a:p>
          <a:p>
            <a:pPr marL="305435" indent="-305435"/>
            <a:endParaRPr lang="en-US"/>
          </a:p>
          <a:p>
            <a:pPr marL="305435" indent="-305435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86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AF16-BC08-A91D-679A-6F1A86A3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Set-up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721A-5F33-BCA8-DE4B-1150BDBEC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4401"/>
            <a:ext cx="11029615" cy="367830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/>
              <a:t>Microsoft Visual Studio </a:t>
            </a:r>
          </a:p>
          <a:p>
            <a:pPr>
              <a:lnSpc>
                <a:spcPct val="200000"/>
              </a:lnSpc>
            </a:pPr>
            <a:r>
              <a:rPr lang="en-GB"/>
              <a:t>Postman</a:t>
            </a:r>
          </a:p>
          <a:p>
            <a:pPr>
              <a:lnSpc>
                <a:spcPct val="200000"/>
              </a:lnSpc>
            </a:pPr>
            <a:r>
              <a:rPr lang="en-GB"/>
              <a:t>JWT Authenticator</a:t>
            </a:r>
          </a:p>
          <a:p>
            <a:pPr>
              <a:lnSpc>
                <a:spcPct val="200000"/>
              </a:lnSpc>
            </a:pPr>
            <a:r>
              <a:rPr lang="en-GB"/>
              <a:t>Microsoft SQL Server Management Studio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1CED-7B4F-095E-DAC0-A6020262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1752"/>
          </a:xfrm>
        </p:spPr>
        <p:txBody>
          <a:bodyPr/>
          <a:lstStyle/>
          <a:p>
            <a:r>
              <a:rPr lang="en-GB"/>
              <a:t>Set-up –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7EFC-BEDD-98A8-8AD6-EF8C1883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00779"/>
          </a:xfrm>
        </p:spPr>
        <p:txBody>
          <a:bodyPr>
            <a:normAutofit/>
          </a:bodyPr>
          <a:lstStyle/>
          <a:p>
            <a:r>
              <a:rPr lang="en-GB"/>
              <a:t>ApplicationDbContexts.cs</a:t>
            </a:r>
          </a:p>
          <a:p>
            <a:r>
              <a:rPr lang="en-US"/>
              <a:t>AuthenticateController</a:t>
            </a:r>
            <a:r>
              <a:rPr lang="en-GB"/>
              <a:t>.cs</a:t>
            </a:r>
          </a:p>
          <a:p>
            <a:r>
              <a:rPr lang="en-GB" err="1"/>
              <a:t>CafeLoginController.cs</a:t>
            </a:r>
            <a:endParaRPr lang="en-GB"/>
          </a:p>
          <a:p>
            <a:r>
              <a:rPr lang="en-GB" err="1"/>
              <a:t>LoginModels.cs</a:t>
            </a:r>
            <a:endParaRPr lang="en-GB"/>
          </a:p>
          <a:p>
            <a:r>
              <a:rPr lang="en-GB" err="1"/>
              <a:t>RegisterModels.cs</a:t>
            </a:r>
            <a:endParaRPr lang="en-GB"/>
          </a:p>
          <a:p>
            <a:r>
              <a:rPr lang="en-GB"/>
              <a:t>Response.cs</a:t>
            </a:r>
          </a:p>
          <a:p>
            <a:r>
              <a:rPr lang="en-GB" err="1"/>
              <a:t>UserRoles.cs</a:t>
            </a:r>
            <a:endParaRPr lang="en-GB"/>
          </a:p>
          <a:p>
            <a:r>
              <a:rPr lang="en-GB" err="1"/>
              <a:t>CafeLogin.cs</a:t>
            </a:r>
            <a:endParaRPr lang="en-GB"/>
          </a:p>
          <a:p>
            <a:r>
              <a:rPr lang="en-GB" err="1"/>
              <a:t>Program.cs</a:t>
            </a:r>
            <a:endParaRPr lang="en-GB"/>
          </a:p>
          <a:p>
            <a:r>
              <a:rPr lang="en-GB" err="1"/>
              <a:t>appsettings.json</a:t>
            </a:r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4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D6FF-756C-8097-8CF3-C2D11A7E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Classes – </a:t>
            </a:r>
            <a:r>
              <a:rPr lang="en-GB" err="1"/>
              <a:t>appsettings.json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F2952-FB16-A8AC-FA2F-FFBC602A8589}"/>
              </a:ext>
            </a:extLst>
          </p:cNvPr>
          <p:cNvSpPr txBox="1"/>
          <p:nvPr/>
        </p:nvSpPr>
        <p:spPr>
          <a:xfrm>
            <a:off x="838199" y="4706911"/>
            <a:ext cx="10929080" cy="136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/>
              <a:t>Contains Database For storing generated (registered) Information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/>
              <a:t>Contains JWT and secret Key passed to verify and give access to users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699948E-8BC9-A583-CF85-0FBB62E88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8" r="28907" b="42331"/>
          <a:stretch/>
        </p:blipFill>
        <p:spPr>
          <a:xfrm>
            <a:off x="838198" y="2398426"/>
            <a:ext cx="6836765" cy="23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AB10-A424-D5B5-7355-D2570846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6DEEB"/>
                </a:solidFill>
                <a:latin typeface="+mj-lt"/>
                <a:ea typeface="+mj-ea"/>
                <a:cs typeface="+mj-cs"/>
              </a:rPr>
              <a:t>Classes – Register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DF50C-468A-AA17-FC66-6F91857C9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772" y="2226195"/>
            <a:ext cx="7209347" cy="36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5D757-6ECB-7034-F7A3-A56DBE7260D9}"/>
              </a:ext>
            </a:extLst>
          </p:cNvPr>
          <p:cNvSpPr txBox="1"/>
          <p:nvPr/>
        </p:nvSpPr>
        <p:spPr>
          <a:xfrm>
            <a:off x="433897" y="2389646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Allows users to register. ‘</a:t>
            </a:r>
            <a:r>
              <a:rPr lang="en-US" sz="2000" b="1"/>
              <a:t>Required</a:t>
            </a:r>
            <a:r>
              <a:rPr lang="en-US" sz="2000"/>
              <a:t>’ indicates required fields.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New Records are created with every registration (</a:t>
            </a:r>
            <a:r>
              <a:rPr lang="en-US" sz="2000" b="1"/>
              <a:t>POST Method</a:t>
            </a:r>
            <a:r>
              <a:rPr 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80336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814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Wingdings</vt:lpstr>
      <vt:lpstr>Wingdings 2</vt:lpstr>
      <vt:lpstr>Dividend</vt:lpstr>
      <vt:lpstr>Cyber_solutions Internet Café </vt:lpstr>
      <vt:lpstr>TABLE OF Contents</vt:lpstr>
      <vt:lpstr>PROJECT SUMMARY</vt:lpstr>
      <vt:lpstr>PowerPoint Presentation</vt:lpstr>
      <vt:lpstr>THE TEAM</vt:lpstr>
      <vt:lpstr>Set-up - Tools</vt:lpstr>
      <vt:lpstr>Set-up – Classes</vt:lpstr>
      <vt:lpstr>Classes – appsettings.json</vt:lpstr>
      <vt:lpstr>Classes – Register Models</vt:lpstr>
      <vt:lpstr>Classes – Register Models</vt:lpstr>
      <vt:lpstr>Classes – UserRoles and Response</vt:lpstr>
      <vt:lpstr>Classes – AUTHENTIFICATE CONTROLLER</vt:lpstr>
      <vt:lpstr>Database </vt:lpstr>
      <vt:lpstr>EXECUTION – UNAUTHORIZED USERS </vt:lpstr>
      <vt:lpstr>EXECUTION - REGISTRATION </vt:lpstr>
      <vt:lpstr>Execution - LOGINS</vt:lpstr>
      <vt:lpstr>EXECUTION - AUTHORIZATION AND ACCESS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Obianuju Obianefo</cp:lastModifiedBy>
  <cp:revision>37</cp:revision>
  <dcterms:created xsi:type="dcterms:W3CDTF">2024-08-05T00:18:15Z</dcterms:created>
  <dcterms:modified xsi:type="dcterms:W3CDTF">2024-08-06T00:59:17Z</dcterms:modified>
</cp:coreProperties>
</file>