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2" r:id="rId3"/>
    <p:sldId id="261" r:id="rId4"/>
    <p:sldId id="268" r:id="rId5"/>
    <p:sldId id="266" r:id="rId6"/>
    <p:sldId id="269" r:id="rId7"/>
    <p:sldId id="267" r:id="rId8"/>
    <p:sldId id="264" r:id="rId9"/>
    <p:sldId id="265" r:id="rId10"/>
    <p:sldId id="263" r:id="rId11"/>
    <p:sldId id="259" r:id="rId12"/>
    <p:sldId id="260"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1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569D36-6E7D-4738-B7FA-05D7EE49D361}"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51A09E5-E72D-49C8-BE09-30DCDDF0D1F3}">
      <dgm:prSet/>
      <dgm:spPr/>
      <dgm:t>
        <a:bodyPr/>
        <a:lstStyle/>
        <a:p>
          <a:pPr>
            <a:lnSpc>
              <a:spcPct val="100000"/>
            </a:lnSpc>
          </a:pPr>
          <a:r>
            <a:rPr lang="en-US" dirty="0">
              <a:latin typeface="Cambria" panose="02040503050406030204" pitchFamily="18" charset="0"/>
              <a:ea typeface="Cambria" panose="02040503050406030204" pitchFamily="18" charset="0"/>
            </a:rPr>
            <a:t>Improve medicine and medical </a:t>
          </a:r>
          <a:r>
            <a:rPr lang="en-US" dirty="0" err="1">
              <a:latin typeface="Cambria" panose="02040503050406030204" pitchFamily="18" charset="0"/>
              <a:ea typeface="Cambria" panose="02040503050406030204" pitchFamily="18" charset="0"/>
            </a:rPr>
            <a:t>proceduresa</a:t>
          </a:r>
          <a:endParaRPr lang="en-US" dirty="0">
            <a:latin typeface="Cambria" panose="02040503050406030204" pitchFamily="18" charset="0"/>
            <a:ea typeface="Cambria" panose="02040503050406030204" pitchFamily="18" charset="0"/>
          </a:endParaRPr>
        </a:p>
      </dgm:t>
    </dgm:pt>
    <dgm:pt modelId="{ED7F19D9-8B58-4511-B84D-6407E53D4067}" type="parTrans" cxnId="{8060E560-AD81-4A01-8A15-D82016E80342}">
      <dgm:prSet/>
      <dgm:spPr/>
      <dgm:t>
        <a:bodyPr/>
        <a:lstStyle/>
        <a:p>
          <a:endParaRPr lang="en-US"/>
        </a:p>
      </dgm:t>
    </dgm:pt>
    <dgm:pt modelId="{5E861A43-34A2-4690-B820-89CC4A367574}" type="sibTrans" cxnId="{8060E560-AD81-4A01-8A15-D82016E80342}">
      <dgm:prSet/>
      <dgm:spPr/>
      <dgm:t>
        <a:bodyPr/>
        <a:lstStyle/>
        <a:p>
          <a:pPr>
            <a:lnSpc>
              <a:spcPct val="100000"/>
            </a:lnSpc>
          </a:pPr>
          <a:endParaRPr lang="en-US"/>
        </a:p>
      </dgm:t>
    </dgm:pt>
    <dgm:pt modelId="{13E08339-F5CA-4399-B7FF-DB01C4634003}">
      <dgm:prSet/>
      <dgm:spPr/>
      <dgm:t>
        <a:bodyPr/>
        <a:lstStyle/>
        <a:p>
          <a:pPr>
            <a:lnSpc>
              <a:spcPct val="100000"/>
            </a:lnSpc>
          </a:pPr>
          <a:r>
            <a:rPr lang="en-US">
              <a:latin typeface="Cambria" panose="02040503050406030204" pitchFamily="18" charset="0"/>
              <a:ea typeface="Cambria" panose="02040503050406030204" pitchFamily="18" charset="0"/>
            </a:rPr>
            <a:t>Traffic management </a:t>
          </a:r>
        </a:p>
      </dgm:t>
    </dgm:pt>
    <dgm:pt modelId="{F2A6C13A-C350-4F81-989E-6FE99E16C9B6}" type="parTrans" cxnId="{CF99701C-FFAF-476D-B2FE-6AEBC0859D61}">
      <dgm:prSet/>
      <dgm:spPr/>
      <dgm:t>
        <a:bodyPr/>
        <a:lstStyle/>
        <a:p>
          <a:endParaRPr lang="en-US"/>
        </a:p>
      </dgm:t>
    </dgm:pt>
    <dgm:pt modelId="{540E00C9-8395-42B4-BCB9-A5D18A8AABD8}" type="sibTrans" cxnId="{CF99701C-FFAF-476D-B2FE-6AEBC0859D61}">
      <dgm:prSet/>
      <dgm:spPr/>
      <dgm:t>
        <a:bodyPr/>
        <a:lstStyle/>
        <a:p>
          <a:pPr>
            <a:lnSpc>
              <a:spcPct val="100000"/>
            </a:lnSpc>
          </a:pPr>
          <a:endParaRPr lang="en-US"/>
        </a:p>
      </dgm:t>
    </dgm:pt>
    <dgm:pt modelId="{5D4DEB19-8673-44BA-8218-4C92257D62AE}">
      <dgm:prSet/>
      <dgm:spPr/>
      <dgm:t>
        <a:bodyPr/>
        <a:lstStyle/>
        <a:p>
          <a:pPr>
            <a:lnSpc>
              <a:spcPct val="100000"/>
            </a:lnSpc>
          </a:pPr>
          <a:r>
            <a:rPr lang="en-US">
              <a:latin typeface="Cambria" panose="02040503050406030204" pitchFamily="18" charset="0"/>
              <a:ea typeface="Cambria" panose="02040503050406030204" pitchFamily="18" charset="0"/>
            </a:rPr>
            <a:t>Monitoring Polutions</a:t>
          </a:r>
        </a:p>
      </dgm:t>
    </dgm:pt>
    <dgm:pt modelId="{BD3FCF52-8328-4A30-A8B4-BE7B6A59E03A}" type="parTrans" cxnId="{7DFE95F9-590D-4561-B042-EF7C5B7E8172}">
      <dgm:prSet/>
      <dgm:spPr/>
      <dgm:t>
        <a:bodyPr/>
        <a:lstStyle/>
        <a:p>
          <a:endParaRPr lang="en-US"/>
        </a:p>
      </dgm:t>
    </dgm:pt>
    <dgm:pt modelId="{33CD7019-7D3C-435A-AD30-95BD1E70B75A}" type="sibTrans" cxnId="{7DFE95F9-590D-4561-B042-EF7C5B7E8172}">
      <dgm:prSet/>
      <dgm:spPr/>
      <dgm:t>
        <a:bodyPr/>
        <a:lstStyle/>
        <a:p>
          <a:pPr>
            <a:lnSpc>
              <a:spcPct val="100000"/>
            </a:lnSpc>
          </a:pPr>
          <a:endParaRPr lang="en-US"/>
        </a:p>
      </dgm:t>
    </dgm:pt>
    <dgm:pt modelId="{D7B5E267-453E-4EB5-BF08-90E62A01F79B}">
      <dgm:prSet/>
      <dgm:spPr/>
      <dgm:t>
        <a:bodyPr/>
        <a:lstStyle/>
        <a:p>
          <a:pPr>
            <a:lnSpc>
              <a:spcPct val="100000"/>
            </a:lnSpc>
          </a:pPr>
          <a:r>
            <a:rPr lang="en-US">
              <a:latin typeface="Cambria" panose="02040503050406030204" pitchFamily="18" charset="0"/>
              <a:ea typeface="Cambria" panose="02040503050406030204" pitchFamily="18" charset="0"/>
            </a:rPr>
            <a:t>Energy and power</a:t>
          </a:r>
        </a:p>
      </dgm:t>
    </dgm:pt>
    <dgm:pt modelId="{78BAFCDA-72DC-410D-8255-427AEAA5E66B}" type="parTrans" cxnId="{C12CEFD1-F9C4-47B1-8310-B8C66990C912}">
      <dgm:prSet/>
      <dgm:spPr/>
      <dgm:t>
        <a:bodyPr/>
        <a:lstStyle/>
        <a:p>
          <a:endParaRPr lang="en-US"/>
        </a:p>
      </dgm:t>
    </dgm:pt>
    <dgm:pt modelId="{AA909549-3ABA-4BDE-8E6C-18F821AE5B2F}" type="sibTrans" cxnId="{C12CEFD1-F9C4-47B1-8310-B8C66990C912}">
      <dgm:prSet/>
      <dgm:spPr/>
      <dgm:t>
        <a:bodyPr/>
        <a:lstStyle/>
        <a:p>
          <a:pPr>
            <a:lnSpc>
              <a:spcPct val="100000"/>
            </a:lnSpc>
          </a:pPr>
          <a:endParaRPr lang="en-US"/>
        </a:p>
      </dgm:t>
    </dgm:pt>
    <dgm:pt modelId="{54B9E299-F0DF-4807-BF7E-6FFAFE16E92C}">
      <dgm:prSet/>
      <dgm:spPr/>
      <dgm:t>
        <a:bodyPr/>
        <a:lstStyle/>
        <a:p>
          <a:pPr>
            <a:lnSpc>
              <a:spcPct val="100000"/>
            </a:lnSpc>
          </a:pPr>
          <a:r>
            <a:rPr lang="en-US">
              <a:latin typeface="Cambria" panose="02040503050406030204" pitchFamily="18" charset="0"/>
              <a:ea typeface="Cambria" panose="02040503050406030204" pitchFamily="18" charset="0"/>
            </a:rPr>
            <a:t>Productivity</a:t>
          </a:r>
        </a:p>
      </dgm:t>
    </dgm:pt>
    <dgm:pt modelId="{A5759DD5-15AC-4E99-8885-483F86C26FF4}" type="parTrans" cxnId="{5EAFE6FE-8872-458E-B251-CF089249CB29}">
      <dgm:prSet/>
      <dgm:spPr/>
      <dgm:t>
        <a:bodyPr/>
        <a:lstStyle/>
        <a:p>
          <a:endParaRPr lang="en-US"/>
        </a:p>
      </dgm:t>
    </dgm:pt>
    <dgm:pt modelId="{38CCE3B9-9894-4474-A4D3-74C803D024C9}" type="sibTrans" cxnId="{5EAFE6FE-8872-458E-B251-CF089249CB29}">
      <dgm:prSet/>
      <dgm:spPr/>
      <dgm:t>
        <a:bodyPr/>
        <a:lstStyle/>
        <a:p>
          <a:pPr>
            <a:lnSpc>
              <a:spcPct val="100000"/>
            </a:lnSpc>
          </a:pPr>
          <a:endParaRPr lang="en-US"/>
        </a:p>
      </dgm:t>
    </dgm:pt>
    <dgm:pt modelId="{BB46C977-106C-4C12-A316-30AAA957151A}">
      <dgm:prSet/>
      <dgm:spPr/>
      <dgm:t>
        <a:bodyPr/>
        <a:lstStyle/>
        <a:p>
          <a:pPr>
            <a:lnSpc>
              <a:spcPct val="100000"/>
            </a:lnSpc>
          </a:pPr>
          <a:r>
            <a:rPr lang="en-US" dirty="0">
              <a:latin typeface="Cambria" panose="02040503050406030204" pitchFamily="18" charset="0"/>
              <a:ea typeface="Cambria" panose="02040503050406030204" pitchFamily="18" charset="0"/>
            </a:rPr>
            <a:t>Job safety </a:t>
          </a:r>
        </a:p>
      </dgm:t>
    </dgm:pt>
    <dgm:pt modelId="{9555E551-E996-4988-9FE6-8E3E7F0000D6}" type="parTrans" cxnId="{C38AF6AB-B72F-412B-9193-D7B72512769B}">
      <dgm:prSet/>
      <dgm:spPr/>
      <dgm:t>
        <a:bodyPr/>
        <a:lstStyle/>
        <a:p>
          <a:endParaRPr lang="en-US"/>
        </a:p>
      </dgm:t>
    </dgm:pt>
    <dgm:pt modelId="{AF1D2199-4E1E-4DBA-BCFD-9486F64D3A01}" type="sibTrans" cxnId="{C38AF6AB-B72F-412B-9193-D7B72512769B}">
      <dgm:prSet/>
      <dgm:spPr/>
      <dgm:t>
        <a:bodyPr/>
        <a:lstStyle/>
        <a:p>
          <a:endParaRPr lang="en-US"/>
        </a:p>
      </dgm:t>
    </dgm:pt>
    <dgm:pt modelId="{896A557C-AB3B-46CD-A576-D29845C28EC4}" type="pres">
      <dgm:prSet presAssocID="{87569D36-6E7D-4738-B7FA-05D7EE49D361}" presName="root" presStyleCnt="0">
        <dgm:presLayoutVars>
          <dgm:dir/>
          <dgm:resizeHandles val="exact"/>
        </dgm:presLayoutVars>
      </dgm:prSet>
      <dgm:spPr/>
    </dgm:pt>
    <dgm:pt modelId="{1F61A0E9-8B04-44F6-9ADF-DECF75C22228}" type="pres">
      <dgm:prSet presAssocID="{87569D36-6E7D-4738-B7FA-05D7EE49D361}" presName="container" presStyleCnt="0">
        <dgm:presLayoutVars>
          <dgm:dir/>
          <dgm:resizeHandles val="exact"/>
        </dgm:presLayoutVars>
      </dgm:prSet>
      <dgm:spPr/>
    </dgm:pt>
    <dgm:pt modelId="{B4DE5625-7672-450E-873B-14733DC383A1}" type="pres">
      <dgm:prSet presAssocID="{551A09E5-E72D-49C8-BE09-30DCDDF0D1F3}" presName="compNode" presStyleCnt="0"/>
      <dgm:spPr/>
    </dgm:pt>
    <dgm:pt modelId="{10EC57B6-43A9-4C43-A2EF-79BD486FF83C}" type="pres">
      <dgm:prSet presAssocID="{551A09E5-E72D-49C8-BE09-30DCDDF0D1F3}" presName="iconBgRect" presStyleLbl="bgShp" presStyleIdx="0" presStyleCnt="6"/>
      <dgm:spPr/>
    </dgm:pt>
    <dgm:pt modelId="{7ED417DB-DCB1-47D0-9DBB-7FB6909D7651}" type="pres">
      <dgm:prSet presAssocID="{551A09E5-E72D-49C8-BE09-30DCDDF0D1F3}"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ethoscope"/>
        </a:ext>
      </dgm:extLst>
    </dgm:pt>
    <dgm:pt modelId="{58C28B6D-C89E-43D9-8E28-DB8096EBE639}" type="pres">
      <dgm:prSet presAssocID="{551A09E5-E72D-49C8-BE09-30DCDDF0D1F3}" presName="spaceRect" presStyleCnt="0"/>
      <dgm:spPr/>
    </dgm:pt>
    <dgm:pt modelId="{A4E722A6-EEE0-4784-BADC-DAC3BF891882}" type="pres">
      <dgm:prSet presAssocID="{551A09E5-E72D-49C8-BE09-30DCDDF0D1F3}" presName="textRect" presStyleLbl="revTx" presStyleIdx="0" presStyleCnt="6">
        <dgm:presLayoutVars>
          <dgm:chMax val="1"/>
          <dgm:chPref val="1"/>
        </dgm:presLayoutVars>
      </dgm:prSet>
      <dgm:spPr/>
    </dgm:pt>
    <dgm:pt modelId="{D74BDB61-0367-43E9-93D2-5F594D723E79}" type="pres">
      <dgm:prSet presAssocID="{5E861A43-34A2-4690-B820-89CC4A367574}" presName="sibTrans" presStyleLbl="sibTrans2D1" presStyleIdx="0" presStyleCnt="0"/>
      <dgm:spPr/>
    </dgm:pt>
    <dgm:pt modelId="{0EA45DAB-E091-4717-8B88-2CCC056B23FC}" type="pres">
      <dgm:prSet presAssocID="{13E08339-F5CA-4399-B7FF-DB01C4634003}" presName="compNode" presStyleCnt="0"/>
      <dgm:spPr/>
    </dgm:pt>
    <dgm:pt modelId="{1C708A77-985D-4C1B-9692-6D0B5BFA8CDC}" type="pres">
      <dgm:prSet presAssocID="{13E08339-F5CA-4399-B7FF-DB01C4634003}" presName="iconBgRect" presStyleLbl="bgShp" presStyleIdx="1" presStyleCnt="6"/>
      <dgm:spPr/>
    </dgm:pt>
    <dgm:pt modelId="{FE8B1677-00B0-4F5D-AF53-D4ECC15B9B31}" type="pres">
      <dgm:prSet presAssocID="{13E08339-F5CA-4399-B7FF-DB01C463400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r"/>
        </a:ext>
      </dgm:extLst>
    </dgm:pt>
    <dgm:pt modelId="{077486F0-7095-4AE9-B915-119CD8F2DB33}" type="pres">
      <dgm:prSet presAssocID="{13E08339-F5CA-4399-B7FF-DB01C4634003}" presName="spaceRect" presStyleCnt="0"/>
      <dgm:spPr/>
    </dgm:pt>
    <dgm:pt modelId="{F669DA00-0A37-4D68-8287-75E8A014E43C}" type="pres">
      <dgm:prSet presAssocID="{13E08339-F5CA-4399-B7FF-DB01C4634003}" presName="textRect" presStyleLbl="revTx" presStyleIdx="1" presStyleCnt="6">
        <dgm:presLayoutVars>
          <dgm:chMax val="1"/>
          <dgm:chPref val="1"/>
        </dgm:presLayoutVars>
      </dgm:prSet>
      <dgm:spPr/>
    </dgm:pt>
    <dgm:pt modelId="{8C5BAD26-0E8D-4E8F-A330-BBCCADA98A14}" type="pres">
      <dgm:prSet presAssocID="{540E00C9-8395-42B4-BCB9-A5D18A8AABD8}" presName="sibTrans" presStyleLbl="sibTrans2D1" presStyleIdx="0" presStyleCnt="0"/>
      <dgm:spPr/>
    </dgm:pt>
    <dgm:pt modelId="{E20E58E8-6835-4EA3-B83B-3E8BE55E3401}" type="pres">
      <dgm:prSet presAssocID="{5D4DEB19-8673-44BA-8218-4C92257D62AE}" presName="compNode" presStyleCnt="0"/>
      <dgm:spPr/>
    </dgm:pt>
    <dgm:pt modelId="{47BA14A7-974A-4C6A-9B75-C74137BE4F21}" type="pres">
      <dgm:prSet presAssocID="{5D4DEB19-8673-44BA-8218-4C92257D62AE}" presName="iconBgRect" presStyleLbl="bgShp" presStyleIdx="2" presStyleCnt="6"/>
      <dgm:spPr/>
    </dgm:pt>
    <dgm:pt modelId="{6DC95C16-59DB-46D1-BBB0-43D1793237BE}" type="pres">
      <dgm:prSet presAssocID="{5D4DEB19-8673-44BA-8218-4C92257D62A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uge"/>
        </a:ext>
      </dgm:extLst>
    </dgm:pt>
    <dgm:pt modelId="{DBDD8048-4A5E-4BE2-BDF7-35C1359A3930}" type="pres">
      <dgm:prSet presAssocID="{5D4DEB19-8673-44BA-8218-4C92257D62AE}" presName="spaceRect" presStyleCnt="0"/>
      <dgm:spPr/>
    </dgm:pt>
    <dgm:pt modelId="{A349483C-082A-4AB5-8AB1-0993E4BC13E5}" type="pres">
      <dgm:prSet presAssocID="{5D4DEB19-8673-44BA-8218-4C92257D62AE}" presName="textRect" presStyleLbl="revTx" presStyleIdx="2" presStyleCnt="6">
        <dgm:presLayoutVars>
          <dgm:chMax val="1"/>
          <dgm:chPref val="1"/>
        </dgm:presLayoutVars>
      </dgm:prSet>
      <dgm:spPr/>
    </dgm:pt>
    <dgm:pt modelId="{4DC9421D-2417-4831-A069-DF0C5C657B31}" type="pres">
      <dgm:prSet presAssocID="{33CD7019-7D3C-435A-AD30-95BD1E70B75A}" presName="sibTrans" presStyleLbl="sibTrans2D1" presStyleIdx="0" presStyleCnt="0"/>
      <dgm:spPr/>
    </dgm:pt>
    <dgm:pt modelId="{0E68EF8A-BD01-4BBD-9C6D-4786359C738B}" type="pres">
      <dgm:prSet presAssocID="{D7B5E267-453E-4EB5-BF08-90E62A01F79B}" presName="compNode" presStyleCnt="0"/>
      <dgm:spPr/>
    </dgm:pt>
    <dgm:pt modelId="{CEA2FDCA-9559-4EC6-A864-B23FA4AF636F}" type="pres">
      <dgm:prSet presAssocID="{D7B5E267-453E-4EB5-BF08-90E62A01F79B}" presName="iconBgRect" presStyleLbl="bgShp" presStyleIdx="3" presStyleCnt="6"/>
      <dgm:spPr/>
    </dgm:pt>
    <dgm:pt modelId="{7635E974-B2AE-4108-B640-853B6FE6CF90}" type="pres">
      <dgm:prSet presAssocID="{D7B5E267-453E-4EB5-BF08-90E62A01F79B}"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lectric Car"/>
        </a:ext>
      </dgm:extLst>
    </dgm:pt>
    <dgm:pt modelId="{70C227CD-5387-4B55-B667-89D0203D70B7}" type="pres">
      <dgm:prSet presAssocID="{D7B5E267-453E-4EB5-BF08-90E62A01F79B}" presName="spaceRect" presStyleCnt="0"/>
      <dgm:spPr/>
    </dgm:pt>
    <dgm:pt modelId="{C5A649DD-F32F-415D-B9BD-8466A9728049}" type="pres">
      <dgm:prSet presAssocID="{D7B5E267-453E-4EB5-BF08-90E62A01F79B}" presName="textRect" presStyleLbl="revTx" presStyleIdx="3" presStyleCnt="6">
        <dgm:presLayoutVars>
          <dgm:chMax val="1"/>
          <dgm:chPref val="1"/>
        </dgm:presLayoutVars>
      </dgm:prSet>
      <dgm:spPr/>
    </dgm:pt>
    <dgm:pt modelId="{50879E9A-C2A2-42BF-A485-1B8349917C6C}" type="pres">
      <dgm:prSet presAssocID="{AA909549-3ABA-4BDE-8E6C-18F821AE5B2F}" presName="sibTrans" presStyleLbl="sibTrans2D1" presStyleIdx="0" presStyleCnt="0"/>
      <dgm:spPr/>
    </dgm:pt>
    <dgm:pt modelId="{EA863621-86C4-4C26-B44F-D824377CB4CD}" type="pres">
      <dgm:prSet presAssocID="{54B9E299-F0DF-4807-BF7E-6FFAFE16E92C}" presName="compNode" presStyleCnt="0"/>
      <dgm:spPr/>
    </dgm:pt>
    <dgm:pt modelId="{2DD75CCB-CAEB-4688-9014-E8B8A5F0F45C}" type="pres">
      <dgm:prSet presAssocID="{54B9E299-F0DF-4807-BF7E-6FFAFE16E92C}" presName="iconBgRect" presStyleLbl="bgShp" presStyleIdx="4" presStyleCnt="6"/>
      <dgm:spPr/>
    </dgm:pt>
    <dgm:pt modelId="{8FFB037C-0732-49C9-BA6B-E281B28ECDC7}" type="pres">
      <dgm:prSet presAssocID="{54B9E299-F0DF-4807-BF7E-6FFAFE16E92C}"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7AC860A9-AD62-4C64-B1E1-CF68E5AE04C1}" type="pres">
      <dgm:prSet presAssocID="{54B9E299-F0DF-4807-BF7E-6FFAFE16E92C}" presName="spaceRect" presStyleCnt="0"/>
      <dgm:spPr/>
    </dgm:pt>
    <dgm:pt modelId="{DFF932E8-0CA7-4D6B-9B5C-E3AEEE273116}" type="pres">
      <dgm:prSet presAssocID="{54B9E299-F0DF-4807-BF7E-6FFAFE16E92C}" presName="textRect" presStyleLbl="revTx" presStyleIdx="4" presStyleCnt="6">
        <dgm:presLayoutVars>
          <dgm:chMax val="1"/>
          <dgm:chPref val="1"/>
        </dgm:presLayoutVars>
      </dgm:prSet>
      <dgm:spPr/>
    </dgm:pt>
    <dgm:pt modelId="{767165D4-CEC1-4AC9-BF75-10EA4E1793D6}" type="pres">
      <dgm:prSet presAssocID="{38CCE3B9-9894-4474-A4D3-74C803D024C9}" presName="sibTrans" presStyleLbl="sibTrans2D1" presStyleIdx="0" presStyleCnt="0"/>
      <dgm:spPr/>
    </dgm:pt>
    <dgm:pt modelId="{4315BD89-64F8-4085-9F25-9C21C309AB4F}" type="pres">
      <dgm:prSet presAssocID="{BB46C977-106C-4C12-A316-30AAA957151A}" presName="compNode" presStyleCnt="0"/>
      <dgm:spPr/>
    </dgm:pt>
    <dgm:pt modelId="{2BCD80D7-7264-464B-A4FB-0CD606DC751E}" type="pres">
      <dgm:prSet presAssocID="{BB46C977-106C-4C12-A316-30AAA957151A}" presName="iconBgRect" presStyleLbl="bgShp" presStyleIdx="5" presStyleCnt="6"/>
      <dgm:spPr/>
    </dgm:pt>
    <dgm:pt modelId="{37CA305D-03B8-440A-93DA-CEDF1D9AC35D}" type="pres">
      <dgm:prSet presAssocID="{BB46C977-106C-4C12-A316-30AAA957151A}"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Warning"/>
        </a:ext>
      </dgm:extLst>
    </dgm:pt>
    <dgm:pt modelId="{FCC9BB89-BAA6-4903-9056-4214FFB95662}" type="pres">
      <dgm:prSet presAssocID="{BB46C977-106C-4C12-A316-30AAA957151A}" presName="spaceRect" presStyleCnt="0"/>
      <dgm:spPr/>
    </dgm:pt>
    <dgm:pt modelId="{BD5536FD-E8EB-4E2A-B2AE-90DF41B72813}" type="pres">
      <dgm:prSet presAssocID="{BB46C977-106C-4C12-A316-30AAA957151A}" presName="textRect" presStyleLbl="revTx" presStyleIdx="5" presStyleCnt="6">
        <dgm:presLayoutVars>
          <dgm:chMax val="1"/>
          <dgm:chPref val="1"/>
        </dgm:presLayoutVars>
      </dgm:prSet>
      <dgm:spPr/>
    </dgm:pt>
  </dgm:ptLst>
  <dgm:cxnLst>
    <dgm:cxn modelId="{AA646B0C-60B5-4356-B375-707BD76C9A86}" type="presOf" srcId="{38CCE3B9-9894-4474-A4D3-74C803D024C9}" destId="{767165D4-CEC1-4AC9-BF75-10EA4E1793D6}" srcOrd="0" destOrd="0" presId="urn:microsoft.com/office/officeart/2018/2/layout/IconCircleList"/>
    <dgm:cxn modelId="{BF192F10-132D-4467-B68E-950414F79FC0}" type="presOf" srcId="{551A09E5-E72D-49C8-BE09-30DCDDF0D1F3}" destId="{A4E722A6-EEE0-4784-BADC-DAC3BF891882}" srcOrd="0" destOrd="0" presId="urn:microsoft.com/office/officeart/2018/2/layout/IconCircleList"/>
    <dgm:cxn modelId="{CF99701C-FFAF-476D-B2FE-6AEBC0859D61}" srcId="{87569D36-6E7D-4738-B7FA-05D7EE49D361}" destId="{13E08339-F5CA-4399-B7FF-DB01C4634003}" srcOrd="1" destOrd="0" parTransId="{F2A6C13A-C350-4F81-989E-6FE99E16C9B6}" sibTransId="{540E00C9-8395-42B4-BCB9-A5D18A8AABD8}"/>
    <dgm:cxn modelId="{D433E627-742F-4862-8D6A-0F97893F4C95}" type="presOf" srcId="{13E08339-F5CA-4399-B7FF-DB01C4634003}" destId="{F669DA00-0A37-4D68-8287-75E8A014E43C}" srcOrd="0" destOrd="0" presId="urn:microsoft.com/office/officeart/2018/2/layout/IconCircleList"/>
    <dgm:cxn modelId="{9B207B32-21EB-4820-B4C1-8FCACAC5DA8E}" type="presOf" srcId="{540E00C9-8395-42B4-BCB9-A5D18A8AABD8}" destId="{8C5BAD26-0E8D-4E8F-A330-BBCCADA98A14}" srcOrd="0" destOrd="0" presId="urn:microsoft.com/office/officeart/2018/2/layout/IconCircleList"/>
    <dgm:cxn modelId="{8060E560-AD81-4A01-8A15-D82016E80342}" srcId="{87569D36-6E7D-4738-B7FA-05D7EE49D361}" destId="{551A09E5-E72D-49C8-BE09-30DCDDF0D1F3}" srcOrd="0" destOrd="0" parTransId="{ED7F19D9-8B58-4511-B84D-6407E53D4067}" sibTransId="{5E861A43-34A2-4690-B820-89CC4A367574}"/>
    <dgm:cxn modelId="{A26AE343-A33E-4792-A303-B65A6E32690E}" type="presOf" srcId="{33CD7019-7D3C-435A-AD30-95BD1E70B75A}" destId="{4DC9421D-2417-4831-A069-DF0C5C657B31}" srcOrd="0" destOrd="0" presId="urn:microsoft.com/office/officeart/2018/2/layout/IconCircleList"/>
    <dgm:cxn modelId="{7DCC1364-4249-4833-BED8-2C1322F760BA}" type="presOf" srcId="{5E861A43-34A2-4690-B820-89CC4A367574}" destId="{D74BDB61-0367-43E9-93D2-5F594D723E79}" srcOrd="0" destOrd="0" presId="urn:microsoft.com/office/officeart/2018/2/layout/IconCircleList"/>
    <dgm:cxn modelId="{290BE752-3741-4493-B571-30AE9FF805B0}" type="presOf" srcId="{87569D36-6E7D-4738-B7FA-05D7EE49D361}" destId="{896A557C-AB3B-46CD-A576-D29845C28EC4}" srcOrd="0" destOrd="0" presId="urn:microsoft.com/office/officeart/2018/2/layout/IconCircleList"/>
    <dgm:cxn modelId="{99C2DA9B-9B83-4D17-BB22-54D5B3E97864}" type="presOf" srcId="{54B9E299-F0DF-4807-BF7E-6FFAFE16E92C}" destId="{DFF932E8-0CA7-4D6B-9B5C-E3AEEE273116}" srcOrd="0" destOrd="0" presId="urn:microsoft.com/office/officeart/2018/2/layout/IconCircleList"/>
    <dgm:cxn modelId="{CFA81BA3-45CA-410E-8A2C-8D5D4D21E0A9}" type="presOf" srcId="{AA909549-3ABA-4BDE-8E6C-18F821AE5B2F}" destId="{50879E9A-C2A2-42BF-A485-1B8349917C6C}" srcOrd="0" destOrd="0" presId="urn:microsoft.com/office/officeart/2018/2/layout/IconCircleList"/>
    <dgm:cxn modelId="{2DC3C0A4-006F-40CF-BA38-535ED28B6955}" type="presOf" srcId="{BB46C977-106C-4C12-A316-30AAA957151A}" destId="{BD5536FD-E8EB-4E2A-B2AE-90DF41B72813}" srcOrd="0" destOrd="0" presId="urn:microsoft.com/office/officeart/2018/2/layout/IconCircleList"/>
    <dgm:cxn modelId="{C38AF6AB-B72F-412B-9193-D7B72512769B}" srcId="{87569D36-6E7D-4738-B7FA-05D7EE49D361}" destId="{BB46C977-106C-4C12-A316-30AAA957151A}" srcOrd="5" destOrd="0" parTransId="{9555E551-E996-4988-9FE6-8E3E7F0000D6}" sibTransId="{AF1D2199-4E1E-4DBA-BCFD-9486F64D3A01}"/>
    <dgm:cxn modelId="{C8D15FD0-1F0B-4B82-ACCD-EDD21CEC3443}" type="presOf" srcId="{5D4DEB19-8673-44BA-8218-4C92257D62AE}" destId="{A349483C-082A-4AB5-8AB1-0993E4BC13E5}" srcOrd="0" destOrd="0" presId="urn:microsoft.com/office/officeart/2018/2/layout/IconCircleList"/>
    <dgm:cxn modelId="{C12CEFD1-F9C4-47B1-8310-B8C66990C912}" srcId="{87569D36-6E7D-4738-B7FA-05D7EE49D361}" destId="{D7B5E267-453E-4EB5-BF08-90E62A01F79B}" srcOrd="3" destOrd="0" parTransId="{78BAFCDA-72DC-410D-8255-427AEAA5E66B}" sibTransId="{AA909549-3ABA-4BDE-8E6C-18F821AE5B2F}"/>
    <dgm:cxn modelId="{77163FF3-80E1-4B4A-A586-ADE44CDB96D9}" type="presOf" srcId="{D7B5E267-453E-4EB5-BF08-90E62A01F79B}" destId="{C5A649DD-F32F-415D-B9BD-8466A9728049}" srcOrd="0" destOrd="0" presId="urn:microsoft.com/office/officeart/2018/2/layout/IconCircleList"/>
    <dgm:cxn modelId="{7DFE95F9-590D-4561-B042-EF7C5B7E8172}" srcId="{87569D36-6E7D-4738-B7FA-05D7EE49D361}" destId="{5D4DEB19-8673-44BA-8218-4C92257D62AE}" srcOrd="2" destOrd="0" parTransId="{BD3FCF52-8328-4A30-A8B4-BE7B6A59E03A}" sibTransId="{33CD7019-7D3C-435A-AD30-95BD1E70B75A}"/>
    <dgm:cxn modelId="{5EAFE6FE-8872-458E-B251-CF089249CB29}" srcId="{87569D36-6E7D-4738-B7FA-05D7EE49D361}" destId="{54B9E299-F0DF-4807-BF7E-6FFAFE16E92C}" srcOrd="4" destOrd="0" parTransId="{A5759DD5-15AC-4E99-8885-483F86C26FF4}" sibTransId="{38CCE3B9-9894-4474-A4D3-74C803D024C9}"/>
    <dgm:cxn modelId="{9D9FB0FA-C28E-4661-AEE9-B68903123A71}" type="presParOf" srcId="{896A557C-AB3B-46CD-A576-D29845C28EC4}" destId="{1F61A0E9-8B04-44F6-9ADF-DECF75C22228}" srcOrd="0" destOrd="0" presId="urn:microsoft.com/office/officeart/2018/2/layout/IconCircleList"/>
    <dgm:cxn modelId="{7259DA0E-5FD0-4632-8D5C-92193235698A}" type="presParOf" srcId="{1F61A0E9-8B04-44F6-9ADF-DECF75C22228}" destId="{B4DE5625-7672-450E-873B-14733DC383A1}" srcOrd="0" destOrd="0" presId="urn:microsoft.com/office/officeart/2018/2/layout/IconCircleList"/>
    <dgm:cxn modelId="{36D46FA5-F2C1-48B1-AB9A-97BD1826CD0C}" type="presParOf" srcId="{B4DE5625-7672-450E-873B-14733DC383A1}" destId="{10EC57B6-43A9-4C43-A2EF-79BD486FF83C}" srcOrd="0" destOrd="0" presId="urn:microsoft.com/office/officeart/2018/2/layout/IconCircleList"/>
    <dgm:cxn modelId="{339B10C7-7A9F-4926-A09B-D879242CA91F}" type="presParOf" srcId="{B4DE5625-7672-450E-873B-14733DC383A1}" destId="{7ED417DB-DCB1-47D0-9DBB-7FB6909D7651}" srcOrd="1" destOrd="0" presId="urn:microsoft.com/office/officeart/2018/2/layout/IconCircleList"/>
    <dgm:cxn modelId="{934BB212-8D47-4C14-B541-5B5D5203576D}" type="presParOf" srcId="{B4DE5625-7672-450E-873B-14733DC383A1}" destId="{58C28B6D-C89E-43D9-8E28-DB8096EBE639}" srcOrd="2" destOrd="0" presId="urn:microsoft.com/office/officeart/2018/2/layout/IconCircleList"/>
    <dgm:cxn modelId="{AB9042E5-4998-417F-9D7A-358772CB2011}" type="presParOf" srcId="{B4DE5625-7672-450E-873B-14733DC383A1}" destId="{A4E722A6-EEE0-4784-BADC-DAC3BF891882}" srcOrd="3" destOrd="0" presId="urn:microsoft.com/office/officeart/2018/2/layout/IconCircleList"/>
    <dgm:cxn modelId="{43F3C369-6273-4EFA-A654-FE32E5A5C0E2}" type="presParOf" srcId="{1F61A0E9-8B04-44F6-9ADF-DECF75C22228}" destId="{D74BDB61-0367-43E9-93D2-5F594D723E79}" srcOrd="1" destOrd="0" presId="urn:microsoft.com/office/officeart/2018/2/layout/IconCircleList"/>
    <dgm:cxn modelId="{7852E690-9F6F-4AD8-A955-1CDE446B7E35}" type="presParOf" srcId="{1F61A0E9-8B04-44F6-9ADF-DECF75C22228}" destId="{0EA45DAB-E091-4717-8B88-2CCC056B23FC}" srcOrd="2" destOrd="0" presId="urn:microsoft.com/office/officeart/2018/2/layout/IconCircleList"/>
    <dgm:cxn modelId="{28FD606D-C87C-4D55-B528-0521106BDD63}" type="presParOf" srcId="{0EA45DAB-E091-4717-8B88-2CCC056B23FC}" destId="{1C708A77-985D-4C1B-9692-6D0B5BFA8CDC}" srcOrd="0" destOrd="0" presId="urn:microsoft.com/office/officeart/2018/2/layout/IconCircleList"/>
    <dgm:cxn modelId="{2CF076C4-DC1D-4473-AEE1-F514F38C3B67}" type="presParOf" srcId="{0EA45DAB-E091-4717-8B88-2CCC056B23FC}" destId="{FE8B1677-00B0-4F5D-AF53-D4ECC15B9B31}" srcOrd="1" destOrd="0" presId="urn:microsoft.com/office/officeart/2018/2/layout/IconCircleList"/>
    <dgm:cxn modelId="{847BF1F4-5939-4FEC-9FC9-EBA2F9F8393A}" type="presParOf" srcId="{0EA45DAB-E091-4717-8B88-2CCC056B23FC}" destId="{077486F0-7095-4AE9-B915-119CD8F2DB33}" srcOrd="2" destOrd="0" presId="urn:microsoft.com/office/officeart/2018/2/layout/IconCircleList"/>
    <dgm:cxn modelId="{CD5B2A30-D5BC-4282-91A4-FEAA8B0F5137}" type="presParOf" srcId="{0EA45DAB-E091-4717-8B88-2CCC056B23FC}" destId="{F669DA00-0A37-4D68-8287-75E8A014E43C}" srcOrd="3" destOrd="0" presId="urn:microsoft.com/office/officeart/2018/2/layout/IconCircleList"/>
    <dgm:cxn modelId="{5B62F6C2-0A92-48EA-A888-EAC0C09FF015}" type="presParOf" srcId="{1F61A0E9-8B04-44F6-9ADF-DECF75C22228}" destId="{8C5BAD26-0E8D-4E8F-A330-BBCCADA98A14}" srcOrd="3" destOrd="0" presId="urn:microsoft.com/office/officeart/2018/2/layout/IconCircleList"/>
    <dgm:cxn modelId="{D93FB132-4A73-4350-88BE-EE6156DC6C12}" type="presParOf" srcId="{1F61A0E9-8B04-44F6-9ADF-DECF75C22228}" destId="{E20E58E8-6835-4EA3-B83B-3E8BE55E3401}" srcOrd="4" destOrd="0" presId="urn:microsoft.com/office/officeart/2018/2/layout/IconCircleList"/>
    <dgm:cxn modelId="{879D4DFD-FE4A-4230-84FA-D9EB6E525748}" type="presParOf" srcId="{E20E58E8-6835-4EA3-B83B-3E8BE55E3401}" destId="{47BA14A7-974A-4C6A-9B75-C74137BE4F21}" srcOrd="0" destOrd="0" presId="urn:microsoft.com/office/officeart/2018/2/layout/IconCircleList"/>
    <dgm:cxn modelId="{90EC9163-9362-4AB1-A543-87E41CE49091}" type="presParOf" srcId="{E20E58E8-6835-4EA3-B83B-3E8BE55E3401}" destId="{6DC95C16-59DB-46D1-BBB0-43D1793237BE}" srcOrd="1" destOrd="0" presId="urn:microsoft.com/office/officeart/2018/2/layout/IconCircleList"/>
    <dgm:cxn modelId="{23B41873-EF1E-4F2C-B47D-9580D73FDD1A}" type="presParOf" srcId="{E20E58E8-6835-4EA3-B83B-3E8BE55E3401}" destId="{DBDD8048-4A5E-4BE2-BDF7-35C1359A3930}" srcOrd="2" destOrd="0" presId="urn:microsoft.com/office/officeart/2018/2/layout/IconCircleList"/>
    <dgm:cxn modelId="{1439F4BD-EB34-4A6D-8000-66E15C49F3E4}" type="presParOf" srcId="{E20E58E8-6835-4EA3-B83B-3E8BE55E3401}" destId="{A349483C-082A-4AB5-8AB1-0993E4BC13E5}" srcOrd="3" destOrd="0" presId="urn:microsoft.com/office/officeart/2018/2/layout/IconCircleList"/>
    <dgm:cxn modelId="{F2AFEEA1-4262-4CCE-98B5-B35F31AF43C4}" type="presParOf" srcId="{1F61A0E9-8B04-44F6-9ADF-DECF75C22228}" destId="{4DC9421D-2417-4831-A069-DF0C5C657B31}" srcOrd="5" destOrd="0" presId="urn:microsoft.com/office/officeart/2018/2/layout/IconCircleList"/>
    <dgm:cxn modelId="{5F66A4DE-0D00-4962-8467-5D7ADE179CDF}" type="presParOf" srcId="{1F61A0E9-8B04-44F6-9ADF-DECF75C22228}" destId="{0E68EF8A-BD01-4BBD-9C6D-4786359C738B}" srcOrd="6" destOrd="0" presId="urn:microsoft.com/office/officeart/2018/2/layout/IconCircleList"/>
    <dgm:cxn modelId="{18113645-F10E-4E94-BE21-3081AA3B7DE3}" type="presParOf" srcId="{0E68EF8A-BD01-4BBD-9C6D-4786359C738B}" destId="{CEA2FDCA-9559-4EC6-A864-B23FA4AF636F}" srcOrd="0" destOrd="0" presId="urn:microsoft.com/office/officeart/2018/2/layout/IconCircleList"/>
    <dgm:cxn modelId="{62AF95FD-2483-4162-BE96-2510F945D201}" type="presParOf" srcId="{0E68EF8A-BD01-4BBD-9C6D-4786359C738B}" destId="{7635E974-B2AE-4108-B640-853B6FE6CF90}" srcOrd="1" destOrd="0" presId="urn:microsoft.com/office/officeart/2018/2/layout/IconCircleList"/>
    <dgm:cxn modelId="{4F35BE3C-113A-4A4A-94AF-0BC8B873AF45}" type="presParOf" srcId="{0E68EF8A-BD01-4BBD-9C6D-4786359C738B}" destId="{70C227CD-5387-4B55-B667-89D0203D70B7}" srcOrd="2" destOrd="0" presId="urn:microsoft.com/office/officeart/2018/2/layout/IconCircleList"/>
    <dgm:cxn modelId="{D9ADE6E7-338A-4F2A-9269-1D219CB43BED}" type="presParOf" srcId="{0E68EF8A-BD01-4BBD-9C6D-4786359C738B}" destId="{C5A649DD-F32F-415D-B9BD-8466A9728049}" srcOrd="3" destOrd="0" presId="urn:microsoft.com/office/officeart/2018/2/layout/IconCircleList"/>
    <dgm:cxn modelId="{C845AC66-65F4-4BA8-A9EC-3FC496BABC74}" type="presParOf" srcId="{1F61A0E9-8B04-44F6-9ADF-DECF75C22228}" destId="{50879E9A-C2A2-42BF-A485-1B8349917C6C}" srcOrd="7" destOrd="0" presId="urn:microsoft.com/office/officeart/2018/2/layout/IconCircleList"/>
    <dgm:cxn modelId="{1B6A3058-419E-4D5F-BE13-CB39D30A9809}" type="presParOf" srcId="{1F61A0E9-8B04-44F6-9ADF-DECF75C22228}" destId="{EA863621-86C4-4C26-B44F-D824377CB4CD}" srcOrd="8" destOrd="0" presId="urn:microsoft.com/office/officeart/2018/2/layout/IconCircleList"/>
    <dgm:cxn modelId="{BB077DB8-CE01-4142-AFB8-C9FCC3F508FA}" type="presParOf" srcId="{EA863621-86C4-4C26-B44F-D824377CB4CD}" destId="{2DD75CCB-CAEB-4688-9014-E8B8A5F0F45C}" srcOrd="0" destOrd="0" presId="urn:microsoft.com/office/officeart/2018/2/layout/IconCircleList"/>
    <dgm:cxn modelId="{39A81C68-75BD-47D6-85F0-0081C2F7CD81}" type="presParOf" srcId="{EA863621-86C4-4C26-B44F-D824377CB4CD}" destId="{8FFB037C-0732-49C9-BA6B-E281B28ECDC7}" srcOrd="1" destOrd="0" presId="urn:microsoft.com/office/officeart/2018/2/layout/IconCircleList"/>
    <dgm:cxn modelId="{BCF9B368-9217-4B2A-8EBE-44133DD06165}" type="presParOf" srcId="{EA863621-86C4-4C26-B44F-D824377CB4CD}" destId="{7AC860A9-AD62-4C64-B1E1-CF68E5AE04C1}" srcOrd="2" destOrd="0" presId="urn:microsoft.com/office/officeart/2018/2/layout/IconCircleList"/>
    <dgm:cxn modelId="{87C2C622-E34C-4200-81F8-BE0ADD6289C0}" type="presParOf" srcId="{EA863621-86C4-4C26-B44F-D824377CB4CD}" destId="{DFF932E8-0CA7-4D6B-9B5C-E3AEEE273116}" srcOrd="3" destOrd="0" presId="urn:microsoft.com/office/officeart/2018/2/layout/IconCircleList"/>
    <dgm:cxn modelId="{0AA2F610-9E70-4229-B744-2F209C586642}" type="presParOf" srcId="{1F61A0E9-8B04-44F6-9ADF-DECF75C22228}" destId="{767165D4-CEC1-4AC9-BF75-10EA4E1793D6}" srcOrd="9" destOrd="0" presId="urn:microsoft.com/office/officeart/2018/2/layout/IconCircleList"/>
    <dgm:cxn modelId="{35883E5F-A670-4071-B2F1-B3E674F6D907}" type="presParOf" srcId="{1F61A0E9-8B04-44F6-9ADF-DECF75C22228}" destId="{4315BD89-64F8-4085-9F25-9C21C309AB4F}" srcOrd="10" destOrd="0" presId="urn:microsoft.com/office/officeart/2018/2/layout/IconCircleList"/>
    <dgm:cxn modelId="{D44FCFED-3D69-4CD5-851D-7337ED6A573B}" type="presParOf" srcId="{4315BD89-64F8-4085-9F25-9C21C309AB4F}" destId="{2BCD80D7-7264-464B-A4FB-0CD606DC751E}" srcOrd="0" destOrd="0" presId="urn:microsoft.com/office/officeart/2018/2/layout/IconCircleList"/>
    <dgm:cxn modelId="{0AFA8C22-902E-4BE4-9923-1D4CE039B8C1}" type="presParOf" srcId="{4315BD89-64F8-4085-9F25-9C21C309AB4F}" destId="{37CA305D-03B8-440A-93DA-CEDF1D9AC35D}" srcOrd="1" destOrd="0" presId="urn:microsoft.com/office/officeart/2018/2/layout/IconCircleList"/>
    <dgm:cxn modelId="{D0015A2E-BB5A-46A5-BEAA-FDC42D7962E0}" type="presParOf" srcId="{4315BD89-64F8-4085-9F25-9C21C309AB4F}" destId="{FCC9BB89-BAA6-4903-9056-4214FFB95662}" srcOrd="2" destOrd="0" presId="urn:microsoft.com/office/officeart/2018/2/layout/IconCircleList"/>
    <dgm:cxn modelId="{2A621987-077A-43D6-B918-4F957C36E7AD}" type="presParOf" srcId="{4315BD89-64F8-4085-9F25-9C21C309AB4F}" destId="{BD5536FD-E8EB-4E2A-B2AE-90DF41B7281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F46467-BB93-4B0C-A164-6E6A3BE994D7}"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B3D23CE3-EBAC-47DC-A31B-75D6CFBE2355}">
      <dgm:prSet/>
      <dgm:spPr/>
      <dgm:t>
        <a:bodyPr/>
        <a:lstStyle/>
        <a:p>
          <a:r>
            <a:rPr lang="en-US" dirty="0">
              <a:latin typeface="Cambria" panose="02040503050406030204" pitchFamily="18" charset="0"/>
              <a:ea typeface="Cambria" panose="02040503050406030204" pitchFamily="18" charset="0"/>
            </a:rPr>
            <a:t>Fairness- Avoiding discrimination</a:t>
          </a:r>
        </a:p>
      </dgm:t>
    </dgm:pt>
    <dgm:pt modelId="{1A6F79A2-AC6C-4695-B5D2-47511620A801}" type="parTrans" cxnId="{6D1F4DD8-01B1-40A7-B0BF-34695941CFB5}">
      <dgm:prSet/>
      <dgm:spPr/>
      <dgm:t>
        <a:bodyPr/>
        <a:lstStyle/>
        <a:p>
          <a:endParaRPr lang="en-US">
            <a:latin typeface="Cambria" panose="02040503050406030204" pitchFamily="18" charset="0"/>
            <a:ea typeface="Cambria" panose="02040503050406030204" pitchFamily="18" charset="0"/>
          </a:endParaRPr>
        </a:p>
      </dgm:t>
    </dgm:pt>
    <dgm:pt modelId="{7A496EE4-C8D9-418C-BF3D-CF6D0E789D75}" type="sibTrans" cxnId="{6D1F4DD8-01B1-40A7-B0BF-34695941CFB5}">
      <dgm:prSet/>
      <dgm:spPr/>
      <dgm:t>
        <a:bodyPr/>
        <a:lstStyle/>
        <a:p>
          <a:endParaRPr lang="en-US">
            <a:latin typeface="Cambria" panose="02040503050406030204" pitchFamily="18" charset="0"/>
            <a:ea typeface="Cambria" panose="02040503050406030204" pitchFamily="18" charset="0"/>
          </a:endParaRPr>
        </a:p>
      </dgm:t>
    </dgm:pt>
    <dgm:pt modelId="{34AD0CFA-F830-4912-9474-014FED6ECC42}">
      <dgm:prSet/>
      <dgm:spPr/>
      <dgm:t>
        <a:bodyPr/>
        <a:lstStyle/>
        <a:p>
          <a:r>
            <a:rPr lang="en-US" dirty="0">
              <a:latin typeface="Cambria" panose="02040503050406030204" pitchFamily="18" charset="0"/>
              <a:ea typeface="Cambria" panose="02040503050406030204" pitchFamily="18" charset="0"/>
            </a:rPr>
            <a:t>Accountability- held responsible for it actions</a:t>
          </a:r>
        </a:p>
      </dgm:t>
    </dgm:pt>
    <dgm:pt modelId="{BA7367E7-1E8B-4FC8-9C33-3A01A82F0B9A}" type="parTrans" cxnId="{825E0F63-8746-4FCA-AAA8-6FF386FE753A}">
      <dgm:prSet/>
      <dgm:spPr/>
      <dgm:t>
        <a:bodyPr/>
        <a:lstStyle/>
        <a:p>
          <a:endParaRPr lang="en-US">
            <a:latin typeface="Cambria" panose="02040503050406030204" pitchFamily="18" charset="0"/>
            <a:ea typeface="Cambria" panose="02040503050406030204" pitchFamily="18" charset="0"/>
          </a:endParaRPr>
        </a:p>
      </dgm:t>
    </dgm:pt>
    <dgm:pt modelId="{7621A466-81DE-4862-903D-44011723B228}" type="sibTrans" cxnId="{825E0F63-8746-4FCA-AAA8-6FF386FE753A}">
      <dgm:prSet/>
      <dgm:spPr/>
      <dgm:t>
        <a:bodyPr/>
        <a:lstStyle/>
        <a:p>
          <a:endParaRPr lang="en-US">
            <a:latin typeface="Cambria" panose="02040503050406030204" pitchFamily="18" charset="0"/>
            <a:ea typeface="Cambria" panose="02040503050406030204" pitchFamily="18" charset="0"/>
          </a:endParaRPr>
        </a:p>
      </dgm:t>
    </dgm:pt>
    <dgm:pt modelId="{D67F7A7A-35CD-4170-893F-6602E8849841}">
      <dgm:prSet/>
      <dgm:spPr/>
      <dgm:t>
        <a:bodyPr/>
        <a:lstStyle/>
        <a:p>
          <a:r>
            <a:rPr lang="en-US" dirty="0">
              <a:latin typeface="Cambria" panose="02040503050406030204" pitchFamily="18" charset="0"/>
              <a:ea typeface="Cambria" panose="02040503050406030204" pitchFamily="18" charset="0"/>
            </a:rPr>
            <a:t>Transparency- how it arrives at its decisions, </a:t>
          </a:r>
          <a:r>
            <a:rPr lang="en-US" dirty="0" err="1">
              <a:latin typeface="Cambria" panose="02040503050406030204" pitchFamily="18" charset="0"/>
              <a:ea typeface="Cambria" panose="02040503050406030204" pitchFamily="18" charset="0"/>
            </a:rPr>
            <a:t>visibity</a:t>
          </a:r>
          <a:r>
            <a:rPr lang="en-US" dirty="0">
              <a:latin typeface="Cambria" panose="02040503050406030204" pitchFamily="18" charset="0"/>
              <a:ea typeface="Cambria" panose="02040503050406030204" pitchFamily="18" charset="0"/>
            </a:rPr>
            <a:t>, and </a:t>
          </a:r>
          <a:r>
            <a:rPr lang="en-US" dirty="0" err="1">
              <a:latin typeface="Cambria" panose="02040503050406030204" pitchFamily="18" charset="0"/>
              <a:ea typeface="Cambria" panose="02040503050406030204" pitchFamily="18" charset="0"/>
            </a:rPr>
            <a:t>accessibity</a:t>
          </a:r>
          <a:r>
            <a:rPr lang="en-US" dirty="0">
              <a:latin typeface="Cambria" panose="02040503050406030204" pitchFamily="18" charset="0"/>
              <a:ea typeface="Cambria" panose="02040503050406030204" pitchFamily="18" charset="0"/>
            </a:rPr>
            <a:t>.</a:t>
          </a:r>
        </a:p>
      </dgm:t>
    </dgm:pt>
    <dgm:pt modelId="{A74B7F06-AB4A-4AC8-9B9F-2A2650E9A841}" type="parTrans" cxnId="{DA1D6A02-A55F-4FA9-8C4A-7718886266A3}">
      <dgm:prSet/>
      <dgm:spPr/>
      <dgm:t>
        <a:bodyPr/>
        <a:lstStyle/>
        <a:p>
          <a:endParaRPr lang="en-US">
            <a:latin typeface="Cambria" panose="02040503050406030204" pitchFamily="18" charset="0"/>
            <a:ea typeface="Cambria" panose="02040503050406030204" pitchFamily="18" charset="0"/>
          </a:endParaRPr>
        </a:p>
      </dgm:t>
    </dgm:pt>
    <dgm:pt modelId="{8050D101-DB17-43C5-8B9F-405F00FDCCF4}" type="sibTrans" cxnId="{DA1D6A02-A55F-4FA9-8C4A-7718886266A3}">
      <dgm:prSet/>
      <dgm:spPr/>
      <dgm:t>
        <a:bodyPr/>
        <a:lstStyle/>
        <a:p>
          <a:endParaRPr lang="en-US">
            <a:latin typeface="Cambria" panose="02040503050406030204" pitchFamily="18" charset="0"/>
            <a:ea typeface="Cambria" panose="02040503050406030204" pitchFamily="18" charset="0"/>
          </a:endParaRPr>
        </a:p>
      </dgm:t>
    </dgm:pt>
    <dgm:pt modelId="{2A5C8CB2-6755-4A51-8EB4-0D7D4D76A06E}">
      <dgm:prSet/>
      <dgm:spPr/>
      <dgm:t>
        <a:bodyPr/>
        <a:lstStyle/>
        <a:p>
          <a:r>
            <a:rPr lang="en-US">
              <a:latin typeface="Cambria" panose="02040503050406030204" pitchFamily="18" charset="0"/>
              <a:ea typeface="Cambria" panose="02040503050406030204" pitchFamily="18" charset="0"/>
            </a:rPr>
            <a:t>Immediacy- short computing time.</a:t>
          </a:r>
        </a:p>
      </dgm:t>
    </dgm:pt>
    <dgm:pt modelId="{D6005778-842E-4098-B513-F438D6F71355}" type="parTrans" cxnId="{D84992D8-07E2-4E64-B056-7B69673C509D}">
      <dgm:prSet/>
      <dgm:spPr/>
      <dgm:t>
        <a:bodyPr/>
        <a:lstStyle/>
        <a:p>
          <a:endParaRPr lang="en-US">
            <a:latin typeface="Cambria" panose="02040503050406030204" pitchFamily="18" charset="0"/>
            <a:ea typeface="Cambria" panose="02040503050406030204" pitchFamily="18" charset="0"/>
          </a:endParaRPr>
        </a:p>
      </dgm:t>
    </dgm:pt>
    <dgm:pt modelId="{EFE32401-F061-410D-BA37-EBCF8605B86E}" type="sibTrans" cxnId="{D84992D8-07E2-4E64-B056-7B69673C509D}">
      <dgm:prSet/>
      <dgm:spPr/>
      <dgm:t>
        <a:bodyPr/>
        <a:lstStyle/>
        <a:p>
          <a:endParaRPr lang="en-US">
            <a:latin typeface="Cambria" panose="02040503050406030204" pitchFamily="18" charset="0"/>
            <a:ea typeface="Cambria" panose="02040503050406030204" pitchFamily="18" charset="0"/>
          </a:endParaRPr>
        </a:p>
      </dgm:t>
    </dgm:pt>
    <dgm:pt modelId="{60EB1B32-FF35-4266-B778-7C30FE71F55E}">
      <dgm:prSet/>
      <dgm:spPr/>
      <dgm:t>
        <a:bodyPr/>
        <a:lstStyle/>
        <a:p>
          <a:r>
            <a:rPr lang="en-US">
              <a:latin typeface="Cambria" panose="02040503050406030204" pitchFamily="18" charset="0"/>
              <a:ea typeface="Cambria" panose="02040503050406030204" pitchFamily="18" charset="0"/>
            </a:rPr>
            <a:t>Ethics- regulations and guidelines</a:t>
          </a:r>
        </a:p>
      </dgm:t>
    </dgm:pt>
    <dgm:pt modelId="{36B352F8-898E-459C-ADCD-B3A0E87982FF}" type="parTrans" cxnId="{D264A4C5-C8C7-4E5A-BAAC-45828FE25F56}">
      <dgm:prSet/>
      <dgm:spPr/>
      <dgm:t>
        <a:bodyPr/>
        <a:lstStyle/>
        <a:p>
          <a:endParaRPr lang="en-US">
            <a:latin typeface="Cambria" panose="02040503050406030204" pitchFamily="18" charset="0"/>
            <a:ea typeface="Cambria" panose="02040503050406030204" pitchFamily="18" charset="0"/>
          </a:endParaRPr>
        </a:p>
      </dgm:t>
    </dgm:pt>
    <dgm:pt modelId="{687BDDF3-E547-4E0A-95F2-E4F69B2D230F}" type="sibTrans" cxnId="{D264A4C5-C8C7-4E5A-BAAC-45828FE25F56}">
      <dgm:prSet/>
      <dgm:spPr/>
      <dgm:t>
        <a:bodyPr/>
        <a:lstStyle/>
        <a:p>
          <a:endParaRPr lang="en-US">
            <a:latin typeface="Cambria" panose="02040503050406030204" pitchFamily="18" charset="0"/>
            <a:ea typeface="Cambria" panose="02040503050406030204" pitchFamily="18" charset="0"/>
          </a:endParaRPr>
        </a:p>
      </dgm:t>
    </dgm:pt>
    <dgm:pt modelId="{EC5E38AB-866F-404F-9D68-AA36E5BFDC33}">
      <dgm:prSet/>
      <dgm:spPr/>
      <dgm:t>
        <a:bodyPr/>
        <a:lstStyle/>
        <a:p>
          <a:r>
            <a:rPr lang="en-US">
              <a:latin typeface="Cambria" panose="02040503050406030204" pitchFamily="18" charset="0"/>
              <a:ea typeface="Cambria" panose="02040503050406030204" pitchFamily="18" charset="0"/>
            </a:rPr>
            <a:t>Tangibility and reliability</a:t>
          </a:r>
        </a:p>
      </dgm:t>
    </dgm:pt>
    <dgm:pt modelId="{94AB4399-A658-4D78-8BF3-B4A8A3B16E55}" type="parTrans" cxnId="{ADE3CAD9-3E11-48D3-9A40-235CEC8F9111}">
      <dgm:prSet/>
      <dgm:spPr/>
      <dgm:t>
        <a:bodyPr/>
        <a:lstStyle/>
        <a:p>
          <a:endParaRPr lang="en-US">
            <a:latin typeface="Cambria" panose="02040503050406030204" pitchFamily="18" charset="0"/>
            <a:ea typeface="Cambria" panose="02040503050406030204" pitchFamily="18" charset="0"/>
          </a:endParaRPr>
        </a:p>
      </dgm:t>
    </dgm:pt>
    <dgm:pt modelId="{DD96600C-ABA0-4E86-9356-37B416CF48ED}" type="sibTrans" cxnId="{ADE3CAD9-3E11-48D3-9A40-235CEC8F9111}">
      <dgm:prSet/>
      <dgm:spPr/>
      <dgm:t>
        <a:bodyPr/>
        <a:lstStyle/>
        <a:p>
          <a:endParaRPr lang="en-US">
            <a:latin typeface="Cambria" panose="02040503050406030204" pitchFamily="18" charset="0"/>
            <a:ea typeface="Cambria" panose="02040503050406030204" pitchFamily="18" charset="0"/>
          </a:endParaRPr>
        </a:p>
      </dgm:t>
    </dgm:pt>
    <dgm:pt modelId="{282021B2-183B-43C4-AD31-3D87D99F3A8A}" type="pres">
      <dgm:prSet presAssocID="{14F46467-BB93-4B0C-A164-6E6A3BE994D7}" presName="Name0" presStyleCnt="0">
        <dgm:presLayoutVars>
          <dgm:dir/>
          <dgm:resizeHandles val="exact"/>
        </dgm:presLayoutVars>
      </dgm:prSet>
      <dgm:spPr/>
    </dgm:pt>
    <dgm:pt modelId="{9D422675-1F84-4DF5-933A-E2A2E347BBF8}" type="pres">
      <dgm:prSet presAssocID="{B3D23CE3-EBAC-47DC-A31B-75D6CFBE2355}" presName="node" presStyleLbl="node1" presStyleIdx="0" presStyleCnt="6">
        <dgm:presLayoutVars>
          <dgm:bulletEnabled val="1"/>
        </dgm:presLayoutVars>
      </dgm:prSet>
      <dgm:spPr/>
    </dgm:pt>
    <dgm:pt modelId="{428336DE-9CA8-487F-8D64-DE845BC6A6C6}" type="pres">
      <dgm:prSet presAssocID="{7A496EE4-C8D9-418C-BF3D-CF6D0E789D75}" presName="sibTrans" presStyleLbl="sibTrans1D1" presStyleIdx="0" presStyleCnt="5"/>
      <dgm:spPr/>
    </dgm:pt>
    <dgm:pt modelId="{905EA599-4658-4612-9259-54EB696DC787}" type="pres">
      <dgm:prSet presAssocID="{7A496EE4-C8D9-418C-BF3D-CF6D0E789D75}" presName="connectorText" presStyleLbl="sibTrans1D1" presStyleIdx="0" presStyleCnt="5"/>
      <dgm:spPr/>
    </dgm:pt>
    <dgm:pt modelId="{E5ED1737-6DB9-44AD-A9E1-E85290E39A81}" type="pres">
      <dgm:prSet presAssocID="{34AD0CFA-F830-4912-9474-014FED6ECC42}" presName="node" presStyleLbl="node1" presStyleIdx="1" presStyleCnt="6">
        <dgm:presLayoutVars>
          <dgm:bulletEnabled val="1"/>
        </dgm:presLayoutVars>
      </dgm:prSet>
      <dgm:spPr/>
    </dgm:pt>
    <dgm:pt modelId="{84F6E7AA-E930-4269-8098-279C83E79E72}" type="pres">
      <dgm:prSet presAssocID="{7621A466-81DE-4862-903D-44011723B228}" presName="sibTrans" presStyleLbl="sibTrans1D1" presStyleIdx="1" presStyleCnt="5"/>
      <dgm:spPr/>
    </dgm:pt>
    <dgm:pt modelId="{D3765A2E-B932-4A81-BD26-236F81F6BA79}" type="pres">
      <dgm:prSet presAssocID="{7621A466-81DE-4862-903D-44011723B228}" presName="connectorText" presStyleLbl="sibTrans1D1" presStyleIdx="1" presStyleCnt="5"/>
      <dgm:spPr/>
    </dgm:pt>
    <dgm:pt modelId="{D1128EFB-2843-425F-BE35-8BBB484024CB}" type="pres">
      <dgm:prSet presAssocID="{D67F7A7A-35CD-4170-893F-6602E8849841}" presName="node" presStyleLbl="node1" presStyleIdx="2" presStyleCnt="6">
        <dgm:presLayoutVars>
          <dgm:bulletEnabled val="1"/>
        </dgm:presLayoutVars>
      </dgm:prSet>
      <dgm:spPr/>
    </dgm:pt>
    <dgm:pt modelId="{C352650B-A654-437E-9B33-F9940C97460D}" type="pres">
      <dgm:prSet presAssocID="{8050D101-DB17-43C5-8B9F-405F00FDCCF4}" presName="sibTrans" presStyleLbl="sibTrans1D1" presStyleIdx="2" presStyleCnt="5"/>
      <dgm:spPr/>
    </dgm:pt>
    <dgm:pt modelId="{CA8B1126-41EC-483A-864A-DB9E7AB48843}" type="pres">
      <dgm:prSet presAssocID="{8050D101-DB17-43C5-8B9F-405F00FDCCF4}" presName="connectorText" presStyleLbl="sibTrans1D1" presStyleIdx="2" presStyleCnt="5"/>
      <dgm:spPr/>
    </dgm:pt>
    <dgm:pt modelId="{282706B1-3D40-4F9E-9A90-AF7613240203}" type="pres">
      <dgm:prSet presAssocID="{2A5C8CB2-6755-4A51-8EB4-0D7D4D76A06E}" presName="node" presStyleLbl="node1" presStyleIdx="3" presStyleCnt="6">
        <dgm:presLayoutVars>
          <dgm:bulletEnabled val="1"/>
        </dgm:presLayoutVars>
      </dgm:prSet>
      <dgm:spPr/>
    </dgm:pt>
    <dgm:pt modelId="{AE13ECFD-0AFB-4355-9FA6-6A75E0388519}" type="pres">
      <dgm:prSet presAssocID="{EFE32401-F061-410D-BA37-EBCF8605B86E}" presName="sibTrans" presStyleLbl="sibTrans1D1" presStyleIdx="3" presStyleCnt="5"/>
      <dgm:spPr/>
    </dgm:pt>
    <dgm:pt modelId="{478EBBDE-076C-4457-8B67-8E113CC8795A}" type="pres">
      <dgm:prSet presAssocID="{EFE32401-F061-410D-BA37-EBCF8605B86E}" presName="connectorText" presStyleLbl="sibTrans1D1" presStyleIdx="3" presStyleCnt="5"/>
      <dgm:spPr/>
    </dgm:pt>
    <dgm:pt modelId="{0E8341F3-624F-4116-ADBA-7360BFBC8A08}" type="pres">
      <dgm:prSet presAssocID="{60EB1B32-FF35-4266-B778-7C30FE71F55E}" presName="node" presStyleLbl="node1" presStyleIdx="4" presStyleCnt="6">
        <dgm:presLayoutVars>
          <dgm:bulletEnabled val="1"/>
        </dgm:presLayoutVars>
      </dgm:prSet>
      <dgm:spPr/>
    </dgm:pt>
    <dgm:pt modelId="{B2EED1D5-CBFD-4A9E-BEA1-FBCB48B78844}" type="pres">
      <dgm:prSet presAssocID="{687BDDF3-E547-4E0A-95F2-E4F69B2D230F}" presName="sibTrans" presStyleLbl="sibTrans1D1" presStyleIdx="4" presStyleCnt="5"/>
      <dgm:spPr/>
    </dgm:pt>
    <dgm:pt modelId="{CFEE1CD3-7BF9-4ADD-80E3-F8B854499CFF}" type="pres">
      <dgm:prSet presAssocID="{687BDDF3-E547-4E0A-95F2-E4F69B2D230F}" presName="connectorText" presStyleLbl="sibTrans1D1" presStyleIdx="4" presStyleCnt="5"/>
      <dgm:spPr/>
    </dgm:pt>
    <dgm:pt modelId="{6F1A28A8-8919-426E-A2A6-ED67CA4B7E46}" type="pres">
      <dgm:prSet presAssocID="{EC5E38AB-866F-404F-9D68-AA36E5BFDC33}" presName="node" presStyleLbl="node1" presStyleIdx="5" presStyleCnt="6">
        <dgm:presLayoutVars>
          <dgm:bulletEnabled val="1"/>
        </dgm:presLayoutVars>
      </dgm:prSet>
      <dgm:spPr/>
    </dgm:pt>
  </dgm:ptLst>
  <dgm:cxnLst>
    <dgm:cxn modelId="{DA1D6A02-A55F-4FA9-8C4A-7718886266A3}" srcId="{14F46467-BB93-4B0C-A164-6E6A3BE994D7}" destId="{D67F7A7A-35CD-4170-893F-6602E8849841}" srcOrd="2" destOrd="0" parTransId="{A74B7F06-AB4A-4AC8-9B9F-2A2650E9A841}" sibTransId="{8050D101-DB17-43C5-8B9F-405F00FDCCF4}"/>
    <dgm:cxn modelId="{E3C48F05-88D7-4161-8236-5C488A281824}" type="presOf" srcId="{8050D101-DB17-43C5-8B9F-405F00FDCCF4}" destId="{C352650B-A654-437E-9B33-F9940C97460D}" srcOrd="0" destOrd="0" presId="urn:microsoft.com/office/officeart/2016/7/layout/RepeatingBendingProcessNew"/>
    <dgm:cxn modelId="{76866606-7777-440D-9F81-F1532F867FE6}" type="presOf" srcId="{7A496EE4-C8D9-418C-BF3D-CF6D0E789D75}" destId="{905EA599-4658-4612-9259-54EB696DC787}" srcOrd="1" destOrd="0" presId="urn:microsoft.com/office/officeart/2016/7/layout/RepeatingBendingProcessNew"/>
    <dgm:cxn modelId="{2C186E06-EB28-4122-995A-A6A45C453C99}" type="presOf" srcId="{34AD0CFA-F830-4912-9474-014FED6ECC42}" destId="{E5ED1737-6DB9-44AD-A9E1-E85290E39A81}" srcOrd="0" destOrd="0" presId="urn:microsoft.com/office/officeart/2016/7/layout/RepeatingBendingProcessNew"/>
    <dgm:cxn modelId="{8DECEB12-6D71-4B03-AEF2-E855DF7EBF4F}" type="presOf" srcId="{7621A466-81DE-4862-903D-44011723B228}" destId="{84F6E7AA-E930-4269-8098-279C83E79E72}" srcOrd="0" destOrd="0" presId="urn:microsoft.com/office/officeart/2016/7/layout/RepeatingBendingProcessNew"/>
    <dgm:cxn modelId="{4079C137-4EE5-429B-9B97-F5047DEEECEC}" type="presOf" srcId="{EFE32401-F061-410D-BA37-EBCF8605B86E}" destId="{478EBBDE-076C-4457-8B67-8E113CC8795A}" srcOrd="1" destOrd="0" presId="urn:microsoft.com/office/officeart/2016/7/layout/RepeatingBendingProcessNew"/>
    <dgm:cxn modelId="{47911A3C-6669-45EA-9D9D-A6320933BC61}" type="presOf" srcId="{2A5C8CB2-6755-4A51-8EB4-0D7D4D76A06E}" destId="{282706B1-3D40-4F9E-9A90-AF7613240203}" srcOrd="0" destOrd="0" presId="urn:microsoft.com/office/officeart/2016/7/layout/RepeatingBendingProcessNew"/>
    <dgm:cxn modelId="{AE072D5E-5421-4FE5-B2BD-7541474A1A86}" type="presOf" srcId="{8050D101-DB17-43C5-8B9F-405F00FDCCF4}" destId="{CA8B1126-41EC-483A-864A-DB9E7AB48843}" srcOrd="1" destOrd="0" presId="urn:microsoft.com/office/officeart/2016/7/layout/RepeatingBendingProcessNew"/>
    <dgm:cxn modelId="{825E0F63-8746-4FCA-AAA8-6FF386FE753A}" srcId="{14F46467-BB93-4B0C-A164-6E6A3BE994D7}" destId="{34AD0CFA-F830-4912-9474-014FED6ECC42}" srcOrd="1" destOrd="0" parTransId="{BA7367E7-1E8B-4FC8-9C33-3A01A82F0B9A}" sibTransId="{7621A466-81DE-4862-903D-44011723B228}"/>
    <dgm:cxn modelId="{4704C965-A144-4ACA-9100-DCC8F59095A5}" type="presOf" srcId="{EC5E38AB-866F-404F-9D68-AA36E5BFDC33}" destId="{6F1A28A8-8919-426E-A2A6-ED67CA4B7E46}" srcOrd="0" destOrd="0" presId="urn:microsoft.com/office/officeart/2016/7/layout/RepeatingBendingProcessNew"/>
    <dgm:cxn modelId="{FDE1B856-92B4-4CBD-A4B9-1EA1754B604A}" type="presOf" srcId="{60EB1B32-FF35-4266-B778-7C30FE71F55E}" destId="{0E8341F3-624F-4116-ADBA-7360BFBC8A08}" srcOrd="0" destOrd="0" presId="urn:microsoft.com/office/officeart/2016/7/layout/RepeatingBendingProcessNew"/>
    <dgm:cxn modelId="{B25EAA93-862B-45B1-897F-5D647DB72313}" type="presOf" srcId="{B3D23CE3-EBAC-47DC-A31B-75D6CFBE2355}" destId="{9D422675-1F84-4DF5-933A-E2A2E347BBF8}" srcOrd="0" destOrd="0" presId="urn:microsoft.com/office/officeart/2016/7/layout/RepeatingBendingProcessNew"/>
    <dgm:cxn modelId="{A4BE9F96-A311-4050-85DF-AA48EB3AAB7D}" type="presOf" srcId="{D67F7A7A-35CD-4170-893F-6602E8849841}" destId="{D1128EFB-2843-425F-BE35-8BBB484024CB}" srcOrd="0" destOrd="0" presId="urn:microsoft.com/office/officeart/2016/7/layout/RepeatingBendingProcessNew"/>
    <dgm:cxn modelId="{A50D0298-B274-432C-A501-79B3121CC3E1}" type="presOf" srcId="{687BDDF3-E547-4E0A-95F2-E4F69B2D230F}" destId="{CFEE1CD3-7BF9-4ADD-80E3-F8B854499CFF}" srcOrd="1" destOrd="0" presId="urn:microsoft.com/office/officeart/2016/7/layout/RepeatingBendingProcessNew"/>
    <dgm:cxn modelId="{67C815AC-120F-485D-B012-A122B5584717}" type="presOf" srcId="{687BDDF3-E547-4E0A-95F2-E4F69B2D230F}" destId="{B2EED1D5-CBFD-4A9E-BEA1-FBCB48B78844}" srcOrd="0" destOrd="0" presId="urn:microsoft.com/office/officeart/2016/7/layout/RepeatingBendingProcessNew"/>
    <dgm:cxn modelId="{6FB795AD-453D-4488-B9B3-2F2CB0495BB4}" type="presOf" srcId="{EFE32401-F061-410D-BA37-EBCF8605B86E}" destId="{AE13ECFD-0AFB-4355-9FA6-6A75E0388519}" srcOrd="0" destOrd="0" presId="urn:microsoft.com/office/officeart/2016/7/layout/RepeatingBendingProcessNew"/>
    <dgm:cxn modelId="{D034ACBB-15A2-47AC-AB8A-658DA4E3E955}" type="presOf" srcId="{7A496EE4-C8D9-418C-BF3D-CF6D0E789D75}" destId="{428336DE-9CA8-487F-8D64-DE845BC6A6C6}" srcOrd="0" destOrd="0" presId="urn:microsoft.com/office/officeart/2016/7/layout/RepeatingBendingProcessNew"/>
    <dgm:cxn modelId="{F45FE8C1-0998-4474-9148-121F9613474B}" type="presOf" srcId="{7621A466-81DE-4862-903D-44011723B228}" destId="{D3765A2E-B932-4A81-BD26-236F81F6BA79}" srcOrd="1" destOrd="0" presId="urn:microsoft.com/office/officeart/2016/7/layout/RepeatingBendingProcessNew"/>
    <dgm:cxn modelId="{D264A4C5-C8C7-4E5A-BAAC-45828FE25F56}" srcId="{14F46467-BB93-4B0C-A164-6E6A3BE994D7}" destId="{60EB1B32-FF35-4266-B778-7C30FE71F55E}" srcOrd="4" destOrd="0" parTransId="{36B352F8-898E-459C-ADCD-B3A0E87982FF}" sibTransId="{687BDDF3-E547-4E0A-95F2-E4F69B2D230F}"/>
    <dgm:cxn modelId="{6D1F4DD8-01B1-40A7-B0BF-34695941CFB5}" srcId="{14F46467-BB93-4B0C-A164-6E6A3BE994D7}" destId="{B3D23CE3-EBAC-47DC-A31B-75D6CFBE2355}" srcOrd="0" destOrd="0" parTransId="{1A6F79A2-AC6C-4695-B5D2-47511620A801}" sibTransId="{7A496EE4-C8D9-418C-BF3D-CF6D0E789D75}"/>
    <dgm:cxn modelId="{D84992D8-07E2-4E64-B056-7B69673C509D}" srcId="{14F46467-BB93-4B0C-A164-6E6A3BE994D7}" destId="{2A5C8CB2-6755-4A51-8EB4-0D7D4D76A06E}" srcOrd="3" destOrd="0" parTransId="{D6005778-842E-4098-B513-F438D6F71355}" sibTransId="{EFE32401-F061-410D-BA37-EBCF8605B86E}"/>
    <dgm:cxn modelId="{ADE3CAD9-3E11-48D3-9A40-235CEC8F9111}" srcId="{14F46467-BB93-4B0C-A164-6E6A3BE994D7}" destId="{EC5E38AB-866F-404F-9D68-AA36E5BFDC33}" srcOrd="5" destOrd="0" parTransId="{94AB4399-A658-4D78-8BF3-B4A8A3B16E55}" sibTransId="{DD96600C-ABA0-4E86-9356-37B416CF48ED}"/>
    <dgm:cxn modelId="{3FB3B4F7-9815-4112-9EE0-D616F3483ABA}" type="presOf" srcId="{14F46467-BB93-4B0C-A164-6E6A3BE994D7}" destId="{282021B2-183B-43C4-AD31-3D87D99F3A8A}" srcOrd="0" destOrd="0" presId="urn:microsoft.com/office/officeart/2016/7/layout/RepeatingBendingProcessNew"/>
    <dgm:cxn modelId="{D142B36D-930B-491B-9693-E704C84F3600}" type="presParOf" srcId="{282021B2-183B-43C4-AD31-3D87D99F3A8A}" destId="{9D422675-1F84-4DF5-933A-E2A2E347BBF8}" srcOrd="0" destOrd="0" presId="urn:microsoft.com/office/officeart/2016/7/layout/RepeatingBendingProcessNew"/>
    <dgm:cxn modelId="{5F97359B-2124-4250-9D5E-58A7EE824045}" type="presParOf" srcId="{282021B2-183B-43C4-AD31-3D87D99F3A8A}" destId="{428336DE-9CA8-487F-8D64-DE845BC6A6C6}" srcOrd="1" destOrd="0" presId="urn:microsoft.com/office/officeart/2016/7/layout/RepeatingBendingProcessNew"/>
    <dgm:cxn modelId="{0987879D-6A64-4EAC-AD3A-C1CC172B01AE}" type="presParOf" srcId="{428336DE-9CA8-487F-8D64-DE845BC6A6C6}" destId="{905EA599-4658-4612-9259-54EB696DC787}" srcOrd="0" destOrd="0" presId="urn:microsoft.com/office/officeart/2016/7/layout/RepeatingBendingProcessNew"/>
    <dgm:cxn modelId="{8EEB2E70-3A1E-4CED-BA2A-2B2D528934B6}" type="presParOf" srcId="{282021B2-183B-43C4-AD31-3D87D99F3A8A}" destId="{E5ED1737-6DB9-44AD-A9E1-E85290E39A81}" srcOrd="2" destOrd="0" presId="urn:microsoft.com/office/officeart/2016/7/layout/RepeatingBendingProcessNew"/>
    <dgm:cxn modelId="{8826317B-4E74-4610-A13A-736377ECBB81}" type="presParOf" srcId="{282021B2-183B-43C4-AD31-3D87D99F3A8A}" destId="{84F6E7AA-E930-4269-8098-279C83E79E72}" srcOrd="3" destOrd="0" presId="urn:microsoft.com/office/officeart/2016/7/layout/RepeatingBendingProcessNew"/>
    <dgm:cxn modelId="{2C829306-9405-4CC1-A9AC-658E59E19765}" type="presParOf" srcId="{84F6E7AA-E930-4269-8098-279C83E79E72}" destId="{D3765A2E-B932-4A81-BD26-236F81F6BA79}" srcOrd="0" destOrd="0" presId="urn:microsoft.com/office/officeart/2016/7/layout/RepeatingBendingProcessNew"/>
    <dgm:cxn modelId="{7CF24849-5CE1-495B-A050-0B08B12C2EAE}" type="presParOf" srcId="{282021B2-183B-43C4-AD31-3D87D99F3A8A}" destId="{D1128EFB-2843-425F-BE35-8BBB484024CB}" srcOrd="4" destOrd="0" presId="urn:microsoft.com/office/officeart/2016/7/layout/RepeatingBendingProcessNew"/>
    <dgm:cxn modelId="{C35A49D1-41A7-4CC3-A7C6-CB32D681DC8F}" type="presParOf" srcId="{282021B2-183B-43C4-AD31-3D87D99F3A8A}" destId="{C352650B-A654-437E-9B33-F9940C97460D}" srcOrd="5" destOrd="0" presId="urn:microsoft.com/office/officeart/2016/7/layout/RepeatingBendingProcessNew"/>
    <dgm:cxn modelId="{099D48C6-B89E-43AA-9B3E-88D969429559}" type="presParOf" srcId="{C352650B-A654-437E-9B33-F9940C97460D}" destId="{CA8B1126-41EC-483A-864A-DB9E7AB48843}" srcOrd="0" destOrd="0" presId="urn:microsoft.com/office/officeart/2016/7/layout/RepeatingBendingProcessNew"/>
    <dgm:cxn modelId="{7080A7F6-B3AA-45A2-BF3F-B0C03ADC4B0F}" type="presParOf" srcId="{282021B2-183B-43C4-AD31-3D87D99F3A8A}" destId="{282706B1-3D40-4F9E-9A90-AF7613240203}" srcOrd="6" destOrd="0" presId="urn:microsoft.com/office/officeart/2016/7/layout/RepeatingBendingProcessNew"/>
    <dgm:cxn modelId="{A0006996-D8C6-4320-ACAD-D50405DC5149}" type="presParOf" srcId="{282021B2-183B-43C4-AD31-3D87D99F3A8A}" destId="{AE13ECFD-0AFB-4355-9FA6-6A75E0388519}" srcOrd="7" destOrd="0" presId="urn:microsoft.com/office/officeart/2016/7/layout/RepeatingBendingProcessNew"/>
    <dgm:cxn modelId="{26D4D095-FC6E-42FF-A3D3-1DB013DDC69F}" type="presParOf" srcId="{AE13ECFD-0AFB-4355-9FA6-6A75E0388519}" destId="{478EBBDE-076C-4457-8B67-8E113CC8795A}" srcOrd="0" destOrd="0" presId="urn:microsoft.com/office/officeart/2016/7/layout/RepeatingBendingProcessNew"/>
    <dgm:cxn modelId="{47D6CFB5-E17D-4399-B7B9-448378D8D233}" type="presParOf" srcId="{282021B2-183B-43C4-AD31-3D87D99F3A8A}" destId="{0E8341F3-624F-4116-ADBA-7360BFBC8A08}" srcOrd="8" destOrd="0" presId="urn:microsoft.com/office/officeart/2016/7/layout/RepeatingBendingProcessNew"/>
    <dgm:cxn modelId="{AA87896E-63C4-4410-BF2A-4B8D28EFE37D}" type="presParOf" srcId="{282021B2-183B-43C4-AD31-3D87D99F3A8A}" destId="{B2EED1D5-CBFD-4A9E-BEA1-FBCB48B78844}" srcOrd="9" destOrd="0" presId="urn:microsoft.com/office/officeart/2016/7/layout/RepeatingBendingProcessNew"/>
    <dgm:cxn modelId="{BF75CCCD-986D-449C-BED2-D4DBF87B9DF1}" type="presParOf" srcId="{B2EED1D5-CBFD-4A9E-BEA1-FBCB48B78844}" destId="{CFEE1CD3-7BF9-4ADD-80E3-F8B854499CFF}" srcOrd="0" destOrd="0" presId="urn:microsoft.com/office/officeart/2016/7/layout/RepeatingBendingProcessNew"/>
    <dgm:cxn modelId="{3F8562E7-1A9E-4562-BFBD-7DA033AE13F3}" type="presParOf" srcId="{282021B2-183B-43C4-AD31-3D87D99F3A8A}" destId="{6F1A28A8-8919-426E-A2A6-ED67CA4B7E46}"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EC57B6-43A9-4C43-A2EF-79BD486FF83C}">
      <dsp:nvSpPr>
        <dsp:cNvPr id="0" name=""/>
        <dsp:cNvSpPr/>
      </dsp:nvSpPr>
      <dsp:spPr>
        <a:xfrm>
          <a:off x="205509" y="619429"/>
          <a:ext cx="911674" cy="91167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D417DB-DCB1-47D0-9DBB-7FB6909D7651}">
      <dsp:nvSpPr>
        <dsp:cNvPr id="0" name=""/>
        <dsp:cNvSpPr/>
      </dsp:nvSpPr>
      <dsp:spPr>
        <a:xfrm>
          <a:off x="396960" y="810880"/>
          <a:ext cx="528770" cy="5287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E722A6-EEE0-4784-BADC-DAC3BF891882}">
      <dsp:nvSpPr>
        <dsp:cNvPr id="0" name=""/>
        <dsp:cNvSpPr/>
      </dsp:nvSpPr>
      <dsp:spPr>
        <a:xfrm>
          <a:off x="1312541" y="619429"/>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latin typeface="Cambria" panose="02040503050406030204" pitchFamily="18" charset="0"/>
              <a:ea typeface="Cambria" panose="02040503050406030204" pitchFamily="18" charset="0"/>
            </a:rPr>
            <a:t>Improve medicine and medical </a:t>
          </a:r>
          <a:r>
            <a:rPr lang="en-US" sz="2000" kern="1200" dirty="0" err="1">
              <a:latin typeface="Cambria" panose="02040503050406030204" pitchFamily="18" charset="0"/>
              <a:ea typeface="Cambria" panose="02040503050406030204" pitchFamily="18" charset="0"/>
            </a:rPr>
            <a:t>proceduresa</a:t>
          </a:r>
          <a:endParaRPr lang="en-US" sz="2000" kern="1200" dirty="0">
            <a:latin typeface="Cambria" panose="02040503050406030204" pitchFamily="18" charset="0"/>
            <a:ea typeface="Cambria" panose="02040503050406030204" pitchFamily="18" charset="0"/>
          </a:endParaRPr>
        </a:p>
      </dsp:txBody>
      <dsp:txXfrm>
        <a:off x="1312541" y="619429"/>
        <a:ext cx="2148945" cy="911674"/>
      </dsp:txXfrm>
    </dsp:sp>
    <dsp:sp modelId="{1C708A77-985D-4C1B-9692-6D0B5BFA8CDC}">
      <dsp:nvSpPr>
        <dsp:cNvPr id="0" name=""/>
        <dsp:cNvSpPr/>
      </dsp:nvSpPr>
      <dsp:spPr>
        <a:xfrm>
          <a:off x="3835925" y="619429"/>
          <a:ext cx="911674" cy="9116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8B1677-00B0-4F5D-AF53-D4ECC15B9B31}">
      <dsp:nvSpPr>
        <dsp:cNvPr id="0" name=""/>
        <dsp:cNvSpPr/>
      </dsp:nvSpPr>
      <dsp:spPr>
        <a:xfrm>
          <a:off x="4027376" y="810880"/>
          <a:ext cx="528770" cy="5287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69DA00-0A37-4D68-8287-75E8A014E43C}">
      <dsp:nvSpPr>
        <dsp:cNvPr id="0" name=""/>
        <dsp:cNvSpPr/>
      </dsp:nvSpPr>
      <dsp:spPr>
        <a:xfrm>
          <a:off x="4942957" y="619429"/>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latin typeface="Cambria" panose="02040503050406030204" pitchFamily="18" charset="0"/>
              <a:ea typeface="Cambria" panose="02040503050406030204" pitchFamily="18" charset="0"/>
            </a:rPr>
            <a:t>Traffic management </a:t>
          </a:r>
        </a:p>
      </dsp:txBody>
      <dsp:txXfrm>
        <a:off x="4942957" y="619429"/>
        <a:ext cx="2148945" cy="911674"/>
      </dsp:txXfrm>
    </dsp:sp>
    <dsp:sp modelId="{47BA14A7-974A-4C6A-9B75-C74137BE4F21}">
      <dsp:nvSpPr>
        <dsp:cNvPr id="0" name=""/>
        <dsp:cNvSpPr/>
      </dsp:nvSpPr>
      <dsp:spPr>
        <a:xfrm>
          <a:off x="7466341" y="619429"/>
          <a:ext cx="911674" cy="91167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C95C16-59DB-46D1-BBB0-43D1793237BE}">
      <dsp:nvSpPr>
        <dsp:cNvPr id="0" name=""/>
        <dsp:cNvSpPr/>
      </dsp:nvSpPr>
      <dsp:spPr>
        <a:xfrm>
          <a:off x="7657792" y="810880"/>
          <a:ext cx="528770" cy="5287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49483C-082A-4AB5-8AB1-0993E4BC13E5}">
      <dsp:nvSpPr>
        <dsp:cNvPr id="0" name=""/>
        <dsp:cNvSpPr/>
      </dsp:nvSpPr>
      <dsp:spPr>
        <a:xfrm>
          <a:off x="8573374" y="619429"/>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latin typeface="Cambria" panose="02040503050406030204" pitchFamily="18" charset="0"/>
              <a:ea typeface="Cambria" panose="02040503050406030204" pitchFamily="18" charset="0"/>
            </a:rPr>
            <a:t>Monitoring Polutions</a:t>
          </a:r>
        </a:p>
      </dsp:txBody>
      <dsp:txXfrm>
        <a:off x="8573374" y="619429"/>
        <a:ext cx="2148945" cy="911674"/>
      </dsp:txXfrm>
    </dsp:sp>
    <dsp:sp modelId="{CEA2FDCA-9559-4EC6-A864-B23FA4AF636F}">
      <dsp:nvSpPr>
        <dsp:cNvPr id="0" name=""/>
        <dsp:cNvSpPr/>
      </dsp:nvSpPr>
      <dsp:spPr>
        <a:xfrm>
          <a:off x="205509" y="2158301"/>
          <a:ext cx="911674" cy="91167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35E974-B2AE-4108-B640-853B6FE6CF90}">
      <dsp:nvSpPr>
        <dsp:cNvPr id="0" name=""/>
        <dsp:cNvSpPr/>
      </dsp:nvSpPr>
      <dsp:spPr>
        <a:xfrm>
          <a:off x="396960" y="2349753"/>
          <a:ext cx="528770" cy="5287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A649DD-F32F-415D-B9BD-8466A9728049}">
      <dsp:nvSpPr>
        <dsp:cNvPr id="0" name=""/>
        <dsp:cNvSpPr/>
      </dsp:nvSpPr>
      <dsp:spPr>
        <a:xfrm>
          <a:off x="1312541" y="2158301"/>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latin typeface="Cambria" panose="02040503050406030204" pitchFamily="18" charset="0"/>
              <a:ea typeface="Cambria" panose="02040503050406030204" pitchFamily="18" charset="0"/>
            </a:rPr>
            <a:t>Energy and power</a:t>
          </a:r>
        </a:p>
      </dsp:txBody>
      <dsp:txXfrm>
        <a:off x="1312541" y="2158301"/>
        <a:ext cx="2148945" cy="911674"/>
      </dsp:txXfrm>
    </dsp:sp>
    <dsp:sp modelId="{2DD75CCB-CAEB-4688-9014-E8B8A5F0F45C}">
      <dsp:nvSpPr>
        <dsp:cNvPr id="0" name=""/>
        <dsp:cNvSpPr/>
      </dsp:nvSpPr>
      <dsp:spPr>
        <a:xfrm>
          <a:off x="3835925" y="2158301"/>
          <a:ext cx="911674" cy="911674"/>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FB037C-0732-49C9-BA6B-E281B28ECDC7}">
      <dsp:nvSpPr>
        <dsp:cNvPr id="0" name=""/>
        <dsp:cNvSpPr/>
      </dsp:nvSpPr>
      <dsp:spPr>
        <a:xfrm>
          <a:off x="4027376" y="2349753"/>
          <a:ext cx="528770" cy="52877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F932E8-0CA7-4D6B-9B5C-E3AEEE273116}">
      <dsp:nvSpPr>
        <dsp:cNvPr id="0" name=""/>
        <dsp:cNvSpPr/>
      </dsp:nvSpPr>
      <dsp:spPr>
        <a:xfrm>
          <a:off x="4942957" y="2158301"/>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latin typeface="Cambria" panose="02040503050406030204" pitchFamily="18" charset="0"/>
              <a:ea typeface="Cambria" panose="02040503050406030204" pitchFamily="18" charset="0"/>
            </a:rPr>
            <a:t>Productivity</a:t>
          </a:r>
        </a:p>
      </dsp:txBody>
      <dsp:txXfrm>
        <a:off x="4942957" y="2158301"/>
        <a:ext cx="2148945" cy="911674"/>
      </dsp:txXfrm>
    </dsp:sp>
    <dsp:sp modelId="{2BCD80D7-7264-464B-A4FB-0CD606DC751E}">
      <dsp:nvSpPr>
        <dsp:cNvPr id="0" name=""/>
        <dsp:cNvSpPr/>
      </dsp:nvSpPr>
      <dsp:spPr>
        <a:xfrm>
          <a:off x="7466341" y="2158301"/>
          <a:ext cx="911674" cy="91167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CA305D-03B8-440A-93DA-CEDF1D9AC35D}">
      <dsp:nvSpPr>
        <dsp:cNvPr id="0" name=""/>
        <dsp:cNvSpPr/>
      </dsp:nvSpPr>
      <dsp:spPr>
        <a:xfrm>
          <a:off x="7657792" y="2349753"/>
          <a:ext cx="528770" cy="52877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5536FD-E8EB-4E2A-B2AE-90DF41B72813}">
      <dsp:nvSpPr>
        <dsp:cNvPr id="0" name=""/>
        <dsp:cNvSpPr/>
      </dsp:nvSpPr>
      <dsp:spPr>
        <a:xfrm>
          <a:off x="8573374" y="2158301"/>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latin typeface="Cambria" panose="02040503050406030204" pitchFamily="18" charset="0"/>
              <a:ea typeface="Cambria" panose="02040503050406030204" pitchFamily="18" charset="0"/>
            </a:rPr>
            <a:t>Job safety </a:t>
          </a:r>
        </a:p>
      </dsp:txBody>
      <dsp:txXfrm>
        <a:off x="8573374" y="2158301"/>
        <a:ext cx="2148945" cy="9116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8336DE-9CA8-487F-8D64-DE845BC6A6C6}">
      <dsp:nvSpPr>
        <dsp:cNvPr id="0" name=""/>
        <dsp:cNvSpPr/>
      </dsp:nvSpPr>
      <dsp:spPr>
        <a:xfrm>
          <a:off x="2899779" y="686484"/>
          <a:ext cx="530464" cy="91440"/>
        </a:xfrm>
        <a:custGeom>
          <a:avLst/>
          <a:gdLst/>
          <a:ahLst/>
          <a:cxnLst/>
          <a:rect l="0" t="0" r="0" b="0"/>
          <a:pathLst>
            <a:path>
              <a:moveTo>
                <a:pt x="0" y="45720"/>
              </a:moveTo>
              <a:lnTo>
                <a:pt x="530464"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Cambria" panose="02040503050406030204" pitchFamily="18" charset="0"/>
            <a:ea typeface="Cambria" panose="02040503050406030204" pitchFamily="18" charset="0"/>
          </a:endParaRPr>
        </a:p>
      </dsp:txBody>
      <dsp:txXfrm>
        <a:off x="3150985" y="729398"/>
        <a:ext cx="28053" cy="5610"/>
      </dsp:txXfrm>
    </dsp:sp>
    <dsp:sp modelId="{9D422675-1F84-4DF5-933A-E2A2E347BBF8}">
      <dsp:nvSpPr>
        <dsp:cNvPr id="0" name=""/>
        <dsp:cNvSpPr/>
      </dsp:nvSpPr>
      <dsp:spPr>
        <a:xfrm>
          <a:off x="462167" y="380"/>
          <a:ext cx="2439412" cy="146364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533" tIns="125471" rIns="119533" bIns="125471"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Cambria" panose="02040503050406030204" pitchFamily="18" charset="0"/>
              <a:ea typeface="Cambria" panose="02040503050406030204" pitchFamily="18" charset="0"/>
            </a:rPr>
            <a:t>Fairness- Avoiding discrimination</a:t>
          </a:r>
        </a:p>
      </dsp:txBody>
      <dsp:txXfrm>
        <a:off x="462167" y="380"/>
        <a:ext cx="2439412" cy="1463647"/>
      </dsp:txXfrm>
    </dsp:sp>
    <dsp:sp modelId="{84F6E7AA-E930-4269-8098-279C83E79E72}">
      <dsp:nvSpPr>
        <dsp:cNvPr id="0" name=""/>
        <dsp:cNvSpPr/>
      </dsp:nvSpPr>
      <dsp:spPr>
        <a:xfrm>
          <a:off x="1681873" y="1462227"/>
          <a:ext cx="3000476" cy="530464"/>
        </a:xfrm>
        <a:custGeom>
          <a:avLst/>
          <a:gdLst/>
          <a:ahLst/>
          <a:cxnLst/>
          <a:rect l="0" t="0" r="0" b="0"/>
          <a:pathLst>
            <a:path>
              <a:moveTo>
                <a:pt x="3000476" y="0"/>
              </a:moveTo>
              <a:lnTo>
                <a:pt x="3000476" y="282332"/>
              </a:lnTo>
              <a:lnTo>
                <a:pt x="0" y="282332"/>
              </a:lnTo>
              <a:lnTo>
                <a:pt x="0" y="530464"/>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Cambria" panose="02040503050406030204" pitchFamily="18" charset="0"/>
            <a:ea typeface="Cambria" panose="02040503050406030204" pitchFamily="18" charset="0"/>
          </a:endParaRPr>
        </a:p>
      </dsp:txBody>
      <dsp:txXfrm>
        <a:off x="3105799" y="1724654"/>
        <a:ext cx="152624" cy="5610"/>
      </dsp:txXfrm>
    </dsp:sp>
    <dsp:sp modelId="{E5ED1737-6DB9-44AD-A9E1-E85290E39A81}">
      <dsp:nvSpPr>
        <dsp:cNvPr id="0" name=""/>
        <dsp:cNvSpPr/>
      </dsp:nvSpPr>
      <dsp:spPr>
        <a:xfrm>
          <a:off x="3462644" y="380"/>
          <a:ext cx="2439412" cy="146364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533" tIns="125471" rIns="119533" bIns="125471"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Cambria" panose="02040503050406030204" pitchFamily="18" charset="0"/>
              <a:ea typeface="Cambria" panose="02040503050406030204" pitchFamily="18" charset="0"/>
            </a:rPr>
            <a:t>Accountability- held responsible for it actions</a:t>
          </a:r>
        </a:p>
      </dsp:txBody>
      <dsp:txXfrm>
        <a:off x="3462644" y="380"/>
        <a:ext cx="2439412" cy="1463647"/>
      </dsp:txXfrm>
    </dsp:sp>
    <dsp:sp modelId="{C352650B-A654-437E-9B33-F9940C97460D}">
      <dsp:nvSpPr>
        <dsp:cNvPr id="0" name=""/>
        <dsp:cNvSpPr/>
      </dsp:nvSpPr>
      <dsp:spPr>
        <a:xfrm>
          <a:off x="2899779" y="2711196"/>
          <a:ext cx="530464" cy="91440"/>
        </a:xfrm>
        <a:custGeom>
          <a:avLst/>
          <a:gdLst/>
          <a:ahLst/>
          <a:cxnLst/>
          <a:rect l="0" t="0" r="0" b="0"/>
          <a:pathLst>
            <a:path>
              <a:moveTo>
                <a:pt x="0" y="45720"/>
              </a:moveTo>
              <a:lnTo>
                <a:pt x="530464"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Cambria" panose="02040503050406030204" pitchFamily="18" charset="0"/>
            <a:ea typeface="Cambria" panose="02040503050406030204" pitchFamily="18" charset="0"/>
          </a:endParaRPr>
        </a:p>
      </dsp:txBody>
      <dsp:txXfrm>
        <a:off x="3150985" y="2754110"/>
        <a:ext cx="28053" cy="5610"/>
      </dsp:txXfrm>
    </dsp:sp>
    <dsp:sp modelId="{D1128EFB-2843-425F-BE35-8BBB484024CB}">
      <dsp:nvSpPr>
        <dsp:cNvPr id="0" name=""/>
        <dsp:cNvSpPr/>
      </dsp:nvSpPr>
      <dsp:spPr>
        <a:xfrm>
          <a:off x="462167" y="2025092"/>
          <a:ext cx="2439412" cy="146364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533" tIns="125471" rIns="119533" bIns="125471"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Cambria" panose="02040503050406030204" pitchFamily="18" charset="0"/>
              <a:ea typeface="Cambria" panose="02040503050406030204" pitchFamily="18" charset="0"/>
            </a:rPr>
            <a:t>Transparency- how it arrives at its decisions, </a:t>
          </a:r>
          <a:r>
            <a:rPr lang="en-US" sz="2100" kern="1200" dirty="0" err="1">
              <a:latin typeface="Cambria" panose="02040503050406030204" pitchFamily="18" charset="0"/>
              <a:ea typeface="Cambria" panose="02040503050406030204" pitchFamily="18" charset="0"/>
            </a:rPr>
            <a:t>visibity</a:t>
          </a:r>
          <a:r>
            <a:rPr lang="en-US" sz="2100" kern="1200" dirty="0">
              <a:latin typeface="Cambria" panose="02040503050406030204" pitchFamily="18" charset="0"/>
              <a:ea typeface="Cambria" panose="02040503050406030204" pitchFamily="18" charset="0"/>
            </a:rPr>
            <a:t>, and </a:t>
          </a:r>
          <a:r>
            <a:rPr lang="en-US" sz="2100" kern="1200" dirty="0" err="1">
              <a:latin typeface="Cambria" panose="02040503050406030204" pitchFamily="18" charset="0"/>
              <a:ea typeface="Cambria" panose="02040503050406030204" pitchFamily="18" charset="0"/>
            </a:rPr>
            <a:t>accessibity</a:t>
          </a:r>
          <a:r>
            <a:rPr lang="en-US" sz="2100" kern="1200" dirty="0">
              <a:latin typeface="Cambria" panose="02040503050406030204" pitchFamily="18" charset="0"/>
              <a:ea typeface="Cambria" panose="02040503050406030204" pitchFamily="18" charset="0"/>
            </a:rPr>
            <a:t>.</a:t>
          </a:r>
        </a:p>
      </dsp:txBody>
      <dsp:txXfrm>
        <a:off x="462167" y="2025092"/>
        <a:ext cx="2439412" cy="1463647"/>
      </dsp:txXfrm>
    </dsp:sp>
    <dsp:sp modelId="{AE13ECFD-0AFB-4355-9FA6-6A75E0388519}">
      <dsp:nvSpPr>
        <dsp:cNvPr id="0" name=""/>
        <dsp:cNvSpPr/>
      </dsp:nvSpPr>
      <dsp:spPr>
        <a:xfrm>
          <a:off x="1681873" y="3486939"/>
          <a:ext cx="3000476" cy="530464"/>
        </a:xfrm>
        <a:custGeom>
          <a:avLst/>
          <a:gdLst/>
          <a:ahLst/>
          <a:cxnLst/>
          <a:rect l="0" t="0" r="0" b="0"/>
          <a:pathLst>
            <a:path>
              <a:moveTo>
                <a:pt x="3000476" y="0"/>
              </a:moveTo>
              <a:lnTo>
                <a:pt x="3000476" y="282332"/>
              </a:lnTo>
              <a:lnTo>
                <a:pt x="0" y="282332"/>
              </a:lnTo>
              <a:lnTo>
                <a:pt x="0" y="530464"/>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Cambria" panose="02040503050406030204" pitchFamily="18" charset="0"/>
            <a:ea typeface="Cambria" panose="02040503050406030204" pitchFamily="18" charset="0"/>
          </a:endParaRPr>
        </a:p>
      </dsp:txBody>
      <dsp:txXfrm>
        <a:off x="3105799" y="3749366"/>
        <a:ext cx="152624" cy="5610"/>
      </dsp:txXfrm>
    </dsp:sp>
    <dsp:sp modelId="{282706B1-3D40-4F9E-9A90-AF7613240203}">
      <dsp:nvSpPr>
        <dsp:cNvPr id="0" name=""/>
        <dsp:cNvSpPr/>
      </dsp:nvSpPr>
      <dsp:spPr>
        <a:xfrm>
          <a:off x="3462644" y="2025092"/>
          <a:ext cx="2439412" cy="146364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533" tIns="125471" rIns="119533" bIns="125471" numCol="1" spcCol="1270" anchor="ctr" anchorCtr="0">
          <a:noAutofit/>
        </a:bodyPr>
        <a:lstStyle/>
        <a:p>
          <a:pPr marL="0" lvl="0" indent="0" algn="ctr" defTabSz="933450">
            <a:lnSpc>
              <a:spcPct val="90000"/>
            </a:lnSpc>
            <a:spcBef>
              <a:spcPct val="0"/>
            </a:spcBef>
            <a:spcAft>
              <a:spcPct val="35000"/>
            </a:spcAft>
            <a:buNone/>
          </a:pPr>
          <a:r>
            <a:rPr lang="en-US" sz="2100" kern="1200">
              <a:latin typeface="Cambria" panose="02040503050406030204" pitchFamily="18" charset="0"/>
              <a:ea typeface="Cambria" panose="02040503050406030204" pitchFamily="18" charset="0"/>
            </a:rPr>
            <a:t>Immediacy- short computing time.</a:t>
          </a:r>
        </a:p>
      </dsp:txBody>
      <dsp:txXfrm>
        <a:off x="3462644" y="2025092"/>
        <a:ext cx="2439412" cy="1463647"/>
      </dsp:txXfrm>
    </dsp:sp>
    <dsp:sp modelId="{B2EED1D5-CBFD-4A9E-BEA1-FBCB48B78844}">
      <dsp:nvSpPr>
        <dsp:cNvPr id="0" name=""/>
        <dsp:cNvSpPr/>
      </dsp:nvSpPr>
      <dsp:spPr>
        <a:xfrm>
          <a:off x="2899779" y="4735907"/>
          <a:ext cx="530464" cy="91440"/>
        </a:xfrm>
        <a:custGeom>
          <a:avLst/>
          <a:gdLst/>
          <a:ahLst/>
          <a:cxnLst/>
          <a:rect l="0" t="0" r="0" b="0"/>
          <a:pathLst>
            <a:path>
              <a:moveTo>
                <a:pt x="0" y="45720"/>
              </a:moveTo>
              <a:lnTo>
                <a:pt x="530464"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Cambria" panose="02040503050406030204" pitchFamily="18" charset="0"/>
            <a:ea typeface="Cambria" panose="02040503050406030204" pitchFamily="18" charset="0"/>
          </a:endParaRPr>
        </a:p>
      </dsp:txBody>
      <dsp:txXfrm>
        <a:off x="3150985" y="4778822"/>
        <a:ext cx="28053" cy="5610"/>
      </dsp:txXfrm>
    </dsp:sp>
    <dsp:sp modelId="{0E8341F3-624F-4116-ADBA-7360BFBC8A08}">
      <dsp:nvSpPr>
        <dsp:cNvPr id="0" name=""/>
        <dsp:cNvSpPr/>
      </dsp:nvSpPr>
      <dsp:spPr>
        <a:xfrm>
          <a:off x="462167" y="4049804"/>
          <a:ext cx="2439412" cy="146364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533" tIns="125471" rIns="119533" bIns="125471" numCol="1" spcCol="1270" anchor="ctr" anchorCtr="0">
          <a:noAutofit/>
        </a:bodyPr>
        <a:lstStyle/>
        <a:p>
          <a:pPr marL="0" lvl="0" indent="0" algn="ctr" defTabSz="933450">
            <a:lnSpc>
              <a:spcPct val="90000"/>
            </a:lnSpc>
            <a:spcBef>
              <a:spcPct val="0"/>
            </a:spcBef>
            <a:spcAft>
              <a:spcPct val="35000"/>
            </a:spcAft>
            <a:buNone/>
          </a:pPr>
          <a:r>
            <a:rPr lang="en-US" sz="2100" kern="1200">
              <a:latin typeface="Cambria" panose="02040503050406030204" pitchFamily="18" charset="0"/>
              <a:ea typeface="Cambria" panose="02040503050406030204" pitchFamily="18" charset="0"/>
            </a:rPr>
            <a:t>Ethics- regulations and guidelines</a:t>
          </a:r>
        </a:p>
      </dsp:txBody>
      <dsp:txXfrm>
        <a:off x="462167" y="4049804"/>
        <a:ext cx="2439412" cy="1463647"/>
      </dsp:txXfrm>
    </dsp:sp>
    <dsp:sp modelId="{6F1A28A8-8919-426E-A2A6-ED67CA4B7E46}">
      <dsp:nvSpPr>
        <dsp:cNvPr id="0" name=""/>
        <dsp:cNvSpPr/>
      </dsp:nvSpPr>
      <dsp:spPr>
        <a:xfrm>
          <a:off x="3462644" y="4049804"/>
          <a:ext cx="2439412" cy="146364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533" tIns="125471" rIns="119533" bIns="125471" numCol="1" spcCol="1270" anchor="ctr" anchorCtr="0">
          <a:noAutofit/>
        </a:bodyPr>
        <a:lstStyle/>
        <a:p>
          <a:pPr marL="0" lvl="0" indent="0" algn="ctr" defTabSz="933450">
            <a:lnSpc>
              <a:spcPct val="90000"/>
            </a:lnSpc>
            <a:spcBef>
              <a:spcPct val="0"/>
            </a:spcBef>
            <a:spcAft>
              <a:spcPct val="35000"/>
            </a:spcAft>
            <a:buNone/>
          </a:pPr>
          <a:r>
            <a:rPr lang="en-US" sz="2100" kern="1200">
              <a:latin typeface="Cambria" panose="02040503050406030204" pitchFamily="18" charset="0"/>
              <a:ea typeface="Cambria" panose="02040503050406030204" pitchFamily="18" charset="0"/>
            </a:rPr>
            <a:t>Tangibility and reliability</a:t>
          </a:r>
        </a:p>
      </dsp:txBody>
      <dsp:txXfrm>
        <a:off x="3462644" y="4049804"/>
        <a:ext cx="2439412" cy="1463647"/>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B245D-7723-F59C-A092-507783E5BC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914A3F-AF39-AFB0-4D34-8E5D3317B7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BDE12E-5BEF-3A27-884D-7949EF4C7770}"/>
              </a:ext>
            </a:extLst>
          </p:cNvPr>
          <p:cNvSpPr>
            <a:spLocks noGrp="1"/>
          </p:cNvSpPr>
          <p:nvPr>
            <p:ph type="dt" sz="half" idx="10"/>
          </p:nvPr>
        </p:nvSpPr>
        <p:spPr/>
        <p:txBody>
          <a:bodyPr/>
          <a:lstStyle/>
          <a:p>
            <a:fld id="{2CB275CE-6623-438E-AC80-BA1910180FF3}" type="datetimeFigureOut">
              <a:rPr lang="en-US" smtClean="0"/>
              <a:t>2/11/2024</a:t>
            </a:fld>
            <a:endParaRPr lang="en-US"/>
          </a:p>
        </p:txBody>
      </p:sp>
      <p:sp>
        <p:nvSpPr>
          <p:cNvPr id="5" name="Footer Placeholder 4">
            <a:extLst>
              <a:ext uri="{FF2B5EF4-FFF2-40B4-BE49-F238E27FC236}">
                <a16:creationId xmlns:a16="http://schemas.microsoft.com/office/drawing/2014/main" id="{01D20B26-1C17-273A-FF5C-665ED13BA1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5D4D9E-D513-FE17-8033-B1125AE7D4F2}"/>
              </a:ext>
            </a:extLst>
          </p:cNvPr>
          <p:cNvSpPr>
            <a:spLocks noGrp="1"/>
          </p:cNvSpPr>
          <p:nvPr>
            <p:ph type="sldNum" sz="quarter" idx="12"/>
          </p:nvPr>
        </p:nvSpPr>
        <p:spPr/>
        <p:txBody>
          <a:bodyPr/>
          <a:lstStyle/>
          <a:p>
            <a:fld id="{C6B9A289-F4D3-4496-9AD2-C8674A8654D4}" type="slidenum">
              <a:rPr lang="en-US" smtClean="0"/>
              <a:t>‹#›</a:t>
            </a:fld>
            <a:endParaRPr lang="en-US"/>
          </a:p>
        </p:txBody>
      </p:sp>
    </p:spTree>
    <p:extLst>
      <p:ext uri="{BB962C8B-B14F-4D97-AF65-F5344CB8AC3E}">
        <p14:creationId xmlns:p14="http://schemas.microsoft.com/office/powerpoint/2010/main" val="2789562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DD4D0-319C-F346-4A8E-465EB5B7ED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F5D584-7D49-0652-3E03-5E882AAC4E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70A6A1-EDDD-74F3-3206-A224D2ACF20D}"/>
              </a:ext>
            </a:extLst>
          </p:cNvPr>
          <p:cNvSpPr>
            <a:spLocks noGrp="1"/>
          </p:cNvSpPr>
          <p:nvPr>
            <p:ph type="dt" sz="half" idx="10"/>
          </p:nvPr>
        </p:nvSpPr>
        <p:spPr/>
        <p:txBody>
          <a:bodyPr/>
          <a:lstStyle/>
          <a:p>
            <a:fld id="{2CB275CE-6623-438E-AC80-BA1910180FF3}" type="datetimeFigureOut">
              <a:rPr lang="en-US" smtClean="0"/>
              <a:t>2/11/2024</a:t>
            </a:fld>
            <a:endParaRPr lang="en-US"/>
          </a:p>
        </p:txBody>
      </p:sp>
      <p:sp>
        <p:nvSpPr>
          <p:cNvPr id="5" name="Footer Placeholder 4">
            <a:extLst>
              <a:ext uri="{FF2B5EF4-FFF2-40B4-BE49-F238E27FC236}">
                <a16:creationId xmlns:a16="http://schemas.microsoft.com/office/drawing/2014/main" id="{0F60CEBE-B156-5FC9-18D1-94F7B41526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ABC6B6-AC4F-C755-C9BC-9114CAA66809}"/>
              </a:ext>
            </a:extLst>
          </p:cNvPr>
          <p:cNvSpPr>
            <a:spLocks noGrp="1"/>
          </p:cNvSpPr>
          <p:nvPr>
            <p:ph type="sldNum" sz="quarter" idx="12"/>
          </p:nvPr>
        </p:nvSpPr>
        <p:spPr/>
        <p:txBody>
          <a:bodyPr/>
          <a:lstStyle/>
          <a:p>
            <a:fld id="{C6B9A289-F4D3-4496-9AD2-C8674A8654D4}" type="slidenum">
              <a:rPr lang="en-US" smtClean="0"/>
              <a:t>‹#›</a:t>
            </a:fld>
            <a:endParaRPr lang="en-US"/>
          </a:p>
        </p:txBody>
      </p:sp>
    </p:spTree>
    <p:extLst>
      <p:ext uri="{BB962C8B-B14F-4D97-AF65-F5344CB8AC3E}">
        <p14:creationId xmlns:p14="http://schemas.microsoft.com/office/powerpoint/2010/main" val="3513488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EC7355-64EE-F94A-E720-16A7E0F81B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130857-F25C-7AEF-6962-763CCA8DB1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A204DA-30CD-6FEA-F78D-890F6B68E703}"/>
              </a:ext>
            </a:extLst>
          </p:cNvPr>
          <p:cNvSpPr>
            <a:spLocks noGrp="1"/>
          </p:cNvSpPr>
          <p:nvPr>
            <p:ph type="dt" sz="half" idx="10"/>
          </p:nvPr>
        </p:nvSpPr>
        <p:spPr/>
        <p:txBody>
          <a:bodyPr/>
          <a:lstStyle/>
          <a:p>
            <a:fld id="{2CB275CE-6623-438E-AC80-BA1910180FF3}" type="datetimeFigureOut">
              <a:rPr lang="en-US" smtClean="0"/>
              <a:t>2/11/2024</a:t>
            </a:fld>
            <a:endParaRPr lang="en-US"/>
          </a:p>
        </p:txBody>
      </p:sp>
      <p:sp>
        <p:nvSpPr>
          <p:cNvPr id="5" name="Footer Placeholder 4">
            <a:extLst>
              <a:ext uri="{FF2B5EF4-FFF2-40B4-BE49-F238E27FC236}">
                <a16:creationId xmlns:a16="http://schemas.microsoft.com/office/drawing/2014/main" id="{10485FFD-940F-D75E-2403-F673911B63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F40354-259C-3A01-C15A-EEE75C3FE4E7}"/>
              </a:ext>
            </a:extLst>
          </p:cNvPr>
          <p:cNvSpPr>
            <a:spLocks noGrp="1"/>
          </p:cNvSpPr>
          <p:nvPr>
            <p:ph type="sldNum" sz="quarter" idx="12"/>
          </p:nvPr>
        </p:nvSpPr>
        <p:spPr/>
        <p:txBody>
          <a:bodyPr/>
          <a:lstStyle/>
          <a:p>
            <a:fld id="{C6B9A289-F4D3-4496-9AD2-C8674A8654D4}" type="slidenum">
              <a:rPr lang="en-US" smtClean="0"/>
              <a:t>‹#›</a:t>
            </a:fld>
            <a:endParaRPr lang="en-US"/>
          </a:p>
        </p:txBody>
      </p:sp>
    </p:spTree>
    <p:extLst>
      <p:ext uri="{BB962C8B-B14F-4D97-AF65-F5344CB8AC3E}">
        <p14:creationId xmlns:p14="http://schemas.microsoft.com/office/powerpoint/2010/main" val="3717201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61E3D-2662-81C4-1EF9-1A7DD74BFC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DDDFCF-7F7E-4AB2-DF43-9CAC99FDED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F2AAE8-3EA2-6B81-EAEA-4F7B89B0004C}"/>
              </a:ext>
            </a:extLst>
          </p:cNvPr>
          <p:cNvSpPr>
            <a:spLocks noGrp="1"/>
          </p:cNvSpPr>
          <p:nvPr>
            <p:ph type="dt" sz="half" idx="10"/>
          </p:nvPr>
        </p:nvSpPr>
        <p:spPr/>
        <p:txBody>
          <a:bodyPr/>
          <a:lstStyle/>
          <a:p>
            <a:fld id="{2CB275CE-6623-438E-AC80-BA1910180FF3}" type="datetimeFigureOut">
              <a:rPr lang="en-US" smtClean="0"/>
              <a:t>2/11/2024</a:t>
            </a:fld>
            <a:endParaRPr lang="en-US"/>
          </a:p>
        </p:txBody>
      </p:sp>
      <p:sp>
        <p:nvSpPr>
          <p:cNvPr id="5" name="Footer Placeholder 4">
            <a:extLst>
              <a:ext uri="{FF2B5EF4-FFF2-40B4-BE49-F238E27FC236}">
                <a16:creationId xmlns:a16="http://schemas.microsoft.com/office/drawing/2014/main" id="{DDCACABC-CFD2-A367-00F3-3BB4709C27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3D8670-164E-10DD-640A-123FD424EB76}"/>
              </a:ext>
            </a:extLst>
          </p:cNvPr>
          <p:cNvSpPr>
            <a:spLocks noGrp="1"/>
          </p:cNvSpPr>
          <p:nvPr>
            <p:ph type="sldNum" sz="quarter" idx="12"/>
          </p:nvPr>
        </p:nvSpPr>
        <p:spPr/>
        <p:txBody>
          <a:bodyPr/>
          <a:lstStyle/>
          <a:p>
            <a:fld id="{C6B9A289-F4D3-4496-9AD2-C8674A8654D4}" type="slidenum">
              <a:rPr lang="en-US" smtClean="0"/>
              <a:t>‹#›</a:t>
            </a:fld>
            <a:endParaRPr lang="en-US"/>
          </a:p>
        </p:txBody>
      </p:sp>
    </p:spTree>
    <p:extLst>
      <p:ext uri="{BB962C8B-B14F-4D97-AF65-F5344CB8AC3E}">
        <p14:creationId xmlns:p14="http://schemas.microsoft.com/office/powerpoint/2010/main" val="1219766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472CE-BFCA-FD12-1EF0-2F19AEA7F7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0A8D64-1AA8-5C67-41E5-D48D8133FF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2B0C83-9691-A50B-2CB9-842CE06052AA}"/>
              </a:ext>
            </a:extLst>
          </p:cNvPr>
          <p:cNvSpPr>
            <a:spLocks noGrp="1"/>
          </p:cNvSpPr>
          <p:nvPr>
            <p:ph type="dt" sz="half" idx="10"/>
          </p:nvPr>
        </p:nvSpPr>
        <p:spPr/>
        <p:txBody>
          <a:bodyPr/>
          <a:lstStyle/>
          <a:p>
            <a:fld id="{2CB275CE-6623-438E-AC80-BA1910180FF3}" type="datetimeFigureOut">
              <a:rPr lang="en-US" smtClean="0"/>
              <a:t>2/11/2024</a:t>
            </a:fld>
            <a:endParaRPr lang="en-US"/>
          </a:p>
        </p:txBody>
      </p:sp>
      <p:sp>
        <p:nvSpPr>
          <p:cNvPr id="5" name="Footer Placeholder 4">
            <a:extLst>
              <a:ext uri="{FF2B5EF4-FFF2-40B4-BE49-F238E27FC236}">
                <a16:creationId xmlns:a16="http://schemas.microsoft.com/office/drawing/2014/main" id="{2DB5F0CC-8D53-9331-0502-44A873E180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40984-D46E-515B-2D19-CD07ECEA81ED}"/>
              </a:ext>
            </a:extLst>
          </p:cNvPr>
          <p:cNvSpPr>
            <a:spLocks noGrp="1"/>
          </p:cNvSpPr>
          <p:nvPr>
            <p:ph type="sldNum" sz="quarter" idx="12"/>
          </p:nvPr>
        </p:nvSpPr>
        <p:spPr/>
        <p:txBody>
          <a:bodyPr/>
          <a:lstStyle/>
          <a:p>
            <a:fld id="{C6B9A289-F4D3-4496-9AD2-C8674A8654D4}" type="slidenum">
              <a:rPr lang="en-US" smtClean="0"/>
              <a:t>‹#›</a:t>
            </a:fld>
            <a:endParaRPr lang="en-US"/>
          </a:p>
        </p:txBody>
      </p:sp>
    </p:spTree>
    <p:extLst>
      <p:ext uri="{BB962C8B-B14F-4D97-AF65-F5344CB8AC3E}">
        <p14:creationId xmlns:p14="http://schemas.microsoft.com/office/powerpoint/2010/main" val="4194068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1893E-3B80-68F9-E199-8F74117AF9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F4A4B-EA9A-3BD5-0449-AA059E01C4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F2ADA3-161D-1394-11EC-8ED5D92924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3D29AA-905F-20FA-9894-6188D4DE3515}"/>
              </a:ext>
            </a:extLst>
          </p:cNvPr>
          <p:cNvSpPr>
            <a:spLocks noGrp="1"/>
          </p:cNvSpPr>
          <p:nvPr>
            <p:ph type="dt" sz="half" idx="10"/>
          </p:nvPr>
        </p:nvSpPr>
        <p:spPr/>
        <p:txBody>
          <a:bodyPr/>
          <a:lstStyle/>
          <a:p>
            <a:fld id="{2CB275CE-6623-438E-AC80-BA1910180FF3}" type="datetimeFigureOut">
              <a:rPr lang="en-US" smtClean="0"/>
              <a:t>2/11/2024</a:t>
            </a:fld>
            <a:endParaRPr lang="en-US"/>
          </a:p>
        </p:txBody>
      </p:sp>
      <p:sp>
        <p:nvSpPr>
          <p:cNvPr id="6" name="Footer Placeholder 5">
            <a:extLst>
              <a:ext uri="{FF2B5EF4-FFF2-40B4-BE49-F238E27FC236}">
                <a16:creationId xmlns:a16="http://schemas.microsoft.com/office/drawing/2014/main" id="{12496C22-99BC-BA7E-75C7-E75B624334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16C791-99DD-F865-A03A-8D00E5A347F4}"/>
              </a:ext>
            </a:extLst>
          </p:cNvPr>
          <p:cNvSpPr>
            <a:spLocks noGrp="1"/>
          </p:cNvSpPr>
          <p:nvPr>
            <p:ph type="sldNum" sz="quarter" idx="12"/>
          </p:nvPr>
        </p:nvSpPr>
        <p:spPr/>
        <p:txBody>
          <a:bodyPr/>
          <a:lstStyle/>
          <a:p>
            <a:fld id="{C6B9A289-F4D3-4496-9AD2-C8674A8654D4}" type="slidenum">
              <a:rPr lang="en-US" smtClean="0"/>
              <a:t>‹#›</a:t>
            </a:fld>
            <a:endParaRPr lang="en-US"/>
          </a:p>
        </p:txBody>
      </p:sp>
    </p:spTree>
    <p:extLst>
      <p:ext uri="{BB962C8B-B14F-4D97-AF65-F5344CB8AC3E}">
        <p14:creationId xmlns:p14="http://schemas.microsoft.com/office/powerpoint/2010/main" val="233544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A53AD-50A3-165A-EAA5-5EDD4FF496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999CCE-3F52-FBCC-4A58-0E679660B7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13B9E0-2905-6BB5-D5A5-EAEAA7841F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B315EF-1038-2B71-2B55-581E5185E6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97B543-064D-0507-89AE-FA7F59DC92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613825-BC73-86E0-4E4B-6DEDE17301B5}"/>
              </a:ext>
            </a:extLst>
          </p:cNvPr>
          <p:cNvSpPr>
            <a:spLocks noGrp="1"/>
          </p:cNvSpPr>
          <p:nvPr>
            <p:ph type="dt" sz="half" idx="10"/>
          </p:nvPr>
        </p:nvSpPr>
        <p:spPr/>
        <p:txBody>
          <a:bodyPr/>
          <a:lstStyle/>
          <a:p>
            <a:fld id="{2CB275CE-6623-438E-AC80-BA1910180FF3}" type="datetimeFigureOut">
              <a:rPr lang="en-US" smtClean="0"/>
              <a:t>2/11/2024</a:t>
            </a:fld>
            <a:endParaRPr lang="en-US"/>
          </a:p>
        </p:txBody>
      </p:sp>
      <p:sp>
        <p:nvSpPr>
          <p:cNvPr id="8" name="Footer Placeholder 7">
            <a:extLst>
              <a:ext uri="{FF2B5EF4-FFF2-40B4-BE49-F238E27FC236}">
                <a16:creationId xmlns:a16="http://schemas.microsoft.com/office/drawing/2014/main" id="{9F9565DB-E923-D36A-6F25-2AC8FBC65F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10B44B5-AB57-45D4-76DF-DE02A2E7C459}"/>
              </a:ext>
            </a:extLst>
          </p:cNvPr>
          <p:cNvSpPr>
            <a:spLocks noGrp="1"/>
          </p:cNvSpPr>
          <p:nvPr>
            <p:ph type="sldNum" sz="quarter" idx="12"/>
          </p:nvPr>
        </p:nvSpPr>
        <p:spPr/>
        <p:txBody>
          <a:bodyPr/>
          <a:lstStyle/>
          <a:p>
            <a:fld id="{C6B9A289-F4D3-4496-9AD2-C8674A8654D4}" type="slidenum">
              <a:rPr lang="en-US" smtClean="0"/>
              <a:t>‹#›</a:t>
            </a:fld>
            <a:endParaRPr lang="en-US"/>
          </a:p>
        </p:txBody>
      </p:sp>
    </p:spTree>
    <p:extLst>
      <p:ext uri="{BB962C8B-B14F-4D97-AF65-F5344CB8AC3E}">
        <p14:creationId xmlns:p14="http://schemas.microsoft.com/office/powerpoint/2010/main" val="2608767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2BBCE-BD78-AA4C-0B43-B8067B2FBC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4A1513-4F1D-3F36-ACBD-651A803C2A3C}"/>
              </a:ext>
            </a:extLst>
          </p:cNvPr>
          <p:cNvSpPr>
            <a:spLocks noGrp="1"/>
          </p:cNvSpPr>
          <p:nvPr>
            <p:ph type="dt" sz="half" idx="10"/>
          </p:nvPr>
        </p:nvSpPr>
        <p:spPr/>
        <p:txBody>
          <a:bodyPr/>
          <a:lstStyle/>
          <a:p>
            <a:fld id="{2CB275CE-6623-438E-AC80-BA1910180FF3}" type="datetimeFigureOut">
              <a:rPr lang="en-US" smtClean="0"/>
              <a:t>2/11/2024</a:t>
            </a:fld>
            <a:endParaRPr lang="en-US"/>
          </a:p>
        </p:txBody>
      </p:sp>
      <p:sp>
        <p:nvSpPr>
          <p:cNvPr id="4" name="Footer Placeholder 3">
            <a:extLst>
              <a:ext uri="{FF2B5EF4-FFF2-40B4-BE49-F238E27FC236}">
                <a16:creationId xmlns:a16="http://schemas.microsoft.com/office/drawing/2014/main" id="{72836AEC-0127-B874-BDCC-139C528585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8CFFDC-3F40-3905-1412-0AB0DE51C346}"/>
              </a:ext>
            </a:extLst>
          </p:cNvPr>
          <p:cNvSpPr>
            <a:spLocks noGrp="1"/>
          </p:cNvSpPr>
          <p:nvPr>
            <p:ph type="sldNum" sz="quarter" idx="12"/>
          </p:nvPr>
        </p:nvSpPr>
        <p:spPr/>
        <p:txBody>
          <a:bodyPr/>
          <a:lstStyle/>
          <a:p>
            <a:fld id="{C6B9A289-F4D3-4496-9AD2-C8674A8654D4}" type="slidenum">
              <a:rPr lang="en-US" smtClean="0"/>
              <a:t>‹#›</a:t>
            </a:fld>
            <a:endParaRPr lang="en-US"/>
          </a:p>
        </p:txBody>
      </p:sp>
    </p:spTree>
    <p:extLst>
      <p:ext uri="{BB962C8B-B14F-4D97-AF65-F5344CB8AC3E}">
        <p14:creationId xmlns:p14="http://schemas.microsoft.com/office/powerpoint/2010/main" val="452886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AEC5C3-465F-0651-1FFA-6AB71E505F38}"/>
              </a:ext>
            </a:extLst>
          </p:cNvPr>
          <p:cNvSpPr>
            <a:spLocks noGrp="1"/>
          </p:cNvSpPr>
          <p:nvPr>
            <p:ph type="dt" sz="half" idx="10"/>
          </p:nvPr>
        </p:nvSpPr>
        <p:spPr/>
        <p:txBody>
          <a:bodyPr/>
          <a:lstStyle/>
          <a:p>
            <a:fld id="{2CB275CE-6623-438E-AC80-BA1910180FF3}" type="datetimeFigureOut">
              <a:rPr lang="en-US" smtClean="0"/>
              <a:t>2/11/2024</a:t>
            </a:fld>
            <a:endParaRPr lang="en-US"/>
          </a:p>
        </p:txBody>
      </p:sp>
      <p:sp>
        <p:nvSpPr>
          <p:cNvPr id="3" name="Footer Placeholder 2">
            <a:extLst>
              <a:ext uri="{FF2B5EF4-FFF2-40B4-BE49-F238E27FC236}">
                <a16:creationId xmlns:a16="http://schemas.microsoft.com/office/drawing/2014/main" id="{3C6A6E26-37D9-BB48-4667-23E7F63244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B0E4B1-BC15-90B2-633E-84D5E419F47D}"/>
              </a:ext>
            </a:extLst>
          </p:cNvPr>
          <p:cNvSpPr>
            <a:spLocks noGrp="1"/>
          </p:cNvSpPr>
          <p:nvPr>
            <p:ph type="sldNum" sz="quarter" idx="12"/>
          </p:nvPr>
        </p:nvSpPr>
        <p:spPr/>
        <p:txBody>
          <a:bodyPr/>
          <a:lstStyle/>
          <a:p>
            <a:fld id="{C6B9A289-F4D3-4496-9AD2-C8674A8654D4}" type="slidenum">
              <a:rPr lang="en-US" smtClean="0"/>
              <a:t>‹#›</a:t>
            </a:fld>
            <a:endParaRPr lang="en-US"/>
          </a:p>
        </p:txBody>
      </p:sp>
    </p:spTree>
    <p:extLst>
      <p:ext uri="{BB962C8B-B14F-4D97-AF65-F5344CB8AC3E}">
        <p14:creationId xmlns:p14="http://schemas.microsoft.com/office/powerpoint/2010/main" val="1328463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03AE4-0489-68F5-AB26-CE18E11873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E3BDFA-9D79-6922-8C1F-3539F62518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258BED-E75D-AD6F-C2FD-A8D2CD48CF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723AA2-92BE-06D7-E82C-4CC504396C9D}"/>
              </a:ext>
            </a:extLst>
          </p:cNvPr>
          <p:cNvSpPr>
            <a:spLocks noGrp="1"/>
          </p:cNvSpPr>
          <p:nvPr>
            <p:ph type="dt" sz="half" idx="10"/>
          </p:nvPr>
        </p:nvSpPr>
        <p:spPr/>
        <p:txBody>
          <a:bodyPr/>
          <a:lstStyle/>
          <a:p>
            <a:fld id="{2CB275CE-6623-438E-AC80-BA1910180FF3}" type="datetimeFigureOut">
              <a:rPr lang="en-US" smtClean="0"/>
              <a:t>2/11/2024</a:t>
            </a:fld>
            <a:endParaRPr lang="en-US"/>
          </a:p>
        </p:txBody>
      </p:sp>
      <p:sp>
        <p:nvSpPr>
          <p:cNvPr id="6" name="Footer Placeholder 5">
            <a:extLst>
              <a:ext uri="{FF2B5EF4-FFF2-40B4-BE49-F238E27FC236}">
                <a16:creationId xmlns:a16="http://schemas.microsoft.com/office/drawing/2014/main" id="{2FA75BEA-FA41-601C-1E77-EBD6D5455F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A35260-5D64-C547-D974-51237496A48B}"/>
              </a:ext>
            </a:extLst>
          </p:cNvPr>
          <p:cNvSpPr>
            <a:spLocks noGrp="1"/>
          </p:cNvSpPr>
          <p:nvPr>
            <p:ph type="sldNum" sz="quarter" idx="12"/>
          </p:nvPr>
        </p:nvSpPr>
        <p:spPr/>
        <p:txBody>
          <a:bodyPr/>
          <a:lstStyle/>
          <a:p>
            <a:fld id="{C6B9A289-F4D3-4496-9AD2-C8674A8654D4}" type="slidenum">
              <a:rPr lang="en-US" smtClean="0"/>
              <a:t>‹#›</a:t>
            </a:fld>
            <a:endParaRPr lang="en-US"/>
          </a:p>
        </p:txBody>
      </p:sp>
    </p:spTree>
    <p:extLst>
      <p:ext uri="{BB962C8B-B14F-4D97-AF65-F5344CB8AC3E}">
        <p14:creationId xmlns:p14="http://schemas.microsoft.com/office/powerpoint/2010/main" val="346795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1EF5-F395-E8C1-9748-9ABBA5CD07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AB703C-A61B-14FA-8F5B-7FA0770A40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FFF11B-E40D-E25A-AE72-36C756FC63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7FE331-0085-FD99-0A91-9E019002EA67}"/>
              </a:ext>
            </a:extLst>
          </p:cNvPr>
          <p:cNvSpPr>
            <a:spLocks noGrp="1"/>
          </p:cNvSpPr>
          <p:nvPr>
            <p:ph type="dt" sz="half" idx="10"/>
          </p:nvPr>
        </p:nvSpPr>
        <p:spPr/>
        <p:txBody>
          <a:bodyPr/>
          <a:lstStyle/>
          <a:p>
            <a:fld id="{2CB275CE-6623-438E-AC80-BA1910180FF3}" type="datetimeFigureOut">
              <a:rPr lang="en-US" smtClean="0"/>
              <a:t>2/11/2024</a:t>
            </a:fld>
            <a:endParaRPr lang="en-US"/>
          </a:p>
        </p:txBody>
      </p:sp>
      <p:sp>
        <p:nvSpPr>
          <p:cNvPr id="6" name="Footer Placeholder 5">
            <a:extLst>
              <a:ext uri="{FF2B5EF4-FFF2-40B4-BE49-F238E27FC236}">
                <a16:creationId xmlns:a16="http://schemas.microsoft.com/office/drawing/2014/main" id="{6859925F-F88F-745D-41C2-2ED45D6958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E03709-AED3-D0CE-A4BA-1E7ADD6FB4C0}"/>
              </a:ext>
            </a:extLst>
          </p:cNvPr>
          <p:cNvSpPr>
            <a:spLocks noGrp="1"/>
          </p:cNvSpPr>
          <p:nvPr>
            <p:ph type="sldNum" sz="quarter" idx="12"/>
          </p:nvPr>
        </p:nvSpPr>
        <p:spPr/>
        <p:txBody>
          <a:bodyPr/>
          <a:lstStyle/>
          <a:p>
            <a:fld id="{C6B9A289-F4D3-4496-9AD2-C8674A8654D4}" type="slidenum">
              <a:rPr lang="en-US" smtClean="0"/>
              <a:t>‹#›</a:t>
            </a:fld>
            <a:endParaRPr lang="en-US"/>
          </a:p>
        </p:txBody>
      </p:sp>
    </p:spTree>
    <p:extLst>
      <p:ext uri="{BB962C8B-B14F-4D97-AF65-F5344CB8AC3E}">
        <p14:creationId xmlns:p14="http://schemas.microsoft.com/office/powerpoint/2010/main" val="2555098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40C661-C3E4-E6BF-0CA0-77D3E133A8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F22BD7E-C5B6-1112-416C-9D25ABC630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DD577D-6C10-E024-4C23-E80AC73BA0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B275CE-6623-438E-AC80-BA1910180FF3}" type="datetimeFigureOut">
              <a:rPr lang="en-US" smtClean="0"/>
              <a:t>2/11/2024</a:t>
            </a:fld>
            <a:endParaRPr lang="en-US"/>
          </a:p>
        </p:txBody>
      </p:sp>
      <p:sp>
        <p:nvSpPr>
          <p:cNvPr id="5" name="Footer Placeholder 4">
            <a:extLst>
              <a:ext uri="{FF2B5EF4-FFF2-40B4-BE49-F238E27FC236}">
                <a16:creationId xmlns:a16="http://schemas.microsoft.com/office/drawing/2014/main" id="{595EC109-22AD-AC4B-5B54-AD7B4E95A3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FC86B4-33B3-54F7-B066-92963E7BCB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9A289-F4D3-4496-9AD2-C8674A8654D4}" type="slidenum">
              <a:rPr lang="en-US" smtClean="0"/>
              <a:t>‹#›</a:t>
            </a:fld>
            <a:endParaRPr lang="en-US"/>
          </a:p>
        </p:txBody>
      </p:sp>
    </p:spTree>
    <p:extLst>
      <p:ext uri="{BB962C8B-B14F-4D97-AF65-F5344CB8AC3E}">
        <p14:creationId xmlns:p14="http://schemas.microsoft.com/office/powerpoint/2010/main" val="3908933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thical.institute/index.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7146" y="462582"/>
            <a:ext cx="9144000" cy="761381"/>
          </a:xfrm>
        </p:spPr>
        <p:txBody>
          <a:bodyPr>
            <a:normAutofit fontScale="90000"/>
          </a:bodyPr>
          <a:lstStyle/>
          <a:p>
            <a:pPr>
              <a:lnSpc>
                <a:spcPct val="150000"/>
              </a:lnSpc>
            </a:pPr>
            <a:r>
              <a:rPr lang="en-US" dirty="0">
                <a:latin typeface="Cambria" panose="02040503050406030204" pitchFamily="18" charset="0"/>
                <a:ea typeface="Cambria" panose="02040503050406030204" pitchFamily="18" charset="0"/>
                <a:cs typeface="Calibri Light"/>
              </a:rPr>
              <a:t>What is trust</a:t>
            </a:r>
            <a:endParaRPr lang="en-US" dirty="0">
              <a:latin typeface="Cambria" panose="02040503050406030204" pitchFamily="18" charset="0"/>
              <a:ea typeface="Cambria" panose="02040503050406030204" pitchFamily="18" charset="0"/>
            </a:endParaRPr>
          </a:p>
        </p:txBody>
      </p:sp>
      <p:sp>
        <p:nvSpPr>
          <p:cNvPr id="3" name="Subtitle 2"/>
          <p:cNvSpPr>
            <a:spLocks noGrp="1"/>
          </p:cNvSpPr>
          <p:nvPr>
            <p:ph type="subTitle" idx="1"/>
          </p:nvPr>
        </p:nvSpPr>
        <p:spPr>
          <a:xfrm>
            <a:off x="622609" y="1446136"/>
            <a:ext cx="10314878" cy="1135139"/>
          </a:xfrm>
        </p:spPr>
        <p:txBody>
          <a:bodyPr vert="horz" lIns="91440" tIns="45720" rIns="91440" bIns="45720" rtlCol="0" anchor="t">
            <a:normAutofit fontScale="85000" lnSpcReduction="20000"/>
          </a:bodyPr>
          <a:lstStyle/>
          <a:p>
            <a:pPr>
              <a:lnSpc>
                <a:spcPct val="150000"/>
              </a:lnSpc>
            </a:pPr>
            <a:r>
              <a:rPr lang="en-US" sz="2000" dirty="0">
                <a:solidFill>
                  <a:srgbClr val="0D0D0D"/>
                </a:solidFill>
                <a:latin typeface="Cambria" panose="02040503050406030204" pitchFamily="18" charset="0"/>
                <a:ea typeface="Cambria" panose="02040503050406030204" pitchFamily="18" charset="0"/>
                <a:cs typeface="+mn-lt"/>
              </a:rPr>
              <a:t>Trust is the belief or confidence that an agent has in the reliability, integrity, and honesty of another agent, entity, or system. It involves relying on an agent or something to act in a predictable, responsible, and ethical manner. - ChatGPT</a:t>
            </a:r>
            <a:endParaRPr lang="en-US" sz="2000" dirty="0">
              <a:latin typeface="Cambria" panose="02040503050406030204" pitchFamily="18" charset="0"/>
              <a:ea typeface="Cambria" panose="02040503050406030204" pitchFamily="18" charset="0"/>
            </a:endParaRPr>
          </a:p>
        </p:txBody>
      </p:sp>
      <p:sp>
        <p:nvSpPr>
          <p:cNvPr id="4" name="Content Placeholder 2">
            <a:extLst>
              <a:ext uri="{FF2B5EF4-FFF2-40B4-BE49-F238E27FC236}">
                <a16:creationId xmlns:a16="http://schemas.microsoft.com/office/drawing/2014/main" id="{7558AD4A-6667-6322-8A05-CB2D84D4521A}"/>
              </a:ext>
            </a:extLst>
          </p:cNvPr>
          <p:cNvSpPr>
            <a:spLocks noGrp="1"/>
          </p:cNvSpPr>
          <p:nvPr/>
        </p:nvSpPr>
        <p:spPr>
          <a:xfrm>
            <a:off x="1090960" y="3655794"/>
            <a:ext cx="9846527" cy="2924300"/>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2000" dirty="0">
                <a:solidFill>
                  <a:srgbClr val="0D0D0D"/>
                </a:solidFill>
                <a:latin typeface="Cambria" panose="02040503050406030204" pitchFamily="18" charset="0"/>
                <a:ea typeface="Cambria" panose="02040503050406030204" pitchFamily="18" charset="0"/>
                <a:cs typeface="+mn-lt"/>
              </a:rPr>
              <a:t>Trust in AI refers to the confidence that users, stakeholders, or society, as a whole have in the reliability, safety, fairness, transparency, and ethical behavior of artificial intelligence systems. Trust in AI is crucial for the widespread adoption and successful integration of AI technologies into various domains, including healthcare, finance, transportation, and more. - ChatGPT.</a:t>
            </a:r>
            <a:endParaRPr lang="en-US" sz="2000" dirty="0">
              <a:solidFill>
                <a:srgbClr val="0D0D0D"/>
              </a:solidFill>
              <a:latin typeface="Cambria" panose="02040503050406030204" pitchFamily="18" charset="0"/>
              <a:ea typeface="Cambria" panose="02040503050406030204" pitchFamily="18" charset="0"/>
              <a:cs typeface="Calibri"/>
            </a:endParaRPr>
          </a:p>
        </p:txBody>
      </p:sp>
      <p:sp>
        <p:nvSpPr>
          <p:cNvPr id="5" name="TextBox 4">
            <a:extLst>
              <a:ext uri="{FF2B5EF4-FFF2-40B4-BE49-F238E27FC236}">
                <a16:creationId xmlns:a16="http://schemas.microsoft.com/office/drawing/2014/main" id="{6BB17DDB-D42D-DC72-AB17-185EB14EDEB3}"/>
              </a:ext>
            </a:extLst>
          </p:cNvPr>
          <p:cNvSpPr txBox="1"/>
          <p:nvPr/>
        </p:nvSpPr>
        <p:spPr>
          <a:xfrm>
            <a:off x="4157546" y="2659559"/>
            <a:ext cx="2743200" cy="9823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4400" dirty="0">
                <a:latin typeface="Cambria" panose="02040503050406030204" pitchFamily="18" charset="0"/>
                <a:ea typeface="Cambria" panose="02040503050406030204" pitchFamily="18" charset="0"/>
              </a:rPr>
              <a:t>Trust in AI</a:t>
            </a:r>
            <a:endParaRPr lang="en-US" dirty="0">
              <a:latin typeface="Cambria" panose="02040503050406030204" pitchFamily="18" charset="0"/>
              <a:ea typeface="Cambria" panose="02040503050406030204" pitchFamily="18" charset="0"/>
            </a:endParaRPr>
          </a:p>
        </p:txBody>
      </p:sp>
      <p:sp>
        <p:nvSpPr>
          <p:cNvPr id="7" name="TextBox 6">
            <a:extLst>
              <a:ext uri="{FF2B5EF4-FFF2-40B4-BE49-F238E27FC236}">
                <a16:creationId xmlns:a16="http://schemas.microsoft.com/office/drawing/2014/main" id="{D6B363CD-7352-D840-6CB0-28D77256D52C}"/>
              </a:ext>
            </a:extLst>
          </p:cNvPr>
          <p:cNvSpPr txBox="1"/>
          <p:nvPr/>
        </p:nvSpPr>
        <p:spPr>
          <a:xfrm>
            <a:off x="3010858" y="5938946"/>
            <a:ext cx="6006730" cy="456472"/>
          </a:xfrm>
          <a:prstGeom prst="rect">
            <a:avLst/>
          </a:prstGeom>
          <a:noFill/>
        </p:spPr>
        <p:txBody>
          <a:bodyPr wrap="square">
            <a:spAutoFit/>
          </a:bodyPr>
          <a:lstStyle/>
          <a:p>
            <a:pPr>
              <a:lnSpc>
                <a:spcPct val="150000"/>
              </a:lnSpc>
            </a:pPr>
            <a:r>
              <a:rPr lang="en-US" dirty="0">
                <a:latin typeface="Cambria" panose="02040503050406030204" pitchFamily="18" charset="0"/>
                <a:ea typeface="Cambria" panose="02040503050406030204" pitchFamily="18" charset="0"/>
              </a:rPr>
              <a:t>Trust is a two sides coin. You either mistrust or trust [1]. </a:t>
            </a:r>
          </a:p>
        </p:txBody>
      </p:sp>
      <p:sp>
        <p:nvSpPr>
          <p:cNvPr id="6" name="Rectangle 5">
            <a:extLst>
              <a:ext uri="{FF2B5EF4-FFF2-40B4-BE49-F238E27FC236}">
                <a16:creationId xmlns:a16="http://schemas.microsoft.com/office/drawing/2014/main" id="{F7BD1890-6089-6F9C-A382-9729432B6A50}"/>
              </a:ext>
            </a:extLst>
          </p:cNvPr>
          <p:cNvSpPr/>
          <p:nvPr/>
        </p:nvSpPr>
        <p:spPr>
          <a:xfrm>
            <a:off x="10858720" y="6098691"/>
            <a:ext cx="484639" cy="3890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17">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Freeform: Shape 18">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B07C46A-27C7-7481-7C27-1F388F66A4B8}"/>
              </a:ext>
            </a:extLst>
          </p:cNvPr>
          <p:cNvSpPr>
            <a:spLocks noGrp="1"/>
          </p:cNvSpPr>
          <p:nvPr>
            <p:ph type="title"/>
          </p:nvPr>
        </p:nvSpPr>
        <p:spPr>
          <a:xfrm>
            <a:off x="621792" y="1161288"/>
            <a:ext cx="3602736" cy="4526280"/>
          </a:xfrm>
        </p:spPr>
        <p:txBody>
          <a:bodyPr>
            <a:normAutofit/>
          </a:bodyPr>
          <a:lstStyle/>
          <a:p>
            <a:r>
              <a:rPr lang="en-US" sz="4000" dirty="0">
                <a:latin typeface="Cambria" panose="02040503050406030204" pitchFamily="18" charset="0"/>
                <a:ea typeface="Cambria" panose="02040503050406030204" pitchFamily="18" charset="0"/>
              </a:rPr>
              <a:t>Factors that influence trust in AI</a:t>
            </a:r>
          </a:p>
        </p:txBody>
      </p:sp>
      <p:sp>
        <p:nvSpPr>
          <p:cNvPr id="20" name="Rectangle 19">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462B2043-E462-3CFD-6A4B-4196381FCA50}"/>
              </a:ext>
            </a:extLst>
          </p:cNvPr>
          <p:cNvGraphicFramePr>
            <a:graphicFrameLocks noGrp="1"/>
          </p:cNvGraphicFramePr>
          <p:nvPr>
            <p:ph idx="1"/>
            <p:extLst>
              <p:ext uri="{D42A27DB-BD31-4B8C-83A1-F6EECF244321}">
                <p14:modId xmlns:p14="http://schemas.microsoft.com/office/powerpoint/2010/main" val="163590223"/>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a:extLst>
              <a:ext uri="{FF2B5EF4-FFF2-40B4-BE49-F238E27FC236}">
                <a16:creationId xmlns:a16="http://schemas.microsoft.com/office/drawing/2014/main" id="{7688E8FA-5A49-740E-FF83-86936762A9D3}"/>
              </a:ext>
            </a:extLst>
          </p:cNvPr>
          <p:cNvSpPr txBox="1">
            <a:spLocks/>
          </p:cNvSpPr>
          <p:nvPr/>
        </p:nvSpPr>
        <p:spPr>
          <a:xfrm>
            <a:off x="1601903" y="3711387"/>
            <a:ext cx="1598497" cy="524795"/>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Cambria" panose="02040503050406030204" pitchFamily="18" charset="0"/>
                <a:ea typeface="Cambria" panose="02040503050406030204" pitchFamily="18" charset="0"/>
              </a:rPr>
              <a:t>[3], [4].</a:t>
            </a:r>
          </a:p>
        </p:txBody>
      </p:sp>
      <p:sp>
        <p:nvSpPr>
          <p:cNvPr id="8" name="Rectangle 7">
            <a:extLst>
              <a:ext uri="{FF2B5EF4-FFF2-40B4-BE49-F238E27FC236}">
                <a16:creationId xmlns:a16="http://schemas.microsoft.com/office/drawing/2014/main" id="{E3DAB1A6-C055-6EE6-A302-E94E213CA49F}"/>
              </a:ext>
            </a:extLst>
          </p:cNvPr>
          <p:cNvSpPr/>
          <p:nvPr/>
        </p:nvSpPr>
        <p:spPr>
          <a:xfrm>
            <a:off x="11183105" y="6239973"/>
            <a:ext cx="484639" cy="3890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a:t>
            </a:r>
          </a:p>
        </p:txBody>
      </p:sp>
    </p:spTree>
    <p:extLst>
      <p:ext uri="{BB962C8B-B14F-4D97-AF65-F5344CB8AC3E}">
        <p14:creationId xmlns:p14="http://schemas.microsoft.com/office/powerpoint/2010/main" val="239349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251E8FB3-3D42-3119-8D88-F1E058B7D1EE}"/>
              </a:ext>
            </a:extLst>
          </p:cNvPr>
          <p:cNvGraphicFramePr>
            <a:graphicFrameLocks noGrp="1"/>
          </p:cNvGraphicFramePr>
          <p:nvPr>
            <p:extLst>
              <p:ext uri="{D42A27DB-BD31-4B8C-83A1-F6EECF244321}">
                <p14:modId xmlns:p14="http://schemas.microsoft.com/office/powerpoint/2010/main" val="1927685248"/>
              </p:ext>
            </p:extLst>
          </p:nvPr>
        </p:nvGraphicFramePr>
        <p:xfrm>
          <a:off x="584190" y="1097344"/>
          <a:ext cx="2667762" cy="5215252"/>
        </p:xfrm>
        <a:graphic>
          <a:graphicData uri="http://schemas.openxmlformats.org/drawingml/2006/table">
            <a:tbl>
              <a:tblPr firstRow="1" bandRow="1">
                <a:tableStyleId>{5C22544A-7EE6-4342-B048-85BDC9FD1C3A}</a:tableStyleId>
              </a:tblPr>
              <a:tblGrid>
                <a:gridCol w="2667762">
                  <a:extLst>
                    <a:ext uri="{9D8B030D-6E8A-4147-A177-3AD203B41FA5}">
                      <a16:colId xmlns:a16="http://schemas.microsoft.com/office/drawing/2014/main" val="3877720760"/>
                    </a:ext>
                  </a:extLst>
                </a:gridCol>
              </a:tblGrid>
              <a:tr h="0">
                <a:tc>
                  <a:txBody>
                    <a:bodyPr/>
                    <a:lstStyle/>
                    <a:p>
                      <a:r>
                        <a:rPr lang="en-US" sz="1100" dirty="0">
                          <a:latin typeface="Cambria" panose="02040503050406030204" pitchFamily="18" charset="0"/>
                          <a:ea typeface="Cambria" panose="02040503050406030204" pitchFamily="18" charset="0"/>
                        </a:rPr>
                        <a:t>Components/characteristics of Trust</a:t>
                      </a:r>
                    </a:p>
                  </a:txBody>
                  <a:tcPr/>
                </a:tc>
                <a:extLst>
                  <a:ext uri="{0D108BD9-81ED-4DB2-BD59-A6C34878D82A}">
                    <a16:rowId xmlns:a16="http://schemas.microsoft.com/office/drawing/2014/main" val="876771383"/>
                  </a:ext>
                </a:extLst>
              </a:tr>
              <a:tr h="167514">
                <a:tc>
                  <a:txBody>
                    <a:bodyPr/>
                    <a:lstStyle/>
                    <a:p>
                      <a:r>
                        <a:rPr lang="en-US" sz="1100" dirty="0">
                          <a:latin typeface="Cambria" panose="02040503050406030204" pitchFamily="18" charset="0"/>
                          <a:ea typeface="Cambria" panose="02040503050406030204" pitchFamily="18" charset="0"/>
                        </a:rPr>
                        <a:t>Reliability</a:t>
                      </a:r>
                    </a:p>
                  </a:txBody>
                  <a:tcPr/>
                </a:tc>
                <a:extLst>
                  <a:ext uri="{0D108BD9-81ED-4DB2-BD59-A6C34878D82A}">
                    <a16:rowId xmlns:a16="http://schemas.microsoft.com/office/drawing/2014/main" val="3141256761"/>
                  </a:ext>
                </a:extLst>
              </a:tr>
              <a:tr h="275906">
                <a:tc>
                  <a:txBody>
                    <a:bodyPr/>
                    <a:lstStyle/>
                    <a:p>
                      <a:r>
                        <a:rPr lang="en-US" sz="1100" dirty="0">
                          <a:latin typeface="Cambria" panose="02040503050406030204" pitchFamily="18" charset="0"/>
                          <a:ea typeface="Cambria" panose="02040503050406030204" pitchFamily="18" charset="0"/>
                        </a:rPr>
                        <a:t>integrity</a:t>
                      </a:r>
                    </a:p>
                  </a:txBody>
                  <a:tcPr/>
                </a:tc>
                <a:extLst>
                  <a:ext uri="{0D108BD9-81ED-4DB2-BD59-A6C34878D82A}">
                    <a16:rowId xmlns:a16="http://schemas.microsoft.com/office/drawing/2014/main" val="706336197"/>
                  </a:ext>
                </a:extLst>
              </a:tr>
              <a:tr h="167514">
                <a:tc>
                  <a:txBody>
                    <a:bodyPr/>
                    <a:lstStyle/>
                    <a:p>
                      <a:pPr lvl="0">
                        <a:buNone/>
                      </a:pPr>
                      <a:r>
                        <a:rPr lang="en-US" sz="1100">
                          <a:latin typeface="Cambria" panose="02040503050406030204" pitchFamily="18" charset="0"/>
                          <a:ea typeface="Cambria" panose="02040503050406030204" pitchFamily="18" charset="0"/>
                        </a:rPr>
                        <a:t>Competence </a:t>
                      </a:r>
                      <a:endParaRPr lang="en-US" sz="11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269427817"/>
                  </a:ext>
                </a:extLst>
              </a:tr>
              <a:tr h="167514">
                <a:tc>
                  <a:txBody>
                    <a:bodyPr/>
                    <a:lstStyle/>
                    <a:p>
                      <a:pPr lvl="0">
                        <a:buNone/>
                      </a:pPr>
                      <a:r>
                        <a:rPr lang="en-US" sz="1100">
                          <a:latin typeface="Cambria" panose="02040503050406030204" pitchFamily="18" charset="0"/>
                          <a:ea typeface="Cambria" panose="02040503050406030204" pitchFamily="18" charset="0"/>
                        </a:rPr>
                        <a:t>Consistency</a:t>
                      </a:r>
                      <a:endParaRPr lang="en-US" sz="11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2725130729"/>
                  </a:ext>
                </a:extLst>
              </a:tr>
              <a:tr h="167514">
                <a:tc>
                  <a:txBody>
                    <a:bodyPr/>
                    <a:lstStyle/>
                    <a:p>
                      <a:pPr lvl="0">
                        <a:buNone/>
                      </a:pPr>
                      <a:r>
                        <a:rPr lang="en-US" sz="1100">
                          <a:latin typeface="Cambria" panose="02040503050406030204" pitchFamily="18" charset="0"/>
                          <a:ea typeface="Cambria" panose="02040503050406030204" pitchFamily="18" charset="0"/>
                        </a:rPr>
                        <a:t>Predictability</a:t>
                      </a:r>
                      <a:endParaRPr lang="en-US" sz="11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466506358"/>
                  </a:ext>
                </a:extLst>
              </a:tr>
              <a:tr h="167514">
                <a:tc>
                  <a:txBody>
                    <a:bodyPr/>
                    <a:lstStyle/>
                    <a:p>
                      <a:pPr lvl="0">
                        <a:buNone/>
                      </a:pPr>
                      <a:r>
                        <a:rPr lang="en-US" sz="1100">
                          <a:latin typeface="Cambria" panose="02040503050406030204" pitchFamily="18" charset="0"/>
                          <a:ea typeface="Cambria" panose="02040503050406030204" pitchFamily="18" charset="0"/>
                        </a:rPr>
                        <a:t>Mutual Respect</a:t>
                      </a:r>
                      <a:endParaRPr lang="en-US" sz="11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447388971"/>
                  </a:ext>
                </a:extLst>
              </a:tr>
              <a:tr h="167514">
                <a:tc>
                  <a:txBody>
                    <a:bodyPr/>
                    <a:lstStyle/>
                    <a:p>
                      <a:pPr lvl="0">
                        <a:buNone/>
                      </a:pPr>
                      <a:r>
                        <a:rPr lang="en-US" sz="1100">
                          <a:latin typeface="Cambria" panose="02040503050406030204" pitchFamily="18" charset="0"/>
                          <a:ea typeface="Cambria" panose="02040503050406030204" pitchFamily="18" charset="0"/>
                        </a:rPr>
                        <a:t>Empathy</a:t>
                      </a:r>
                      <a:endParaRPr lang="en-US" sz="11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242156737"/>
                  </a:ext>
                </a:extLst>
              </a:tr>
              <a:tr h="167514">
                <a:tc>
                  <a:txBody>
                    <a:bodyPr/>
                    <a:lstStyle/>
                    <a:p>
                      <a:pPr lvl="0">
                        <a:buNone/>
                      </a:pPr>
                      <a:r>
                        <a:rPr lang="en-US" sz="1100">
                          <a:latin typeface="Cambria" panose="02040503050406030204" pitchFamily="18" charset="0"/>
                          <a:ea typeface="Cambria" panose="02040503050406030204" pitchFamily="18" charset="0"/>
                        </a:rPr>
                        <a:t>Understanding</a:t>
                      </a:r>
                      <a:endParaRPr lang="en-US" sz="11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622300998"/>
                  </a:ext>
                </a:extLst>
              </a:tr>
              <a:tr h="167514">
                <a:tc>
                  <a:txBody>
                    <a:bodyPr/>
                    <a:lstStyle/>
                    <a:p>
                      <a:pPr lvl="0">
                        <a:buNone/>
                      </a:pPr>
                      <a:r>
                        <a:rPr lang="en-US" sz="1100">
                          <a:latin typeface="Cambria" panose="02040503050406030204" pitchFamily="18" charset="0"/>
                          <a:ea typeface="Cambria" panose="02040503050406030204" pitchFamily="18" charset="0"/>
                        </a:rPr>
                        <a:t>Oversight/intervention</a:t>
                      </a:r>
                      <a:endParaRPr lang="en-US" sz="11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3919333079"/>
                  </a:ext>
                </a:extLst>
              </a:tr>
              <a:tr h="167514">
                <a:tc>
                  <a:txBody>
                    <a:bodyPr/>
                    <a:lstStyle/>
                    <a:p>
                      <a:pPr lvl="0">
                        <a:buNone/>
                      </a:pPr>
                      <a:r>
                        <a:rPr lang="en-US" sz="1100">
                          <a:latin typeface="Cambria" panose="02040503050406030204" pitchFamily="18" charset="0"/>
                          <a:ea typeface="Cambria" panose="02040503050406030204" pitchFamily="18" charset="0"/>
                        </a:rPr>
                        <a:t>Accountability</a:t>
                      </a:r>
                      <a:endParaRPr lang="en-US" sz="11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2830126191"/>
                  </a:ext>
                </a:extLst>
              </a:tr>
              <a:tr h="167514">
                <a:tc>
                  <a:txBody>
                    <a:bodyPr/>
                    <a:lstStyle/>
                    <a:p>
                      <a:pPr lvl="0">
                        <a:buNone/>
                      </a:pPr>
                      <a:r>
                        <a:rPr lang="en-US" sz="1100">
                          <a:latin typeface="Cambria" panose="02040503050406030204" pitchFamily="18" charset="0"/>
                          <a:ea typeface="Cambria" panose="02040503050406030204" pitchFamily="18" charset="0"/>
                        </a:rPr>
                        <a:t>Fairness</a:t>
                      </a:r>
                      <a:endParaRPr lang="en-US" sz="11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016389532"/>
                  </a:ext>
                </a:extLst>
              </a:tr>
              <a:tr h="167514">
                <a:tc>
                  <a:txBody>
                    <a:bodyPr/>
                    <a:lstStyle/>
                    <a:p>
                      <a:pPr lvl="0">
                        <a:buNone/>
                      </a:pPr>
                      <a:r>
                        <a:rPr lang="en-US" sz="1100">
                          <a:latin typeface="Cambria" panose="02040503050406030204" pitchFamily="18" charset="0"/>
                          <a:ea typeface="Cambria" panose="02040503050406030204" pitchFamily="18" charset="0"/>
                        </a:rPr>
                        <a:t>Transparency</a:t>
                      </a:r>
                      <a:endParaRPr lang="en-US" sz="11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3875390488"/>
                  </a:ext>
                </a:extLst>
              </a:tr>
              <a:tr h="275906">
                <a:tc>
                  <a:txBody>
                    <a:bodyPr/>
                    <a:lstStyle/>
                    <a:p>
                      <a:pPr lvl="0">
                        <a:buNone/>
                      </a:pPr>
                      <a:r>
                        <a:rPr lang="en-US" sz="1100">
                          <a:latin typeface="Cambria" panose="02040503050406030204" pitchFamily="18" charset="0"/>
                          <a:ea typeface="Cambria" panose="02040503050406030204" pitchFamily="18" charset="0"/>
                        </a:rPr>
                        <a:t>Ethical Behaviour</a:t>
                      </a:r>
                      <a:endParaRPr lang="en-US" sz="11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2837893135"/>
                  </a:ext>
                </a:extLst>
              </a:tr>
              <a:tr h="167514">
                <a:tc>
                  <a:txBody>
                    <a:bodyPr/>
                    <a:lstStyle/>
                    <a:p>
                      <a:pPr lvl="0">
                        <a:buNone/>
                      </a:pPr>
                      <a:r>
                        <a:rPr lang="en-US" sz="1100">
                          <a:latin typeface="Cambria" panose="02040503050406030204" pitchFamily="18" charset="0"/>
                          <a:ea typeface="Cambria" panose="02040503050406030204" pitchFamily="18" charset="0"/>
                        </a:rPr>
                        <a:t>Decision making </a:t>
                      </a:r>
                      <a:endParaRPr lang="en-US" sz="11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3556709817"/>
                  </a:ext>
                </a:extLst>
              </a:tr>
              <a:tr h="167514">
                <a:tc>
                  <a:txBody>
                    <a:bodyPr/>
                    <a:lstStyle/>
                    <a:p>
                      <a:pPr lvl="0">
                        <a:buNone/>
                      </a:pPr>
                      <a:r>
                        <a:rPr lang="en-US" sz="1100">
                          <a:latin typeface="Cambria" panose="02040503050406030204" pitchFamily="18" charset="0"/>
                          <a:ea typeface="Cambria" panose="02040503050406030204" pitchFamily="18" charset="0"/>
                        </a:rPr>
                        <a:t>Privacy and security</a:t>
                      </a:r>
                      <a:endParaRPr lang="en-US" sz="11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3855711647"/>
                  </a:ext>
                </a:extLst>
              </a:tr>
              <a:tr h="167514">
                <a:tc>
                  <a:txBody>
                    <a:bodyPr/>
                    <a:lstStyle/>
                    <a:p>
                      <a:pPr lvl="0">
                        <a:buNone/>
                      </a:pPr>
                      <a:r>
                        <a:rPr lang="en-US" sz="1100" dirty="0">
                          <a:latin typeface="Cambria" panose="02040503050406030204" pitchFamily="18" charset="0"/>
                          <a:ea typeface="Cambria" panose="02040503050406030204" pitchFamily="18" charset="0"/>
                        </a:rPr>
                        <a:t>Motivation</a:t>
                      </a:r>
                    </a:p>
                  </a:txBody>
                  <a:tcPr/>
                </a:tc>
                <a:extLst>
                  <a:ext uri="{0D108BD9-81ED-4DB2-BD59-A6C34878D82A}">
                    <a16:rowId xmlns:a16="http://schemas.microsoft.com/office/drawing/2014/main" val="2951489600"/>
                  </a:ext>
                </a:extLst>
              </a:tr>
              <a:tr h="167514">
                <a:tc>
                  <a:txBody>
                    <a:bodyPr/>
                    <a:lstStyle/>
                    <a:p>
                      <a:pPr lvl="0">
                        <a:buNone/>
                      </a:pPr>
                      <a:r>
                        <a:rPr lang="en-US" sz="1100" dirty="0">
                          <a:latin typeface="Cambria" panose="02040503050406030204" pitchFamily="18" charset="0"/>
                          <a:ea typeface="Cambria" panose="02040503050406030204" pitchFamily="18" charset="0"/>
                        </a:rPr>
                        <a:t>Betrayal</a:t>
                      </a:r>
                    </a:p>
                  </a:txBody>
                  <a:tcPr/>
                </a:tc>
                <a:extLst>
                  <a:ext uri="{0D108BD9-81ED-4DB2-BD59-A6C34878D82A}">
                    <a16:rowId xmlns:a16="http://schemas.microsoft.com/office/drawing/2014/main" val="1604490599"/>
                  </a:ext>
                </a:extLst>
              </a:tr>
              <a:tr h="167514">
                <a:tc>
                  <a:txBody>
                    <a:bodyPr/>
                    <a:lstStyle/>
                    <a:p>
                      <a:pPr lvl="0">
                        <a:buNone/>
                      </a:pPr>
                      <a:r>
                        <a:rPr lang="en-US" sz="1100" dirty="0">
                          <a:latin typeface="Cambria" panose="02040503050406030204" pitchFamily="18" charset="0"/>
                          <a:ea typeface="Cambria" panose="02040503050406030204" pitchFamily="18" charset="0"/>
                        </a:rPr>
                        <a:t>Tangibility</a:t>
                      </a:r>
                    </a:p>
                  </a:txBody>
                  <a:tcPr/>
                </a:tc>
                <a:extLst>
                  <a:ext uri="{0D108BD9-81ED-4DB2-BD59-A6C34878D82A}">
                    <a16:rowId xmlns:a16="http://schemas.microsoft.com/office/drawing/2014/main" val="915987528"/>
                  </a:ext>
                </a:extLst>
              </a:tr>
              <a:tr h="167514">
                <a:tc>
                  <a:txBody>
                    <a:bodyPr/>
                    <a:lstStyle/>
                    <a:p>
                      <a:pPr lvl="0">
                        <a:buNone/>
                      </a:pPr>
                      <a:r>
                        <a:rPr lang="en-US" sz="1100" dirty="0">
                          <a:latin typeface="Cambria" panose="02040503050406030204" pitchFamily="18" charset="0"/>
                          <a:ea typeface="Cambria" panose="02040503050406030204" pitchFamily="18" charset="0"/>
                        </a:rPr>
                        <a:t>Affect/emotion</a:t>
                      </a:r>
                    </a:p>
                  </a:txBody>
                  <a:tcPr/>
                </a:tc>
                <a:extLst>
                  <a:ext uri="{0D108BD9-81ED-4DB2-BD59-A6C34878D82A}">
                    <a16:rowId xmlns:a16="http://schemas.microsoft.com/office/drawing/2014/main" val="2072268034"/>
                  </a:ext>
                </a:extLst>
              </a:tr>
            </a:tbl>
          </a:graphicData>
        </a:graphic>
      </p:graphicFrame>
      <p:graphicFrame>
        <p:nvGraphicFramePr>
          <p:cNvPr id="6" name="Table 5">
            <a:extLst>
              <a:ext uri="{FF2B5EF4-FFF2-40B4-BE49-F238E27FC236}">
                <a16:creationId xmlns:a16="http://schemas.microsoft.com/office/drawing/2014/main" id="{A19B897C-3278-C4BD-2886-2C5C0DFB8E73}"/>
              </a:ext>
            </a:extLst>
          </p:cNvPr>
          <p:cNvGraphicFramePr>
            <a:graphicFrameLocks noGrp="1"/>
          </p:cNvGraphicFramePr>
          <p:nvPr>
            <p:extLst>
              <p:ext uri="{D42A27DB-BD31-4B8C-83A1-F6EECF244321}">
                <p14:modId xmlns:p14="http://schemas.microsoft.com/office/powerpoint/2010/main" val="277353365"/>
              </p:ext>
            </p:extLst>
          </p:nvPr>
        </p:nvGraphicFramePr>
        <p:xfrm>
          <a:off x="3695685" y="1098559"/>
          <a:ext cx="2667762" cy="5215252"/>
        </p:xfrm>
        <a:graphic>
          <a:graphicData uri="http://schemas.openxmlformats.org/drawingml/2006/table">
            <a:tbl>
              <a:tblPr firstRow="1" bandRow="1">
                <a:tableStyleId>{5C22544A-7EE6-4342-B048-85BDC9FD1C3A}</a:tableStyleId>
              </a:tblPr>
              <a:tblGrid>
                <a:gridCol w="2667762">
                  <a:extLst>
                    <a:ext uri="{9D8B030D-6E8A-4147-A177-3AD203B41FA5}">
                      <a16:colId xmlns:a16="http://schemas.microsoft.com/office/drawing/2014/main" val="3877720760"/>
                    </a:ext>
                  </a:extLst>
                </a:gridCol>
              </a:tblGrid>
              <a:tr h="0">
                <a:tc>
                  <a:txBody>
                    <a:bodyPr/>
                    <a:lstStyle/>
                    <a:p>
                      <a:r>
                        <a:rPr lang="en-US" sz="1100" dirty="0">
                          <a:latin typeface="Cambria" panose="02040503050406030204" pitchFamily="18" charset="0"/>
                          <a:ea typeface="Cambria" panose="02040503050406030204" pitchFamily="18" charset="0"/>
                        </a:rPr>
                        <a:t>Human agent have</a:t>
                      </a:r>
                    </a:p>
                  </a:txBody>
                  <a:tcPr/>
                </a:tc>
                <a:extLst>
                  <a:ext uri="{0D108BD9-81ED-4DB2-BD59-A6C34878D82A}">
                    <a16:rowId xmlns:a16="http://schemas.microsoft.com/office/drawing/2014/main" val="876771383"/>
                  </a:ext>
                </a:extLst>
              </a:tr>
              <a:tr h="167514">
                <a:tc>
                  <a:txBody>
                    <a:bodyPr/>
                    <a:lstStyle/>
                    <a:p>
                      <a:r>
                        <a:rPr lang="en-US" sz="1100" dirty="0">
                          <a:latin typeface="Cambria" panose="02040503050406030204" pitchFamily="18" charset="0"/>
                          <a:ea typeface="Cambria" panose="02040503050406030204" pitchFamily="18" charset="0"/>
                        </a:rPr>
                        <a:t>Reliability</a:t>
                      </a:r>
                    </a:p>
                  </a:txBody>
                  <a:tcPr/>
                </a:tc>
                <a:extLst>
                  <a:ext uri="{0D108BD9-81ED-4DB2-BD59-A6C34878D82A}">
                    <a16:rowId xmlns:a16="http://schemas.microsoft.com/office/drawing/2014/main" val="3141256761"/>
                  </a:ext>
                </a:extLst>
              </a:tr>
              <a:tr h="275906">
                <a:tc>
                  <a:txBody>
                    <a:bodyPr/>
                    <a:lstStyle/>
                    <a:p>
                      <a:r>
                        <a:rPr lang="en-US" sz="1100" dirty="0">
                          <a:latin typeface="Cambria" panose="02040503050406030204" pitchFamily="18" charset="0"/>
                          <a:ea typeface="Cambria" panose="02040503050406030204" pitchFamily="18" charset="0"/>
                        </a:rPr>
                        <a:t>integrity</a:t>
                      </a:r>
                    </a:p>
                  </a:txBody>
                  <a:tcPr/>
                </a:tc>
                <a:extLst>
                  <a:ext uri="{0D108BD9-81ED-4DB2-BD59-A6C34878D82A}">
                    <a16:rowId xmlns:a16="http://schemas.microsoft.com/office/drawing/2014/main" val="706336197"/>
                  </a:ext>
                </a:extLst>
              </a:tr>
              <a:tr h="167514">
                <a:tc>
                  <a:txBody>
                    <a:bodyPr/>
                    <a:lstStyle/>
                    <a:p>
                      <a:pPr lvl="0">
                        <a:buNone/>
                      </a:pPr>
                      <a:r>
                        <a:rPr lang="en-US" sz="1100" dirty="0">
                          <a:latin typeface="Cambria" panose="02040503050406030204" pitchFamily="18" charset="0"/>
                          <a:ea typeface="Cambria" panose="02040503050406030204" pitchFamily="18" charset="0"/>
                        </a:rPr>
                        <a:t>Competence </a:t>
                      </a:r>
                    </a:p>
                  </a:txBody>
                  <a:tcPr/>
                </a:tc>
                <a:extLst>
                  <a:ext uri="{0D108BD9-81ED-4DB2-BD59-A6C34878D82A}">
                    <a16:rowId xmlns:a16="http://schemas.microsoft.com/office/drawing/2014/main" val="1269427817"/>
                  </a:ext>
                </a:extLst>
              </a:tr>
              <a:tr h="167514">
                <a:tc>
                  <a:txBody>
                    <a:bodyPr/>
                    <a:lstStyle/>
                    <a:p>
                      <a:pPr lvl="0">
                        <a:buNone/>
                      </a:pPr>
                      <a:r>
                        <a:rPr lang="en-US" sz="1100">
                          <a:latin typeface="Cambria" panose="02040503050406030204" pitchFamily="18" charset="0"/>
                          <a:ea typeface="Cambria" panose="02040503050406030204" pitchFamily="18" charset="0"/>
                        </a:rPr>
                        <a:t>Consistency</a:t>
                      </a:r>
                      <a:endParaRPr lang="en-US" sz="11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2725130729"/>
                  </a:ext>
                </a:extLst>
              </a:tr>
              <a:tr h="167514">
                <a:tc>
                  <a:txBody>
                    <a:bodyPr/>
                    <a:lstStyle/>
                    <a:p>
                      <a:pPr lvl="0">
                        <a:buNone/>
                      </a:pPr>
                      <a:r>
                        <a:rPr lang="en-US" sz="1100">
                          <a:latin typeface="Cambria" panose="02040503050406030204" pitchFamily="18" charset="0"/>
                          <a:ea typeface="Cambria" panose="02040503050406030204" pitchFamily="18" charset="0"/>
                        </a:rPr>
                        <a:t>Predictability</a:t>
                      </a:r>
                      <a:endParaRPr lang="en-US" sz="11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466506358"/>
                  </a:ext>
                </a:extLst>
              </a:tr>
              <a:tr h="167514">
                <a:tc>
                  <a:txBody>
                    <a:bodyPr/>
                    <a:lstStyle/>
                    <a:p>
                      <a:pPr lvl="0">
                        <a:buNone/>
                      </a:pPr>
                      <a:r>
                        <a:rPr lang="en-US" sz="1100">
                          <a:latin typeface="Cambria" panose="02040503050406030204" pitchFamily="18" charset="0"/>
                          <a:ea typeface="Cambria" panose="02040503050406030204" pitchFamily="18" charset="0"/>
                        </a:rPr>
                        <a:t>Mutual Respect</a:t>
                      </a:r>
                      <a:endParaRPr lang="en-US" sz="11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447388971"/>
                  </a:ext>
                </a:extLst>
              </a:tr>
              <a:tr h="167514">
                <a:tc>
                  <a:txBody>
                    <a:bodyPr/>
                    <a:lstStyle/>
                    <a:p>
                      <a:pPr lvl="0">
                        <a:buNone/>
                      </a:pPr>
                      <a:r>
                        <a:rPr lang="en-US" sz="1100">
                          <a:latin typeface="Cambria" panose="02040503050406030204" pitchFamily="18" charset="0"/>
                          <a:ea typeface="Cambria" panose="02040503050406030204" pitchFamily="18" charset="0"/>
                        </a:rPr>
                        <a:t>Empathy</a:t>
                      </a:r>
                      <a:endParaRPr lang="en-US" sz="11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242156737"/>
                  </a:ext>
                </a:extLst>
              </a:tr>
              <a:tr h="167514">
                <a:tc>
                  <a:txBody>
                    <a:bodyPr/>
                    <a:lstStyle/>
                    <a:p>
                      <a:pPr lvl="0">
                        <a:buNone/>
                      </a:pPr>
                      <a:r>
                        <a:rPr lang="en-US" sz="1100">
                          <a:latin typeface="Cambria" panose="02040503050406030204" pitchFamily="18" charset="0"/>
                          <a:ea typeface="Cambria" panose="02040503050406030204" pitchFamily="18" charset="0"/>
                        </a:rPr>
                        <a:t>Understanding</a:t>
                      </a:r>
                      <a:endParaRPr lang="en-US" sz="11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622300998"/>
                  </a:ext>
                </a:extLst>
              </a:tr>
              <a:tr h="167514">
                <a:tc>
                  <a:txBody>
                    <a:bodyPr/>
                    <a:lstStyle/>
                    <a:p>
                      <a:pPr lvl="0">
                        <a:buNone/>
                      </a:pPr>
                      <a:r>
                        <a:rPr lang="en-US" sz="1100">
                          <a:latin typeface="Cambria" panose="02040503050406030204" pitchFamily="18" charset="0"/>
                          <a:ea typeface="Cambria" panose="02040503050406030204" pitchFamily="18" charset="0"/>
                        </a:rPr>
                        <a:t>Oversight/intervention</a:t>
                      </a:r>
                      <a:endParaRPr lang="en-US" sz="11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3919333079"/>
                  </a:ext>
                </a:extLst>
              </a:tr>
              <a:tr h="167514">
                <a:tc>
                  <a:txBody>
                    <a:bodyPr/>
                    <a:lstStyle/>
                    <a:p>
                      <a:pPr lvl="0">
                        <a:buNone/>
                      </a:pPr>
                      <a:r>
                        <a:rPr lang="en-US" sz="1100">
                          <a:latin typeface="Cambria" panose="02040503050406030204" pitchFamily="18" charset="0"/>
                          <a:ea typeface="Cambria" panose="02040503050406030204" pitchFamily="18" charset="0"/>
                        </a:rPr>
                        <a:t>Accountability</a:t>
                      </a:r>
                      <a:endParaRPr lang="en-US" sz="11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2830126191"/>
                  </a:ext>
                </a:extLst>
              </a:tr>
              <a:tr h="167514">
                <a:tc>
                  <a:txBody>
                    <a:bodyPr/>
                    <a:lstStyle/>
                    <a:p>
                      <a:pPr lvl="0">
                        <a:buNone/>
                      </a:pPr>
                      <a:r>
                        <a:rPr lang="en-US" sz="1100">
                          <a:latin typeface="Cambria" panose="02040503050406030204" pitchFamily="18" charset="0"/>
                          <a:ea typeface="Cambria" panose="02040503050406030204" pitchFamily="18" charset="0"/>
                        </a:rPr>
                        <a:t>Fairness</a:t>
                      </a:r>
                      <a:endParaRPr lang="en-US" sz="11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016389532"/>
                  </a:ext>
                </a:extLst>
              </a:tr>
              <a:tr h="167514">
                <a:tc>
                  <a:txBody>
                    <a:bodyPr/>
                    <a:lstStyle/>
                    <a:p>
                      <a:pPr lvl="0">
                        <a:buNone/>
                      </a:pPr>
                      <a:r>
                        <a:rPr lang="en-US" sz="1100">
                          <a:latin typeface="Cambria" panose="02040503050406030204" pitchFamily="18" charset="0"/>
                          <a:ea typeface="Cambria" panose="02040503050406030204" pitchFamily="18" charset="0"/>
                        </a:rPr>
                        <a:t>Transparency</a:t>
                      </a:r>
                      <a:endParaRPr lang="en-US" sz="11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3875390488"/>
                  </a:ext>
                </a:extLst>
              </a:tr>
              <a:tr h="275906">
                <a:tc>
                  <a:txBody>
                    <a:bodyPr/>
                    <a:lstStyle/>
                    <a:p>
                      <a:pPr lvl="0">
                        <a:buNone/>
                      </a:pPr>
                      <a:r>
                        <a:rPr lang="en-US" sz="1100">
                          <a:latin typeface="Cambria" panose="02040503050406030204" pitchFamily="18" charset="0"/>
                          <a:ea typeface="Cambria" panose="02040503050406030204" pitchFamily="18" charset="0"/>
                        </a:rPr>
                        <a:t>Ethical Behaviour</a:t>
                      </a:r>
                      <a:endParaRPr lang="en-US" sz="11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2837893135"/>
                  </a:ext>
                </a:extLst>
              </a:tr>
              <a:tr h="167514">
                <a:tc>
                  <a:txBody>
                    <a:bodyPr/>
                    <a:lstStyle/>
                    <a:p>
                      <a:pPr lvl="0">
                        <a:buNone/>
                      </a:pPr>
                      <a:r>
                        <a:rPr lang="en-US" sz="1100">
                          <a:latin typeface="Cambria" panose="02040503050406030204" pitchFamily="18" charset="0"/>
                          <a:ea typeface="Cambria" panose="02040503050406030204" pitchFamily="18" charset="0"/>
                        </a:rPr>
                        <a:t>Decision making </a:t>
                      </a:r>
                      <a:endParaRPr lang="en-US" sz="11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3556709817"/>
                  </a:ext>
                </a:extLst>
              </a:tr>
              <a:tr h="167514">
                <a:tc>
                  <a:txBody>
                    <a:bodyPr/>
                    <a:lstStyle/>
                    <a:p>
                      <a:pPr lvl="0">
                        <a:buNone/>
                      </a:pPr>
                      <a:r>
                        <a:rPr lang="en-US" sz="1100">
                          <a:latin typeface="Cambria" panose="02040503050406030204" pitchFamily="18" charset="0"/>
                          <a:ea typeface="Cambria" panose="02040503050406030204" pitchFamily="18" charset="0"/>
                        </a:rPr>
                        <a:t>Privacy and security</a:t>
                      </a:r>
                      <a:endParaRPr lang="en-US" sz="11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3855711647"/>
                  </a:ext>
                </a:extLst>
              </a:tr>
              <a:tr h="167514">
                <a:tc>
                  <a:txBody>
                    <a:bodyPr/>
                    <a:lstStyle/>
                    <a:p>
                      <a:pPr lvl="0">
                        <a:buNone/>
                      </a:pPr>
                      <a:r>
                        <a:rPr lang="en-US" sz="1100" dirty="0">
                          <a:latin typeface="Cambria" panose="02040503050406030204" pitchFamily="18" charset="0"/>
                          <a:ea typeface="Cambria" panose="02040503050406030204" pitchFamily="18" charset="0"/>
                        </a:rPr>
                        <a:t>Motivation</a:t>
                      </a:r>
                    </a:p>
                  </a:txBody>
                  <a:tcPr/>
                </a:tc>
                <a:extLst>
                  <a:ext uri="{0D108BD9-81ED-4DB2-BD59-A6C34878D82A}">
                    <a16:rowId xmlns:a16="http://schemas.microsoft.com/office/drawing/2014/main" val="2951489600"/>
                  </a:ext>
                </a:extLst>
              </a:tr>
              <a:tr h="167514">
                <a:tc>
                  <a:txBody>
                    <a:bodyPr/>
                    <a:lstStyle/>
                    <a:p>
                      <a:pPr lvl="0">
                        <a:buNone/>
                      </a:pPr>
                      <a:r>
                        <a:rPr lang="en-US" sz="1100" dirty="0">
                          <a:latin typeface="Cambria" panose="02040503050406030204" pitchFamily="18" charset="0"/>
                          <a:ea typeface="Cambria" panose="02040503050406030204" pitchFamily="18" charset="0"/>
                        </a:rPr>
                        <a:t>Betrayal</a:t>
                      </a:r>
                    </a:p>
                  </a:txBody>
                  <a:tcPr/>
                </a:tc>
                <a:extLst>
                  <a:ext uri="{0D108BD9-81ED-4DB2-BD59-A6C34878D82A}">
                    <a16:rowId xmlns:a16="http://schemas.microsoft.com/office/drawing/2014/main" val="1604490599"/>
                  </a:ext>
                </a:extLst>
              </a:tr>
              <a:tr h="167514">
                <a:tc>
                  <a:txBody>
                    <a:bodyPr/>
                    <a:lstStyle/>
                    <a:p>
                      <a:pPr lvl="0">
                        <a:buNone/>
                      </a:pPr>
                      <a:r>
                        <a:rPr lang="en-US" sz="1100" dirty="0">
                          <a:latin typeface="Cambria" panose="02040503050406030204" pitchFamily="18" charset="0"/>
                          <a:ea typeface="Cambria" panose="02040503050406030204" pitchFamily="18" charset="0"/>
                        </a:rPr>
                        <a:t>Tangibility</a:t>
                      </a:r>
                    </a:p>
                  </a:txBody>
                  <a:tcPr/>
                </a:tc>
                <a:extLst>
                  <a:ext uri="{0D108BD9-81ED-4DB2-BD59-A6C34878D82A}">
                    <a16:rowId xmlns:a16="http://schemas.microsoft.com/office/drawing/2014/main" val="915987528"/>
                  </a:ext>
                </a:extLst>
              </a:tr>
              <a:tr h="167514">
                <a:tc>
                  <a:txBody>
                    <a:bodyPr/>
                    <a:lstStyle/>
                    <a:p>
                      <a:pPr lvl="0">
                        <a:buNone/>
                      </a:pPr>
                      <a:r>
                        <a:rPr lang="en-US" sz="1100" dirty="0">
                          <a:latin typeface="Cambria" panose="02040503050406030204" pitchFamily="18" charset="0"/>
                          <a:ea typeface="Cambria" panose="02040503050406030204" pitchFamily="18" charset="0"/>
                        </a:rPr>
                        <a:t>Affect/emotion</a:t>
                      </a:r>
                    </a:p>
                  </a:txBody>
                  <a:tcPr/>
                </a:tc>
                <a:extLst>
                  <a:ext uri="{0D108BD9-81ED-4DB2-BD59-A6C34878D82A}">
                    <a16:rowId xmlns:a16="http://schemas.microsoft.com/office/drawing/2014/main" val="2072268034"/>
                  </a:ext>
                </a:extLst>
              </a:tr>
            </a:tbl>
          </a:graphicData>
        </a:graphic>
      </p:graphicFrame>
      <p:graphicFrame>
        <p:nvGraphicFramePr>
          <p:cNvPr id="8" name="Table 7">
            <a:extLst>
              <a:ext uri="{FF2B5EF4-FFF2-40B4-BE49-F238E27FC236}">
                <a16:creationId xmlns:a16="http://schemas.microsoft.com/office/drawing/2014/main" id="{A0FD41B6-F3E3-6063-5086-6080B3005464}"/>
              </a:ext>
            </a:extLst>
          </p:cNvPr>
          <p:cNvGraphicFramePr>
            <a:graphicFrameLocks noGrp="1"/>
          </p:cNvGraphicFramePr>
          <p:nvPr>
            <p:extLst>
              <p:ext uri="{D42A27DB-BD31-4B8C-83A1-F6EECF244321}">
                <p14:modId xmlns:p14="http://schemas.microsoft.com/office/powerpoint/2010/main" val="739327048"/>
              </p:ext>
            </p:extLst>
          </p:nvPr>
        </p:nvGraphicFramePr>
        <p:xfrm>
          <a:off x="9356165" y="1105626"/>
          <a:ext cx="2217270" cy="3553113"/>
        </p:xfrm>
        <a:graphic>
          <a:graphicData uri="http://schemas.openxmlformats.org/drawingml/2006/table">
            <a:tbl>
              <a:tblPr firstRow="1" bandRow="1">
                <a:tableStyleId>{5C22544A-7EE6-4342-B048-85BDC9FD1C3A}</a:tableStyleId>
              </a:tblPr>
              <a:tblGrid>
                <a:gridCol w="2217270">
                  <a:extLst>
                    <a:ext uri="{9D8B030D-6E8A-4147-A177-3AD203B41FA5}">
                      <a16:colId xmlns:a16="http://schemas.microsoft.com/office/drawing/2014/main" val="1529041285"/>
                    </a:ext>
                  </a:extLst>
                </a:gridCol>
              </a:tblGrid>
              <a:tr h="0">
                <a:tc>
                  <a:txBody>
                    <a:bodyPr/>
                    <a:lstStyle/>
                    <a:p>
                      <a:r>
                        <a:rPr lang="en-US" sz="1100" dirty="0">
                          <a:latin typeface="Cambria" panose="02040503050406030204" pitchFamily="18" charset="0"/>
                          <a:ea typeface="Cambria" panose="02040503050406030204" pitchFamily="18" charset="0"/>
                        </a:rPr>
                        <a:t>AI agent have</a:t>
                      </a:r>
                    </a:p>
                  </a:txBody>
                  <a:tcPr/>
                </a:tc>
                <a:extLst>
                  <a:ext uri="{0D108BD9-81ED-4DB2-BD59-A6C34878D82A}">
                    <a16:rowId xmlns:a16="http://schemas.microsoft.com/office/drawing/2014/main" val="4267979458"/>
                  </a:ext>
                </a:extLst>
              </a:tr>
              <a:tr h="3664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Cambria" panose="02040503050406030204" pitchFamily="18" charset="0"/>
                          <a:ea typeface="Cambria" panose="02040503050406030204" pitchFamily="18" charset="0"/>
                        </a:rPr>
                        <a:t>Reliability</a:t>
                      </a:r>
                    </a:p>
                  </a:txBody>
                  <a:tcPr/>
                </a:tc>
                <a:extLst>
                  <a:ext uri="{0D108BD9-81ED-4DB2-BD59-A6C34878D82A}">
                    <a16:rowId xmlns:a16="http://schemas.microsoft.com/office/drawing/2014/main" val="1059297736"/>
                  </a:ext>
                </a:extLst>
              </a:tr>
              <a:tr h="3664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Cambria" panose="02040503050406030204" pitchFamily="18" charset="0"/>
                          <a:ea typeface="Cambria" panose="02040503050406030204" pitchFamily="18" charset="0"/>
                        </a:rPr>
                        <a:t>Competence </a:t>
                      </a:r>
                    </a:p>
                  </a:txBody>
                  <a:tcPr/>
                </a:tc>
                <a:extLst>
                  <a:ext uri="{0D108BD9-81ED-4DB2-BD59-A6C34878D82A}">
                    <a16:rowId xmlns:a16="http://schemas.microsoft.com/office/drawing/2014/main" val="1347524934"/>
                  </a:ext>
                </a:extLst>
              </a:tr>
              <a:tr h="3664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Cambria" panose="02040503050406030204" pitchFamily="18" charset="0"/>
                          <a:ea typeface="Cambria" panose="02040503050406030204" pitchFamily="18" charset="0"/>
                        </a:rPr>
                        <a:t>Consistency</a:t>
                      </a:r>
                    </a:p>
                  </a:txBody>
                  <a:tcPr/>
                </a:tc>
                <a:extLst>
                  <a:ext uri="{0D108BD9-81ED-4DB2-BD59-A6C34878D82A}">
                    <a16:rowId xmlns:a16="http://schemas.microsoft.com/office/drawing/2014/main" val="86400957"/>
                  </a:ext>
                </a:extLst>
              </a:tr>
              <a:tr h="3664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Cambria" panose="02040503050406030204" pitchFamily="18" charset="0"/>
                          <a:ea typeface="Cambria" panose="02040503050406030204" pitchFamily="18" charset="0"/>
                        </a:rPr>
                        <a:t>Predictability</a:t>
                      </a:r>
                    </a:p>
                  </a:txBody>
                  <a:tcPr/>
                </a:tc>
                <a:extLst>
                  <a:ext uri="{0D108BD9-81ED-4DB2-BD59-A6C34878D82A}">
                    <a16:rowId xmlns:a16="http://schemas.microsoft.com/office/drawing/2014/main" val="3424845530"/>
                  </a:ext>
                </a:extLst>
              </a:tr>
              <a:tr h="3664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Cambria" panose="02040503050406030204" pitchFamily="18" charset="0"/>
                          <a:ea typeface="Cambria" panose="02040503050406030204" pitchFamily="18" charset="0"/>
                        </a:rPr>
                        <a:t>Transparency</a:t>
                      </a:r>
                    </a:p>
                  </a:txBody>
                  <a:tcPr/>
                </a:tc>
                <a:extLst>
                  <a:ext uri="{0D108BD9-81ED-4DB2-BD59-A6C34878D82A}">
                    <a16:rowId xmlns:a16="http://schemas.microsoft.com/office/drawing/2014/main" val="2188087379"/>
                  </a:ext>
                </a:extLst>
              </a:tr>
              <a:tr h="3664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Cambria" panose="02040503050406030204" pitchFamily="18" charset="0"/>
                          <a:ea typeface="Cambria" panose="02040503050406030204" pitchFamily="18" charset="0"/>
                        </a:rPr>
                        <a:t>Ethical Behavior</a:t>
                      </a:r>
                    </a:p>
                  </a:txBody>
                  <a:tcPr/>
                </a:tc>
                <a:extLst>
                  <a:ext uri="{0D108BD9-81ED-4DB2-BD59-A6C34878D82A}">
                    <a16:rowId xmlns:a16="http://schemas.microsoft.com/office/drawing/2014/main" val="2295317788"/>
                  </a:ext>
                </a:extLst>
              </a:tr>
              <a:tr h="3664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Cambria" panose="02040503050406030204" pitchFamily="18" charset="0"/>
                          <a:ea typeface="Cambria" panose="02040503050406030204" pitchFamily="18" charset="0"/>
                        </a:rPr>
                        <a:t>Decision making </a:t>
                      </a:r>
                    </a:p>
                  </a:txBody>
                  <a:tcPr/>
                </a:tc>
                <a:extLst>
                  <a:ext uri="{0D108BD9-81ED-4DB2-BD59-A6C34878D82A}">
                    <a16:rowId xmlns:a16="http://schemas.microsoft.com/office/drawing/2014/main" val="3813001645"/>
                  </a:ext>
                </a:extLst>
              </a:tr>
              <a:tr h="3623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Cambria" panose="02040503050406030204" pitchFamily="18" charset="0"/>
                          <a:ea typeface="Cambria" panose="02040503050406030204" pitchFamily="18" charset="0"/>
                        </a:rPr>
                        <a:t>Privacy and security</a:t>
                      </a:r>
                    </a:p>
                  </a:txBody>
                  <a:tcPr/>
                </a:tc>
                <a:extLst>
                  <a:ext uri="{0D108BD9-81ED-4DB2-BD59-A6C34878D82A}">
                    <a16:rowId xmlns:a16="http://schemas.microsoft.com/office/drawing/2014/main" val="1196708446"/>
                  </a:ext>
                </a:extLst>
              </a:tr>
              <a:tr h="3664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Cambria" panose="02040503050406030204" pitchFamily="18" charset="0"/>
                          <a:ea typeface="Cambria" panose="02040503050406030204" pitchFamily="18" charset="0"/>
                        </a:rPr>
                        <a:t>Tangibility</a:t>
                      </a:r>
                    </a:p>
                  </a:txBody>
                  <a:tcPr/>
                </a:tc>
                <a:extLst>
                  <a:ext uri="{0D108BD9-81ED-4DB2-BD59-A6C34878D82A}">
                    <a16:rowId xmlns:a16="http://schemas.microsoft.com/office/drawing/2014/main" val="1430584424"/>
                  </a:ext>
                </a:extLst>
              </a:tr>
            </a:tbl>
          </a:graphicData>
        </a:graphic>
      </p:graphicFrame>
      <p:graphicFrame>
        <p:nvGraphicFramePr>
          <p:cNvPr id="9" name="Table 8">
            <a:extLst>
              <a:ext uri="{FF2B5EF4-FFF2-40B4-BE49-F238E27FC236}">
                <a16:creationId xmlns:a16="http://schemas.microsoft.com/office/drawing/2014/main" id="{B718F89F-AADF-5787-C121-D14FA9B61274}"/>
              </a:ext>
            </a:extLst>
          </p:cNvPr>
          <p:cNvGraphicFramePr>
            <a:graphicFrameLocks noGrp="1"/>
          </p:cNvGraphicFramePr>
          <p:nvPr>
            <p:extLst>
              <p:ext uri="{D42A27DB-BD31-4B8C-83A1-F6EECF244321}">
                <p14:modId xmlns:p14="http://schemas.microsoft.com/office/powerpoint/2010/main" val="3401970527"/>
              </p:ext>
            </p:extLst>
          </p:nvPr>
        </p:nvGraphicFramePr>
        <p:xfrm>
          <a:off x="6807180" y="1105626"/>
          <a:ext cx="2217270" cy="3751532"/>
        </p:xfrm>
        <a:graphic>
          <a:graphicData uri="http://schemas.openxmlformats.org/drawingml/2006/table">
            <a:tbl>
              <a:tblPr firstRow="1" bandRow="1">
                <a:tableStyleId>{5C22544A-7EE6-4342-B048-85BDC9FD1C3A}</a:tableStyleId>
              </a:tblPr>
              <a:tblGrid>
                <a:gridCol w="2217270">
                  <a:extLst>
                    <a:ext uri="{9D8B030D-6E8A-4147-A177-3AD203B41FA5}">
                      <a16:colId xmlns:a16="http://schemas.microsoft.com/office/drawing/2014/main" val="1529041285"/>
                    </a:ext>
                  </a:extLst>
                </a:gridCol>
              </a:tblGrid>
              <a:tr h="366464">
                <a:tc>
                  <a:txBody>
                    <a:bodyPr/>
                    <a:lstStyle/>
                    <a:p>
                      <a:r>
                        <a:rPr lang="en-US" sz="1100" dirty="0">
                          <a:latin typeface="Cambria" panose="02040503050406030204" pitchFamily="18" charset="0"/>
                          <a:ea typeface="Cambria" panose="02040503050406030204" pitchFamily="18" charset="0"/>
                        </a:rPr>
                        <a:t>AI agent don’t have</a:t>
                      </a:r>
                    </a:p>
                  </a:txBody>
                  <a:tcPr/>
                </a:tc>
                <a:extLst>
                  <a:ext uri="{0D108BD9-81ED-4DB2-BD59-A6C34878D82A}">
                    <a16:rowId xmlns:a16="http://schemas.microsoft.com/office/drawing/2014/main" val="4267979458"/>
                  </a:ext>
                </a:extLst>
              </a:tr>
              <a:tr h="366464">
                <a:tc>
                  <a:txBody>
                    <a:bodyPr/>
                    <a:lstStyle/>
                    <a:p>
                      <a:pPr lvl="0">
                        <a:buNone/>
                      </a:pPr>
                      <a:r>
                        <a:rPr lang="en-US" sz="1100" dirty="0">
                          <a:latin typeface="Cambria" panose="02040503050406030204" pitchFamily="18" charset="0"/>
                          <a:ea typeface="Cambria" panose="02040503050406030204" pitchFamily="18" charset="0"/>
                        </a:rPr>
                        <a:t>Mutual Respect</a:t>
                      </a:r>
                    </a:p>
                  </a:txBody>
                  <a:tcPr/>
                </a:tc>
                <a:extLst>
                  <a:ext uri="{0D108BD9-81ED-4DB2-BD59-A6C34878D82A}">
                    <a16:rowId xmlns:a16="http://schemas.microsoft.com/office/drawing/2014/main" val="1059297736"/>
                  </a:ext>
                </a:extLst>
              </a:tr>
              <a:tr h="366464">
                <a:tc>
                  <a:txBody>
                    <a:bodyPr/>
                    <a:lstStyle/>
                    <a:p>
                      <a:pPr lvl="0">
                        <a:buNone/>
                      </a:pPr>
                      <a:r>
                        <a:rPr lang="en-US" sz="1100" dirty="0">
                          <a:latin typeface="Cambria" panose="02040503050406030204" pitchFamily="18" charset="0"/>
                          <a:ea typeface="Cambria" panose="02040503050406030204" pitchFamily="18" charset="0"/>
                        </a:rPr>
                        <a:t>Empathy</a:t>
                      </a:r>
                    </a:p>
                  </a:txBody>
                  <a:tcPr/>
                </a:tc>
                <a:extLst>
                  <a:ext uri="{0D108BD9-81ED-4DB2-BD59-A6C34878D82A}">
                    <a16:rowId xmlns:a16="http://schemas.microsoft.com/office/drawing/2014/main" val="1347524934"/>
                  </a:ext>
                </a:extLst>
              </a:tr>
              <a:tr h="457499">
                <a:tc>
                  <a:txBody>
                    <a:bodyPr/>
                    <a:lstStyle/>
                    <a:p>
                      <a:pPr lvl="0">
                        <a:buNone/>
                      </a:pPr>
                      <a:r>
                        <a:rPr lang="en-US" sz="1100" dirty="0">
                          <a:latin typeface="Cambria" panose="02040503050406030204" pitchFamily="18" charset="0"/>
                          <a:ea typeface="Cambria" panose="02040503050406030204" pitchFamily="18" charset="0"/>
                        </a:rPr>
                        <a:t>Understanding</a:t>
                      </a:r>
                    </a:p>
                  </a:txBody>
                  <a:tcPr/>
                </a:tc>
                <a:extLst>
                  <a:ext uri="{0D108BD9-81ED-4DB2-BD59-A6C34878D82A}">
                    <a16:rowId xmlns:a16="http://schemas.microsoft.com/office/drawing/2014/main" val="86400957"/>
                  </a:ext>
                </a:extLst>
              </a:tr>
              <a:tr h="366464">
                <a:tc>
                  <a:txBody>
                    <a:bodyPr/>
                    <a:lstStyle/>
                    <a:p>
                      <a:pPr lvl="0">
                        <a:buNone/>
                      </a:pPr>
                      <a:r>
                        <a:rPr lang="en-US" sz="1100" dirty="0">
                          <a:latin typeface="Cambria" panose="02040503050406030204" pitchFamily="18" charset="0"/>
                          <a:ea typeface="Cambria" panose="02040503050406030204" pitchFamily="18" charset="0"/>
                        </a:rPr>
                        <a:t>Oversight/intervention</a:t>
                      </a:r>
                    </a:p>
                  </a:txBody>
                  <a:tcPr/>
                </a:tc>
                <a:extLst>
                  <a:ext uri="{0D108BD9-81ED-4DB2-BD59-A6C34878D82A}">
                    <a16:rowId xmlns:a16="http://schemas.microsoft.com/office/drawing/2014/main" val="3424845530"/>
                  </a:ext>
                </a:extLst>
              </a:tr>
              <a:tr h="3664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Cambria" panose="02040503050406030204" pitchFamily="18" charset="0"/>
                          <a:ea typeface="Cambria" panose="02040503050406030204" pitchFamily="18" charset="0"/>
                        </a:rPr>
                        <a:t>Transparency- debatable</a:t>
                      </a:r>
                    </a:p>
                  </a:txBody>
                  <a:tcPr/>
                </a:tc>
                <a:extLst>
                  <a:ext uri="{0D108BD9-81ED-4DB2-BD59-A6C34878D82A}">
                    <a16:rowId xmlns:a16="http://schemas.microsoft.com/office/drawing/2014/main" val="2188087379"/>
                  </a:ext>
                </a:extLst>
              </a:tr>
              <a:tr h="3664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Cambria" panose="02040503050406030204" pitchFamily="18" charset="0"/>
                          <a:ea typeface="Cambria" panose="02040503050406030204" pitchFamily="18" charset="0"/>
                        </a:rPr>
                        <a:t>Accountability-debatable</a:t>
                      </a:r>
                    </a:p>
                  </a:txBody>
                  <a:tcPr/>
                </a:tc>
                <a:extLst>
                  <a:ext uri="{0D108BD9-81ED-4DB2-BD59-A6C34878D82A}">
                    <a16:rowId xmlns:a16="http://schemas.microsoft.com/office/drawing/2014/main" val="2295317788"/>
                  </a:ext>
                </a:extLst>
              </a:tr>
              <a:tr h="366464">
                <a:tc>
                  <a:txBody>
                    <a:bodyPr/>
                    <a:lstStyle/>
                    <a:p>
                      <a:pPr lvl="0">
                        <a:buNone/>
                      </a:pPr>
                      <a:r>
                        <a:rPr lang="en-US" sz="1100" dirty="0">
                          <a:latin typeface="Cambria" panose="02040503050406030204" pitchFamily="18" charset="0"/>
                          <a:ea typeface="Cambria" panose="02040503050406030204" pitchFamily="18" charset="0"/>
                        </a:rPr>
                        <a:t>Motivation</a:t>
                      </a:r>
                    </a:p>
                  </a:txBody>
                  <a:tcPr/>
                </a:tc>
                <a:extLst>
                  <a:ext uri="{0D108BD9-81ED-4DB2-BD59-A6C34878D82A}">
                    <a16:rowId xmlns:a16="http://schemas.microsoft.com/office/drawing/2014/main" val="3813001645"/>
                  </a:ext>
                </a:extLst>
              </a:tr>
              <a:tr h="362321">
                <a:tc>
                  <a:txBody>
                    <a:bodyPr/>
                    <a:lstStyle/>
                    <a:p>
                      <a:pPr lvl="0">
                        <a:buNone/>
                      </a:pPr>
                      <a:r>
                        <a:rPr lang="en-US" sz="1100" dirty="0">
                          <a:latin typeface="Cambria" panose="02040503050406030204" pitchFamily="18" charset="0"/>
                          <a:ea typeface="Cambria" panose="02040503050406030204" pitchFamily="18" charset="0"/>
                        </a:rPr>
                        <a:t>Betrayal</a:t>
                      </a:r>
                    </a:p>
                  </a:txBody>
                  <a:tcPr/>
                </a:tc>
                <a:extLst>
                  <a:ext uri="{0D108BD9-81ED-4DB2-BD59-A6C34878D82A}">
                    <a16:rowId xmlns:a16="http://schemas.microsoft.com/office/drawing/2014/main" val="1196708446"/>
                  </a:ext>
                </a:extLst>
              </a:tr>
              <a:tr h="366464">
                <a:tc>
                  <a:txBody>
                    <a:bodyPr/>
                    <a:lstStyle/>
                    <a:p>
                      <a:pPr lvl="0">
                        <a:buNone/>
                      </a:pPr>
                      <a:r>
                        <a:rPr lang="en-US" sz="1100" dirty="0">
                          <a:latin typeface="Cambria" panose="02040503050406030204" pitchFamily="18" charset="0"/>
                          <a:ea typeface="Cambria" panose="02040503050406030204" pitchFamily="18" charset="0"/>
                        </a:rPr>
                        <a:t>Affect/emotion</a:t>
                      </a:r>
                    </a:p>
                  </a:txBody>
                  <a:tcPr/>
                </a:tc>
                <a:extLst>
                  <a:ext uri="{0D108BD9-81ED-4DB2-BD59-A6C34878D82A}">
                    <a16:rowId xmlns:a16="http://schemas.microsoft.com/office/drawing/2014/main" val="1430584424"/>
                  </a:ext>
                </a:extLst>
              </a:tr>
            </a:tbl>
          </a:graphicData>
        </a:graphic>
      </p:graphicFrame>
      <p:sp>
        <p:nvSpPr>
          <p:cNvPr id="11" name="TextBox 10">
            <a:extLst>
              <a:ext uri="{FF2B5EF4-FFF2-40B4-BE49-F238E27FC236}">
                <a16:creationId xmlns:a16="http://schemas.microsoft.com/office/drawing/2014/main" id="{23641C47-5E48-0F17-D1FC-49F3AAC93176}"/>
              </a:ext>
            </a:extLst>
          </p:cNvPr>
          <p:cNvSpPr txBox="1"/>
          <p:nvPr/>
        </p:nvSpPr>
        <p:spPr>
          <a:xfrm>
            <a:off x="3260165" y="115652"/>
            <a:ext cx="6170706" cy="707886"/>
          </a:xfrm>
          <a:prstGeom prst="rect">
            <a:avLst/>
          </a:prstGeom>
          <a:noFill/>
        </p:spPr>
        <p:txBody>
          <a:bodyPr wrap="square">
            <a:spAutoFit/>
          </a:bodyPr>
          <a:lstStyle/>
          <a:p>
            <a:pPr lvl="0">
              <a:buNone/>
            </a:pPr>
            <a:r>
              <a:rPr lang="en-US" sz="4000" dirty="0">
                <a:latin typeface="Cambria" panose="02040503050406030204" pitchFamily="18" charset="0"/>
                <a:ea typeface="Cambria" panose="02040503050406030204" pitchFamily="18" charset="0"/>
              </a:rPr>
              <a:t>Trust In AI analysis </a:t>
            </a:r>
          </a:p>
        </p:txBody>
      </p:sp>
      <p:sp>
        <p:nvSpPr>
          <p:cNvPr id="13" name="TextBox 12">
            <a:extLst>
              <a:ext uri="{FF2B5EF4-FFF2-40B4-BE49-F238E27FC236}">
                <a16:creationId xmlns:a16="http://schemas.microsoft.com/office/drawing/2014/main" id="{1A2DCFA4-799E-9591-5EEB-3775C0313588}"/>
              </a:ext>
            </a:extLst>
          </p:cNvPr>
          <p:cNvSpPr txBox="1"/>
          <p:nvPr/>
        </p:nvSpPr>
        <p:spPr>
          <a:xfrm>
            <a:off x="6707094" y="5015954"/>
            <a:ext cx="5484906" cy="736420"/>
          </a:xfrm>
          <a:prstGeom prst="rect">
            <a:avLst/>
          </a:prstGeom>
          <a:noFill/>
        </p:spPr>
        <p:txBody>
          <a:bodyPr wrap="square">
            <a:spAutoFit/>
          </a:bodyPr>
          <a:lstStyle/>
          <a:p>
            <a:pPr>
              <a:lnSpc>
                <a:spcPct val="160000"/>
              </a:lnSpc>
            </a:pPr>
            <a:r>
              <a:rPr lang="en-US" sz="1400" dirty="0">
                <a:latin typeface="Cambria" panose="02040503050406030204" pitchFamily="18" charset="0"/>
                <a:ea typeface="Cambria" panose="02040503050406030204" pitchFamily="18" charset="0"/>
              </a:rPr>
              <a:t>Which trust components or combinations are enough to build trusts or should an AI agent have for it to be considered trustworthy.</a:t>
            </a:r>
          </a:p>
        </p:txBody>
      </p:sp>
      <p:sp>
        <p:nvSpPr>
          <p:cNvPr id="14" name="Rectangle 13">
            <a:extLst>
              <a:ext uri="{FF2B5EF4-FFF2-40B4-BE49-F238E27FC236}">
                <a16:creationId xmlns:a16="http://schemas.microsoft.com/office/drawing/2014/main" id="{E642A9AF-9C12-4C88-8C0F-FCC72FB82E71}"/>
              </a:ext>
            </a:extLst>
          </p:cNvPr>
          <p:cNvSpPr/>
          <p:nvPr/>
        </p:nvSpPr>
        <p:spPr>
          <a:xfrm>
            <a:off x="10858720" y="6098691"/>
            <a:ext cx="484639" cy="3890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11</a:t>
            </a:r>
          </a:p>
        </p:txBody>
      </p:sp>
    </p:spTree>
    <p:extLst>
      <p:ext uri="{BB962C8B-B14F-4D97-AF65-F5344CB8AC3E}">
        <p14:creationId xmlns:p14="http://schemas.microsoft.com/office/powerpoint/2010/main" val="3503309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9E954-A06A-C1BC-70B6-69EED18F3CF4}"/>
              </a:ext>
            </a:extLst>
          </p:cNvPr>
          <p:cNvSpPr>
            <a:spLocks noGrp="1"/>
          </p:cNvSpPr>
          <p:nvPr>
            <p:ph type="title"/>
          </p:nvPr>
        </p:nvSpPr>
        <p:spPr>
          <a:xfrm>
            <a:off x="2664802" y="514081"/>
            <a:ext cx="2546951" cy="506143"/>
          </a:xfrm>
        </p:spPr>
        <p:txBody>
          <a:bodyPr>
            <a:noAutofit/>
          </a:bodyPr>
          <a:lstStyle/>
          <a:p>
            <a:pPr>
              <a:lnSpc>
                <a:spcPct val="150000"/>
              </a:lnSpc>
            </a:pPr>
            <a:r>
              <a:rPr lang="en-US" sz="2800" dirty="0">
                <a:latin typeface="Cambria" panose="02040503050406030204" pitchFamily="18" charset="0"/>
                <a:ea typeface="Cambria" panose="02040503050406030204" pitchFamily="18" charset="0"/>
              </a:rPr>
              <a:t>Questions</a:t>
            </a:r>
          </a:p>
        </p:txBody>
      </p:sp>
      <p:sp>
        <p:nvSpPr>
          <p:cNvPr id="3" name="Content Placeholder 2">
            <a:extLst>
              <a:ext uri="{FF2B5EF4-FFF2-40B4-BE49-F238E27FC236}">
                <a16:creationId xmlns:a16="http://schemas.microsoft.com/office/drawing/2014/main" id="{0D95F8DD-3E5F-2452-1E9C-4C1BE4DB83D8}"/>
              </a:ext>
            </a:extLst>
          </p:cNvPr>
          <p:cNvSpPr>
            <a:spLocks noGrp="1"/>
          </p:cNvSpPr>
          <p:nvPr>
            <p:ph idx="1"/>
          </p:nvPr>
        </p:nvSpPr>
        <p:spPr>
          <a:xfrm>
            <a:off x="838200" y="1452413"/>
            <a:ext cx="10515600" cy="1797469"/>
          </a:xfrm>
        </p:spPr>
        <p:txBody>
          <a:bodyPr>
            <a:noAutofit/>
          </a:bodyPr>
          <a:lstStyle/>
          <a:p>
            <a:pPr>
              <a:lnSpc>
                <a:spcPct val="160000"/>
              </a:lnSpc>
            </a:pPr>
            <a:r>
              <a:rPr lang="en-US" sz="1800" dirty="0">
                <a:latin typeface="Cambria" panose="02040503050406030204" pitchFamily="18" charset="0"/>
                <a:ea typeface="Cambria" panose="02040503050406030204" pitchFamily="18" charset="0"/>
              </a:rPr>
              <a:t>What can be done to improve trust in AI</a:t>
            </a:r>
          </a:p>
          <a:p>
            <a:pPr>
              <a:lnSpc>
                <a:spcPct val="160000"/>
              </a:lnSpc>
            </a:pPr>
            <a:r>
              <a:rPr lang="en-US" sz="1800" dirty="0">
                <a:latin typeface="Cambria" panose="02040503050406030204" pitchFamily="18" charset="0"/>
                <a:ea typeface="Cambria" panose="02040503050406030204" pitchFamily="18" charset="0"/>
              </a:rPr>
              <a:t>Will lack of trust results to slower development of AI</a:t>
            </a:r>
          </a:p>
          <a:p>
            <a:pPr>
              <a:lnSpc>
                <a:spcPct val="160000"/>
              </a:lnSpc>
            </a:pPr>
            <a:r>
              <a:rPr lang="en-US" sz="1800" dirty="0">
                <a:latin typeface="Cambria" panose="02040503050406030204" pitchFamily="18" charset="0"/>
                <a:ea typeface="Cambria" panose="02040503050406030204" pitchFamily="18" charset="0"/>
              </a:rPr>
              <a:t>Which trust components or combinations are enough to build trusts or should an agent have for it to be trustworthy.</a:t>
            </a:r>
          </a:p>
        </p:txBody>
      </p:sp>
      <p:sp>
        <p:nvSpPr>
          <p:cNvPr id="4" name="Content Placeholder 2">
            <a:extLst>
              <a:ext uri="{FF2B5EF4-FFF2-40B4-BE49-F238E27FC236}">
                <a16:creationId xmlns:a16="http://schemas.microsoft.com/office/drawing/2014/main" id="{13312E52-1AE4-E236-2354-6B68AAFB4594}"/>
              </a:ext>
            </a:extLst>
          </p:cNvPr>
          <p:cNvSpPr txBox="1">
            <a:spLocks/>
          </p:cNvSpPr>
          <p:nvPr/>
        </p:nvSpPr>
        <p:spPr>
          <a:xfrm>
            <a:off x="867865" y="4284471"/>
            <a:ext cx="10515600" cy="14121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70000"/>
              </a:lnSpc>
            </a:pPr>
            <a:r>
              <a:rPr lang="en-US" sz="1800" dirty="0">
                <a:latin typeface="Cambria" panose="02040503050406030204" pitchFamily="18" charset="0"/>
                <a:ea typeface="Cambria" panose="02040503050406030204" pitchFamily="18" charset="0"/>
              </a:rPr>
              <a:t>A single agent should not be allowed to be fully Autonomous</a:t>
            </a:r>
          </a:p>
          <a:p>
            <a:pPr>
              <a:lnSpc>
                <a:spcPct val="170000"/>
              </a:lnSpc>
            </a:pPr>
            <a:r>
              <a:rPr lang="en-US" sz="1800" dirty="0">
                <a:latin typeface="Cambria" panose="02040503050406030204" pitchFamily="18" charset="0"/>
                <a:ea typeface="Cambria" panose="02040503050406030204" pitchFamily="18" charset="0"/>
              </a:rPr>
              <a:t>Needs to introduce check and balance between Agent and Agent</a:t>
            </a:r>
          </a:p>
          <a:p>
            <a:pPr>
              <a:lnSpc>
                <a:spcPct val="170000"/>
              </a:lnSpc>
            </a:pPr>
            <a:r>
              <a:rPr lang="en-US" sz="1800" dirty="0">
                <a:latin typeface="Cambria" panose="02040503050406030204" pitchFamily="18" charset="0"/>
                <a:ea typeface="Cambria" panose="02040503050406030204" pitchFamily="18" charset="0"/>
              </a:rPr>
              <a:t>Every agent should be designed to have human intervention/Oversight if such cases arises.</a:t>
            </a:r>
          </a:p>
          <a:p>
            <a:pPr>
              <a:lnSpc>
                <a:spcPct val="170000"/>
              </a:lnSpc>
            </a:pPr>
            <a:r>
              <a:rPr lang="en-US" sz="1800" dirty="0">
                <a:latin typeface="Cambria" panose="02040503050406030204" pitchFamily="18" charset="0"/>
                <a:ea typeface="Cambria" panose="02040503050406030204" pitchFamily="18" charset="0"/>
              </a:rPr>
              <a:t>AI should not make decisions rather it should provide recommendations- preserve human superiority.</a:t>
            </a:r>
          </a:p>
        </p:txBody>
      </p:sp>
      <p:sp>
        <p:nvSpPr>
          <p:cNvPr id="5" name="Title 1">
            <a:extLst>
              <a:ext uri="{FF2B5EF4-FFF2-40B4-BE49-F238E27FC236}">
                <a16:creationId xmlns:a16="http://schemas.microsoft.com/office/drawing/2014/main" id="{CF696AD8-5817-7962-3ED6-F9D3639EC911}"/>
              </a:ext>
            </a:extLst>
          </p:cNvPr>
          <p:cNvSpPr txBox="1">
            <a:spLocks/>
          </p:cNvSpPr>
          <p:nvPr/>
        </p:nvSpPr>
        <p:spPr>
          <a:xfrm>
            <a:off x="2861973" y="3608118"/>
            <a:ext cx="2439478" cy="50614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70000"/>
              </a:lnSpc>
            </a:pPr>
            <a:r>
              <a:rPr lang="en-US" sz="2800" dirty="0">
                <a:latin typeface="Cambria" panose="02040503050406030204" pitchFamily="18" charset="0"/>
                <a:ea typeface="Cambria" panose="02040503050406030204" pitchFamily="18" charset="0"/>
              </a:rPr>
              <a:t>Comments</a:t>
            </a:r>
          </a:p>
        </p:txBody>
      </p:sp>
      <p:sp>
        <p:nvSpPr>
          <p:cNvPr id="6" name="Rectangle 5">
            <a:extLst>
              <a:ext uri="{FF2B5EF4-FFF2-40B4-BE49-F238E27FC236}">
                <a16:creationId xmlns:a16="http://schemas.microsoft.com/office/drawing/2014/main" id="{73C1D5AD-7BC1-09BB-9B1C-FB3774F57AAE}"/>
              </a:ext>
            </a:extLst>
          </p:cNvPr>
          <p:cNvSpPr/>
          <p:nvPr/>
        </p:nvSpPr>
        <p:spPr>
          <a:xfrm>
            <a:off x="11459356" y="6242126"/>
            <a:ext cx="484639" cy="3890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12</a:t>
            </a:r>
          </a:p>
        </p:txBody>
      </p:sp>
    </p:spTree>
    <p:extLst>
      <p:ext uri="{BB962C8B-B14F-4D97-AF65-F5344CB8AC3E}">
        <p14:creationId xmlns:p14="http://schemas.microsoft.com/office/powerpoint/2010/main" val="4260606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24D2AE-D1AF-E99A-974F-8C441E39EC71}"/>
              </a:ext>
            </a:extLst>
          </p:cNvPr>
          <p:cNvSpPr>
            <a:spLocks noGrp="1"/>
          </p:cNvSpPr>
          <p:nvPr>
            <p:ph idx="1"/>
          </p:nvPr>
        </p:nvSpPr>
        <p:spPr>
          <a:xfrm>
            <a:off x="838200" y="1910371"/>
            <a:ext cx="10515600" cy="4194594"/>
          </a:xfrm>
        </p:spPr>
        <p:txBody>
          <a:bodyPr>
            <a:noAutofit/>
          </a:bodyPr>
          <a:lstStyle/>
          <a:p>
            <a:pPr marL="457200" lvl="1" indent="0">
              <a:lnSpc>
                <a:spcPct val="170000"/>
              </a:lnSpc>
              <a:spcBef>
                <a:spcPts val="0"/>
              </a:spcBef>
              <a:buNone/>
            </a:pPr>
            <a:r>
              <a:rPr lang="en-US" sz="1400" kern="100" dirty="0">
                <a:effectLst/>
                <a:latin typeface="Cambria" panose="02040503050406030204" pitchFamily="18" charset="0"/>
                <a:ea typeface="Cambria" panose="02040503050406030204" pitchFamily="18" charset="0"/>
              </a:rPr>
              <a:t>[1]	M. Ryan, “In AI we trust: ethics, artificial intelligence, and reliability,” </a:t>
            </a:r>
            <a:r>
              <a:rPr lang="en-US" sz="1400" i="1" kern="100" dirty="0">
                <a:effectLst/>
                <a:latin typeface="Cambria" panose="02040503050406030204" pitchFamily="18" charset="0"/>
                <a:ea typeface="Cambria" panose="02040503050406030204" pitchFamily="18" charset="0"/>
              </a:rPr>
              <a:t>Science and Engineering Ethics,</a:t>
            </a:r>
            <a:r>
              <a:rPr lang="en-US" sz="1400" kern="100" dirty="0">
                <a:effectLst/>
                <a:latin typeface="Cambria" panose="02040503050406030204" pitchFamily="18" charset="0"/>
                <a:ea typeface="Cambria" panose="02040503050406030204" pitchFamily="18" charset="0"/>
              </a:rPr>
              <a:t> vol. 26, no. 5, pp. 2749-2767, 2020.</a:t>
            </a:r>
          </a:p>
          <a:p>
            <a:pPr marL="457200" lvl="1" indent="0">
              <a:lnSpc>
                <a:spcPct val="170000"/>
              </a:lnSpc>
              <a:spcBef>
                <a:spcPts val="0"/>
              </a:spcBef>
              <a:buNone/>
            </a:pPr>
            <a:r>
              <a:rPr lang="en-US" sz="1400" kern="100" dirty="0">
                <a:effectLst/>
                <a:latin typeface="Cambria" panose="02040503050406030204" pitchFamily="18" charset="0"/>
                <a:ea typeface="Cambria" panose="02040503050406030204" pitchFamily="18" charset="0"/>
              </a:rPr>
              <a:t>[2]	N. </a:t>
            </a:r>
            <a:r>
              <a:rPr lang="en-US" sz="1400" kern="100" dirty="0" err="1">
                <a:effectLst/>
                <a:latin typeface="Cambria" panose="02040503050406030204" pitchFamily="18" charset="0"/>
                <a:ea typeface="Cambria" panose="02040503050406030204" pitchFamily="18" charset="0"/>
              </a:rPr>
              <a:t>Omrani</a:t>
            </a:r>
            <a:r>
              <a:rPr lang="en-US" sz="1400" i="1" kern="100" dirty="0">
                <a:effectLst/>
                <a:latin typeface="Cambria" panose="02040503050406030204" pitchFamily="18" charset="0"/>
                <a:ea typeface="Cambria" panose="02040503050406030204" pitchFamily="18" charset="0"/>
              </a:rPr>
              <a:t> et al.</a:t>
            </a:r>
            <a:r>
              <a:rPr lang="en-US" sz="1400" kern="100" dirty="0">
                <a:effectLst/>
                <a:latin typeface="Cambria" panose="02040503050406030204" pitchFamily="18" charset="0"/>
                <a:ea typeface="Cambria" panose="02040503050406030204" pitchFamily="18" charset="0"/>
              </a:rPr>
              <a:t>, “To trust or not to trust? An assessment of trust in AI-based systems: Concerns, ethics and contexts,” </a:t>
            </a:r>
            <a:r>
              <a:rPr lang="en-US" sz="1400" i="1" kern="100" dirty="0">
                <a:effectLst/>
                <a:latin typeface="Cambria" panose="02040503050406030204" pitchFamily="18" charset="0"/>
                <a:ea typeface="Cambria" panose="02040503050406030204" pitchFamily="18" charset="0"/>
              </a:rPr>
              <a:t>Technological Forecasting and Social Change,</a:t>
            </a:r>
            <a:r>
              <a:rPr lang="en-US" sz="1400" kern="100" dirty="0">
                <a:effectLst/>
                <a:latin typeface="Cambria" panose="02040503050406030204" pitchFamily="18" charset="0"/>
                <a:ea typeface="Cambria" panose="02040503050406030204" pitchFamily="18" charset="0"/>
              </a:rPr>
              <a:t> vol. 181, Aug, 2022.</a:t>
            </a:r>
          </a:p>
          <a:p>
            <a:pPr marL="457200" lvl="1" indent="0">
              <a:lnSpc>
                <a:spcPct val="170000"/>
              </a:lnSpc>
              <a:spcBef>
                <a:spcPts val="0"/>
              </a:spcBef>
              <a:buNone/>
            </a:pPr>
            <a:r>
              <a:rPr lang="en-US" sz="1400" kern="100" dirty="0">
                <a:effectLst/>
                <a:latin typeface="Cambria" panose="02040503050406030204" pitchFamily="18" charset="0"/>
                <a:ea typeface="Cambria" panose="02040503050406030204" pitchFamily="18" charset="0"/>
              </a:rPr>
              <a:t>[3]	A. F. Patrick </a:t>
            </a:r>
            <a:r>
              <a:rPr lang="en-US" sz="1400" kern="100" dirty="0" err="1">
                <a:effectLst/>
                <a:latin typeface="Cambria" panose="02040503050406030204" pitchFamily="18" charset="0"/>
                <a:ea typeface="Cambria" panose="02040503050406030204" pitchFamily="18" charset="0"/>
              </a:rPr>
              <a:t>Bedue</a:t>
            </a:r>
            <a:r>
              <a:rPr lang="en-US" sz="1400" kern="100" dirty="0">
                <a:effectLst/>
                <a:latin typeface="Cambria" panose="02040503050406030204" pitchFamily="18" charset="0"/>
                <a:ea typeface="Cambria" panose="02040503050406030204" pitchFamily="18" charset="0"/>
              </a:rPr>
              <a:t>, “Can we trust AI? An empirical investigation of trust requirements and guide to successful AI adoption,” </a:t>
            </a:r>
            <a:r>
              <a:rPr lang="en-US" sz="1400" i="1" kern="100" dirty="0">
                <a:effectLst/>
                <a:latin typeface="Cambria" panose="02040503050406030204" pitchFamily="18" charset="0"/>
                <a:ea typeface="Cambria" panose="02040503050406030204" pitchFamily="18" charset="0"/>
              </a:rPr>
              <a:t>Journal of Enterprise Information Management,</a:t>
            </a:r>
            <a:r>
              <a:rPr lang="en-US" sz="1400" kern="100" dirty="0">
                <a:effectLst/>
                <a:latin typeface="Cambria" panose="02040503050406030204" pitchFamily="18" charset="0"/>
                <a:ea typeface="Cambria" panose="02040503050406030204" pitchFamily="18" charset="0"/>
              </a:rPr>
              <a:t> vol. 35, no. 2, pp. 530-549, 2021.</a:t>
            </a:r>
          </a:p>
          <a:p>
            <a:pPr marL="457200" lvl="1" indent="0">
              <a:lnSpc>
                <a:spcPct val="170000"/>
              </a:lnSpc>
              <a:spcBef>
                <a:spcPts val="0"/>
              </a:spcBef>
              <a:spcAft>
                <a:spcPts val="800"/>
              </a:spcAft>
              <a:buNone/>
            </a:pPr>
            <a:r>
              <a:rPr lang="en-US" sz="1400" kern="100" dirty="0">
                <a:effectLst/>
                <a:latin typeface="Cambria" panose="02040503050406030204" pitchFamily="18" charset="0"/>
                <a:ea typeface="Cambria" panose="02040503050406030204" pitchFamily="18" charset="0"/>
              </a:rPr>
              <a:t>[4]	HLEG, "European AI Alliance Input for the First Workshop of the AI HLEG," </a:t>
            </a:r>
            <a:r>
              <a:rPr lang="en-US" sz="1400" i="1" kern="100" dirty="0">
                <a:effectLst/>
                <a:latin typeface="Cambria" panose="02040503050406030204" pitchFamily="18" charset="0"/>
                <a:ea typeface="Cambria" panose="02040503050406030204" pitchFamily="18" charset="0"/>
              </a:rPr>
              <a:t>Trusted - i.e. responsible and safe - AI</a:t>
            </a:r>
            <a:r>
              <a:rPr lang="en-US" sz="1400" kern="100" dirty="0">
                <a:effectLst/>
                <a:latin typeface="Cambria" panose="02040503050406030204" pitchFamily="18" charset="0"/>
                <a:ea typeface="Cambria" panose="02040503050406030204" pitchFamily="18" charset="0"/>
              </a:rPr>
              <a:t>, European AI Alliance, 2018</a:t>
            </a:r>
          </a:p>
          <a:p>
            <a:pPr marL="457200" lvl="1" indent="0">
              <a:lnSpc>
                <a:spcPct val="170000"/>
              </a:lnSpc>
              <a:spcBef>
                <a:spcPts val="0"/>
              </a:spcBef>
              <a:spcAft>
                <a:spcPts val="800"/>
              </a:spcAft>
              <a:buNone/>
            </a:pPr>
            <a:r>
              <a:rPr lang="en-US" sz="1400" kern="100" dirty="0">
                <a:effectLst/>
                <a:latin typeface="Cambria" panose="02040503050406030204" pitchFamily="18" charset="0"/>
                <a:ea typeface="Cambria" panose="02040503050406030204" pitchFamily="18" charset="0"/>
              </a:rPr>
              <a:t>[5]	F. S. Daniele Leone, Francesco Paolo </a:t>
            </a:r>
            <a:r>
              <a:rPr lang="en-US" sz="1400" kern="100" dirty="0" err="1">
                <a:effectLst/>
                <a:latin typeface="Cambria" panose="02040503050406030204" pitchFamily="18" charset="0"/>
                <a:ea typeface="Cambria" panose="02040503050406030204" pitchFamily="18" charset="0"/>
              </a:rPr>
              <a:t>Appio</a:t>
            </a:r>
            <a:r>
              <a:rPr lang="en-US" sz="1400" kern="100" dirty="0">
                <a:effectLst/>
                <a:latin typeface="Cambria" panose="02040503050406030204" pitchFamily="18" charset="0"/>
                <a:ea typeface="Cambria" panose="02040503050406030204" pitchFamily="18" charset="0"/>
              </a:rPr>
              <a:t>, Benjamin Chiao, “How does artificial intelligence enable and enhance value co-creation in industrial markets? An exploratory case study in the healthcare ecosystem,” </a:t>
            </a:r>
            <a:r>
              <a:rPr lang="en-US" sz="1400" i="1" kern="100" dirty="0">
                <a:effectLst/>
                <a:latin typeface="Cambria" panose="02040503050406030204" pitchFamily="18" charset="0"/>
                <a:ea typeface="Cambria" panose="02040503050406030204" pitchFamily="18" charset="0"/>
              </a:rPr>
              <a:t>Journal of Business Research,</a:t>
            </a:r>
            <a:r>
              <a:rPr lang="en-US" sz="1400" kern="100" dirty="0">
                <a:effectLst/>
                <a:latin typeface="Cambria" panose="02040503050406030204" pitchFamily="18" charset="0"/>
                <a:ea typeface="Cambria" panose="02040503050406030204" pitchFamily="18" charset="0"/>
              </a:rPr>
              <a:t> vol. 129, pp. 849-859, 2021.</a:t>
            </a:r>
          </a:p>
          <a:p>
            <a:pPr marL="457200" lvl="1" indent="0">
              <a:lnSpc>
                <a:spcPct val="170000"/>
              </a:lnSpc>
              <a:spcBef>
                <a:spcPts val="0"/>
              </a:spcBef>
              <a:spcAft>
                <a:spcPts val="800"/>
              </a:spcAft>
              <a:buNone/>
            </a:pPr>
            <a:endParaRPr lang="en-US" sz="1400" kern="100" dirty="0">
              <a:effectLst/>
              <a:latin typeface="Cambria" panose="02040503050406030204" pitchFamily="18" charset="0"/>
              <a:ea typeface="Cambria" panose="02040503050406030204" pitchFamily="18" charset="0"/>
            </a:endParaRPr>
          </a:p>
          <a:p>
            <a:pPr marL="457200" lvl="1" indent="0">
              <a:lnSpc>
                <a:spcPct val="170000"/>
              </a:lnSpc>
              <a:spcBef>
                <a:spcPts val="0"/>
              </a:spcBef>
              <a:spcAft>
                <a:spcPts val="800"/>
              </a:spcAft>
              <a:buNone/>
            </a:pPr>
            <a:endParaRPr lang="en-US" sz="1400" kern="100" dirty="0">
              <a:effectLst/>
              <a:latin typeface="Cambria" panose="02040503050406030204" pitchFamily="18" charset="0"/>
              <a:ea typeface="Cambria" panose="02040503050406030204" pitchFamily="18" charset="0"/>
            </a:endParaRPr>
          </a:p>
          <a:p>
            <a:pPr marL="457200" lvl="1" indent="0">
              <a:lnSpc>
                <a:spcPct val="170000"/>
              </a:lnSpc>
              <a:spcBef>
                <a:spcPts val="0"/>
              </a:spcBef>
              <a:spcAft>
                <a:spcPts val="800"/>
              </a:spcAft>
              <a:buNone/>
            </a:pPr>
            <a:endParaRPr lang="en-US" sz="1400" kern="100" dirty="0">
              <a:effectLst/>
              <a:latin typeface="Cambria" panose="02040503050406030204" pitchFamily="18" charset="0"/>
              <a:ea typeface="Cambria" panose="02040503050406030204" pitchFamily="18" charset="0"/>
            </a:endParaRPr>
          </a:p>
          <a:p>
            <a:pPr algn="r">
              <a:lnSpc>
                <a:spcPct val="170000"/>
              </a:lnSpc>
            </a:pPr>
            <a:endParaRPr lang="en-US" sz="1400" dirty="0">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625B3FC5-E035-A591-0EDA-EF84D926D4AB}"/>
              </a:ext>
            </a:extLst>
          </p:cNvPr>
          <p:cNvSpPr txBox="1"/>
          <p:nvPr/>
        </p:nvSpPr>
        <p:spPr>
          <a:xfrm>
            <a:off x="5145741" y="1164521"/>
            <a:ext cx="1335741" cy="369332"/>
          </a:xfrm>
          <a:prstGeom prst="rect">
            <a:avLst/>
          </a:prstGeom>
          <a:noFill/>
        </p:spPr>
        <p:txBody>
          <a:bodyPr wrap="square">
            <a:spAutoFit/>
          </a:bodyPr>
          <a:lstStyle/>
          <a:p>
            <a:r>
              <a:rPr lang="en-US" sz="1800" kern="100" dirty="0">
                <a:effectLst/>
                <a:latin typeface="Calibri" panose="020F0502020204030204" pitchFamily="34" charset="0"/>
                <a:ea typeface="Calibri" panose="020F0502020204030204" pitchFamily="34" charset="0"/>
              </a:rPr>
              <a:t> </a:t>
            </a:r>
            <a:r>
              <a:rPr lang="en-US" kern="100" dirty="0">
                <a:latin typeface="Calibri" panose="020F0502020204030204" pitchFamily="34" charset="0"/>
                <a:ea typeface="Calibri" panose="020F0502020204030204" pitchFamily="34" charset="0"/>
              </a:rPr>
              <a:t>Reference</a:t>
            </a:r>
            <a:endParaRPr lang="en-US" dirty="0"/>
          </a:p>
        </p:txBody>
      </p:sp>
      <p:sp>
        <p:nvSpPr>
          <p:cNvPr id="6" name="Rectangle 5">
            <a:extLst>
              <a:ext uri="{FF2B5EF4-FFF2-40B4-BE49-F238E27FC236}">
                <a16:creationId xmlns:a16="http://schemas.microsoft.com/office/drawing/2014/main" id="{B6A179AD-F7D2-F31E-F057-DCD2E4D29548}"/>
              </a:ext>
            </a:extLst>
          </p:cNvPr>
          <p:cNvSpPr/>
          <p:nvPr/>
        </p:nvSpPr>
        <p:spPr>
          <a:xfrm>
            <a:off x="10858720" y="6098691"/>
            <a:ext cx="484639" cy="3890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p>
        </p:txBody>
      </p:sp>
    </p:spTree>
    <p:extLst>
      <p:ext uri="{BB962C8B-B14F-4D97-AF65-F5344CB8AC3E}">
        <p14:creationId xmlns:p14="http://schemas.microsoft.com/office/powerpoint/2010/main" val="3157139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A789D-5708-7EB9-B262-742551B3748F}"/>
              </a:ext>
            </a:extLst>
          </p:cNvPr>
          <p:cNvSpPr>
            <a:spLocks noGrp="1"/>
          </p:cNvSpPr>
          <p:nvPr>
            <p:ph type="title"/>
          </p:nvPr>
        </p:nvSpPr>
        <p:spPr/>
        <p:txBody>
          <a:bodyPr/>
          <a:lstStyle/>
          <a:p>
            <a:pPr>
              <a:lnSpc>
                <a:spcPct val="150000"/>
              </a:lnSpc>
            </a:pPr>
            <a:r>
              <a:rPr lang="en-US" dirty="0">
                <a:latin typeface="Cambria" panose="02040503050406030204" pitchFamily="18" charset="0"/>
                <a:ea typeface="Cambria" panose="02040503050406030204" pitchFamily="18" charset="0"/>
              </a:rPr>
              <a:t>Why AI needs to be trusted</a:t>
            </a:r>
          </a:p>
        </p:txBody>
      </p:sp>
      <p:sp>
        <p:nvSpPr>
          <p:cNvPr id="3" name="Content Placeholder 2">
            <a:extLst>
              <a:ext uri="{FF2B5EF4-FFF2-40B4-BE49-F238E27FC236}">
                <a16:creationId xmlns:a16="http://schemas.microsoft.com/office/drawing/2014/main" id="{1DF020E3-DAA0-FB7F-F6A0-1DD421ECD78B}"/>
              </a:ext>
            </a:extLst>
          </p:cNvPr>
          <p:cNvSpPr>
            <a:spLocks noGrp="1"/>
          </p:cNvSpPr>
          <p:nvPr>
            <p:ph idx="1"/>
          </p:nvPr>
        </p:nvSpPr>
        <p:spPr>
          <a:xfrm>
            <a:off x="838200" y="1825625"/>
            <a:ext cx="10515600" cy="1796116"/>
          </a:xfrm>
        </p:spPr>
        <p:txBody>
          <a:bodyPr>
            <a:normAutofit fontScale="85000" lnSpcReduction="20000"/>
          </a:bodyPr>
          <a:lstStyle/>
          <a:p>
            <a:pPr>
              <a:lnSpc>
                <a:spcPct val="150000"/>
              </a:lnSpc>
            </a:pPr>
            <a:r>
              <a:rPr lang="en-US" dirty="0">
                <a:latin typeface="Cambria" panose="02040503050406030204" pitchFamily="18" charset="0"/>
                <a:ea typeface="Cambria" panose="02040503050406030204" pitchFamily="18" charset="0"/>
              </a:rPr>
              <a:t>Humans' reliance and dependence on it [1]</a:t>
            </a:r>
          </a:p>
          <a:p>
            <a:pPr>
              <a:lnSpc>
                <a:spcPct val="150000"/>
              </a:lnSpc>
            </a:pPr>
            <a:r>
              <a:rPr lang="en-US" dirty="0">
                <a:latin typeface="Cambria" panose="02040503050406030204" pitchFamily="18" charset="0"/>
                <a:ea typeface="Cambria" panose="02040503050406030204" pitchFamily="18" charset="0"/>
              </a:rPr>
              <a:t>Capable of learning and making decisions that affect humans[2]</a:t>
            </a:r>
          </a:p>
          <a:p>
            <a:pPr>
              <a:lnSpc>
                <a:spcPct val="150000"/>
              </a:lnSpc>
            </a:pPr>
            <a:r>
              <a:rPr lang="en-US" dirty="0">
                <a:latin typeface="Cambria" panose="02040503050406030204" pitchFamily="18" charset="0"/>
                <a:ea typeface="Cambria" panose="02040503050406030204" pitchFamily="18" charset="0"/>
              </a:rPr>
              <a:t>Sectors of Use [3],[5]</a:t>
            </a:r>
          </a:p>
        </p:txBody>
      </p:sp>
      <p:sp>
        <p:nvSpPr>
          <p:cNvPr id="4" name="Rectangle 3">
            <a:extLst>
              <a:ext uri="{FF2B5EF4-FFF2-40B4-BE49-F238E27FC236}">
                <a16:creationId xmlns:a16="http://schemas.microsoft.com/office/drawing/2014/main" id="{1E2CE456-7FAD-FBB9-1EE8-7857B5158BA4}"/>
              </a:ext>
            </a:extLst>
          </p:cNvPr>
          <p:cNvSpPr/>
          <p:nvPr/>
        </p:nvSpPr>
        <p:spPr>
          <a:xfrm>
            <a:off x="10858720" y="6098691"/>
            <a:ext cx="484639" cy="3890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Tree>
    <p:extLst>
      <p:ext uri="{BB962C8B-B14F-4D97-AF65-F5344CB8AC3E}">
        <p14:creationId xmlns:p14="http://schemas.microsoft.com/office/powerpoint/2010/main" val="80690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25865-6A04-930A-D4E4-3478272094C4}"/>
              </a:ext>
            </a:extLst>
          </p:cNvPr>
          <p:cNvSpPr>
            <a:spLocks noGrp="1"/>
          </p:cNvSpPr>
          <p:nvPr>
            <p:ph type="title"/>
          </p:nvPr>
        </p:nvSpPr>
        <p:spPr>
          <a:xfrm>
            <a:off x="838200" y="365125"/>
            <a:ext cx="5257800" cy="1325563"/>
          </a:xfrm>
        </p:spPr>
        <p:txBody>
          <a:bodyPr>
            <a:normAutofit fontScale="90000"/>
          </a:bodyPr>
          <a:lstStyle/>
          <a:p>
            <a:pPr>
              <a:lnSpc>
                <a:spcPct val="150000"/>
              </a:lnSpc>
            </a:pPr>
            <a:r>
              <a:rPr lang="en-US">
                <a:latin typeface="Cambria" panose="02040503050406030204" pitchFamily="18" charset="0"/>
                <a:ea typeface="Cambria" panose="02040503050406030204" pitchFamily="18" charset="0"/>
              </a:rPr>
              <a:t>Trust in AI Component</a:t>
            </a:r>
            <a:endParaRPr lang="en-US"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518F87F0-A8EB-0BE2-011C-F80187CFB49E}"/>
              </a:ext>
            </a:extLst>
          </p:cNvPr>
          <p:cNvSpPr>
            <a:spLocks noGrp="1"/>
          </p:cNvSpPr>
          <p:nvPr>
            <p:ph idx="1"/>
          </p:nvPr>
        </p:nvSpPr>
        <p:spPr>
          <a:xfrm>
            <a:off x="838200" y="1825625"/>
            <a:ext cx="9772291" cy="2679700"/>
          </a:xfrm>
        </p:spPr>
        <p:txBody>
          <a:bodyPr>
            <a:normAutofit fontScale="62500" lnSpcReduction="20000"/>
          </a:bodyPr>
          <a:lstStyle/>
          <a:p>
            <a:pPr>
              <a:lnSpc>
                <a:spcPct val="170000"/>
              </a:lnSpc>
            </a:pPr>
            <a:r>
              <a:rPr lang="en-US" dirty="0">
                <a:latin typeface="Cambria" panose="02040503050406030204" pitchFamily="18" charset="0"/>
                <a:ea typeface="Cambria" panose="02040503050406030204" pitchFamily="18" charset="0"/>
              </a:rPr>
              <a:t>Concerns-unemployment, over-reliance, consequence of actions to society, benevolence, correctness, who to complain to, Privacy and security- Is AI hackable, misuse, harmless to society, Human rights. [1],[2],[3] and [4].</a:t>
            </a:r>
          </a:p>
          <a:p>
            <a:pPr>
              <a:lnSpc>
                <a:spcPct val="170000"/>
              </a:lnSpc>
            </a:pPr>
            <a:r>
              <a:rPr lang="en-US" dirty="0">
                <a:latin typeface="Cambria" panose="02040503050406030204" pitchFamily="18" charset="0"/>
                <a:ea typeface="Cambria" panose="02040503050406030204" pitchFamily="18" charset="0"/>
              </a:rPr>
              <a:t>Ethics- Regulations, legal framework, best practices, public policies, Oversights, Audits, [2], [3].</a:t>
            </a:r>
          </a:p>
          <a:p>
            <a:pPr>
              <a:lnSpc>
                <a:spcPct val="170000"/>
              </a:lnSpc>
            </a:pPr>
            <a:r>
              <a:rPr lang="en-US" dirty="0">
                <a:latin typeface="Cambria" panose="02040503050406030204" pitchFamily="18" charset="0"/>
                <a:ea typeface="Cambria" panose="02040503050406030204" pitchFamily="18" charset="0"/>
              </a:rPr>
              <a:t>AI use- sectors, environment, AI representation in the media,[3], [5].</a:t>
            </a:r>
          </a:p>
        </p:txBody>
      </p:sp>
      <p:sp>
        <p:nvSpPr>
          <p:cNvPr id="4" name="Rectangle 3">
            <a:extLst>
              <a:ext uri="{FF2B5EF4-FFF2-40B4-BE49-F238E27FC236}">
                <a16:creationId xmlns:a16="http://schemas.microsoft.com/office/drawing/2014/main" id="{F85C026D-848A-A750-6D5A-CD86B2A2BB64}"/>
              </a:ext>
            </a:extLst>
          </p:cNvPr>
          <p:cNvSpPr/>
          <p:nvPr/>
        </p:nvSpPr>
        <p:spPr>
          <a:xfrm>
            <a:off x="10858720" y="6098691"/>
            <a:ext cx="484639" cy="3890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Tree>
    <p:extLst>
      <p:ext uri="{BB962C8B-B14F-4D97-AF65-F5344CB8AC3E}">
        <p14:creationId xmlns:p14="http://schemas.microsoft.com/office/powerpoint/2010/main" val="2785239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784DDFB-8ED3-98C5-7C95-89F77344C7D4}"/>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Cambria" panose="02040503050406030204" pitchFamily="18" charset="0"/>
                <a:ea typeface="Cambria" panose="02040503050406030204" pitchFamily="18" charset="0"/>
              </a:rPr>
              <a:t>Trust in AI by Users</a:t>
            </a:r>
          </a:p>
        </p:txBody>
      </p:sp>
      <p:sp>
        <p:nvSpPr>
          <p:cNvPr id="13" name="Rectangle: Rounded Corners 12">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60D32DE-ABF2-5887-A6D2-D2285EF2576D}"/>
              </a:ext>
            </a:extLst>
          </p:cNvPr>
          <p:cNvSpPr>
            <a:spLocks noGrp="1"/>
          </p:cNvSpPr>
          <p:nvPr>
            <p:ph idx="1"/>
          </p:nvPr>
        </p:nvSpPr>
        <p:spPr>
          <a:xfrm>
            <a:off x="2615738" y="1263807"/>
            <a:ext cx="6960524" cy="598516"/>
          </a:xfrm>
        </p:spPr>
        <p:txBody>
          <a:bodyPr vert="horz" lIns="91440" tIns="45720" rIns="91440" bIns="45720" rtlCol="0" anchor="ctr">
            <a:normAutofit/>
          </a:bodyPr>
          <a:lstStyle/>
          <a:p>
            <a:pPr marL="0" indent="0" algn="ctr">
              <a:buNone/>
            </a:pPr>
            <a:r>
              <a:rPr lang="en-US" sz="2000" kern="1200" dirty="0">
                <a:solidFill>
                  <a:schemeClr val="bg1"/>
                </a:solidFill>
                <a:latin typeface="Cambria" panose="02040503050406030204" pitchFamily="18" charset="0"/>
                <a:ea typeface="Cambria" panose="02040503050406030204" pitchFamily="18" charset="0"/>
              </a:rPr>
              <a:t>Risk-Benefit </a:t>
            </a:r>
            <a:r>
              <a:rPr lang="en-US" sz="2000" kern="1200" dirty="0" err="1">
                <a:solidFill>
                  <a:schemeClr val="bg1"/>
                </a:solidFill>
                <a:latin typeface="Cambria" panose="02040503050406030204" pitchFamily="18" charset="0"/>
                <a:ea typeface="Cambria" panose="02040503050406030204" pitchFamily="18" charset="0"/>
              </a:rPr>
              <a:t>informations_Perceptives</a:t>
            </a:r>
            <a:r>
              <a:rPr lang="en-US" sz="2000" kern="1200" dirty="0">
                <a:solidFill>
                  <a:schemeClr val="bg1"/>
                </a:solidFill>
                <a:latin typeface="Cambria" panose="02040503050406030204" pitchFamily="18" charset="0"/>
                <a:ea typeface="Cambria" panose="02040503050406030204" pitchFamily="18" charset="0"/>
              </a:rPr>
              <a:t> and perceptions.</a:t>
            </a:r>
          </a:p>
        </p:txBody>
      </p:sp>
      <p:pic>
        <p:nvPicPr>
          <p:cNvPr id="4" name="Picture 3">
            <a:extLst>
              <a:ext uri="{FF2B5EF4-FFF2-40B4-BE49-F238E27FC236}">
                <a16:creationId xmlns:a16="http://schemas.microsoft.com/office/drawing/2014/main" id="{077094F8-D935-F379-1FB8-EC3149FA0E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489253" y="2139484"/>
            <a:ext cx="11213493" cy="3588456"/>
          </a:xfrm>
          <a:prstGeom prst="rect">
            <a:avLst/>
          </a:prstGeom>
          <a:noFill/>
        </p:spPr>
      </p:pic>
      <p:sp>
        <p:nvSpPr>
          <p:cNvPr id="6" name="TextBox 5">
            <a:extLst>
              <a:ext uri="{FF2B5EF4-FFF2-40B4-BE49-F238E27FC236}">
                <a16:creationId xmlns:a16="http://schemas.microsoft.com/office/drawing/2014/main" id="{7EF9B0A6-54A9-A8EC-AB73-FAA128DBA38C}"/>
              </a:ext>
            </a:extLst>
          </p:cNvPr>
          <p:cNvSpPr txBox="1"/>
          <p:nvPr/>
        </p:nvSpPr>
        <p:spPr>
          <a:xfrm>
            <a:off x="489253" y="5785551"/>
            <a:ext cx="6094562" cy="646331"/>
          </a:xfrm>
          <a:prstGeom prst="rect">
            <a:avLst/>
          </a:prstGeom>
          <a:noFill/>
        </p:spPr>
        <p:txBody>
          <a:bodyPr wrap="square">
            <a:spAutoFit/>
          </a:bodyPr>
          <a:lstStyle/>
          <a:p>
            <a:r>
              <a:rPr lang="en-US" sz="1800" kern="1200" dirty="0">
                <a:solidFill>
                  <a:schemeClr val="tx1"/>
                </a:solidFill>
                <a:latin typeface="Cambria" panose="02040503050406030204" pitchFamily="18" charset="0"/>
                <a:ea typeface="Cambria" panose="02040503050406030204" pitchFamily="18" charset="0"/>
                <a:cs typeface="+mj-cs"/>
              </a:rPr>
              <a:t>Trust in AI </a:t>
            </a:r>
            <a:r>
              <a:rPr lang="en-US" dirty="0">
                <a:latin typeface="Cambria" panose="02040503050406030204" pitchFamily="18" charset="0"/>
                <a:ea typeface="Cambria" panose="02040503050406030204" pitchFamily="18" charset="0"/>
                <a:cs typeface="+mj-cs"/>
              </a:rPr>
              <a:t>as risk-benefit perceptive[3] 	</a:t>
            </a:r>
          </a:p>
          <a:p>
            <a:endParaRPr lang="en-US" b="1" dirty="0">
              <a:latin typeface="Cambria" panose="02040503050406030204" pitchFamily="18" charset="0"/>
              <a:ea typeface="Cambria" panose="02040503050406030204" pitchFamily="18" charset="0"/>
            </a:endParaRPr>
          </a:p>
        </p:txBody>
      </p:sp>
      <p:sp>
        <p:nvSpPr>
          <p:cNvPr id="7" name="Rectangle 6">
            <a:extLst>
              <a:ext uri="{FF2B5EF4-FFF2-40B4-BE49-F238E27FC236}">
                <a16:creationId xmlns:a16="http://schemas.microsoft.com/office/drawing/2014/main" id="{BAB80DF2-1154-6694-B762-45529108232E}"/>
              </a:ext>
            </a:extLst>
          </p:cNvPr>
          <p:cNvSpPr/>
          <p:nvPr/>
        </p:nvSpPr>
        <p:spPr>
          <a:xfrm>
            <a:off x="10858720" y="6098691"/>
            <a:ext cx="484639" cy="3890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p>
        </p:txBody>
      </p:sp>
    </p:spTree>
    <p:extLst>
      <p:ext uri="{BB962C8B-B14F-4D97-AF65-F5344CB8AC3E}">
        <p14:creationId xmlns:p14="http://schemas.microsoft.com/office/powerpoint/2010/main" val="817854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4B4B9-BF2A-2CFC-7489-D730EB34F520}"/>
              </a:ext>
            </a:extLst>
          </p:cNvPr>
          <p:cNvSpPr>
            <a:spLocks noGrp="1"/>
          </p:cNvSpPr>
          <p:nvPr>
            <p:ph type="title"/>
          </p:nvPr>
        </p:nvSpPr>
        <p:spPr/>
        <p:txBody>
          <a:bodyPr/>
          <a:lstStyle/>
          <a:p>
            <a:pPr>
              <a:lnSpc>
                <a:spcPct val="150000"/>
              </a:lnSpc>
            </a:pPr>
            <a:r>
              <a:rPr lang="en-US" dirty="0">
                <a:latin typeface="Cambria" panose="02040503050406030204" pitchFamily="18" charset="0"/>
                <a:ea typeface="Cambria" panose="02040503050406030204" pitchFamily="18" charset="0"/>
              </a:rPr>
              <a:t>Principles for trust in AI</a:t>
            </a:r>
            <a:r>
              <a:rPr lang="en-US" sz="1400" dirty="0">
                <a:latin typeface="Cambria" panose="02040503050406030204" pitchFamily="18" charset="0"/>
                <a:ea typeface="Cambria" panose="02040503050406030204" pitchFamily="18" charset="0"/>
                <a:hlinkClick r:id="rId2"/>
              </a:rPr>
              <a:t>-Institute for ethical AL and Machine learning.</a:t>
            </a:r>
            <a:endParaRPr lang="en-US" sz="1400"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573CBAE1-827D-AB00-6315-954D9AFB62F0}"/>
              </a:ext>
            </a:extLst>
          </p:cNvPr>
          <p:cNvSpPr>
            <a:spLocks noGrp="1"/>
          </p:cNvSpPr>
          <p:nvPr>
            <p:ph idx="1"/>
          </p:nvPr>
        </p:nvSpPr>
        <p:spPr>
          <a:xfrm>
            <a:off x="838200" y="1825625"/>
            <a:ext cx="10515600" cy="3213100"/>
          </a:xfrm>
        </p:spPr>
        <p:txBody>
          <a:bodyPr>
            <a:normAutofit fontScale="70000" lnSpcReduction="20000"/>
          </a:bodyPr>
          <a:lstStyle/>
          <a:p>
            <a:pPr>
              <a:lnSpc>
                <a:spcPct val="150000"/>
              </a:lnSpc>
            </a:pPr>
            <a:r>
              <a:rPr lang="en-US" dirty="0">
                <a:latin typeface="Cambria" panose="02040503050406030204" pitchFamily="18" charset="0"/>
                <a:ea typeface="Cambria" panose="02040503050406030204" pitchFamily="18" charset="0"/>
              </a:rPr>
              <a:t>Human control</a:t>
            </a:r>
          </a:p>
          <a:p>
            <a:pPr>
              <a:lnSpc>
                <a:spcPct val="150000"/>
              </a:lnSpc>
            </a:pPr>
            <a:r>
              <a:rPr lang="en-US" dirty="0">
                <a:latin typeface="Cambria" panose="02040503050406030204" pitchFamily="18" charset="0"/>
                <a:ea typeface="Cambria" panose="02040503050406030204" pitchFamily="18" charset="0"/>
              </a:rPr>
              <a:t>Redress for AI impact</a:t>
            </a:r>
          </a:p>
          <a:p>
            <a:pPr>
              <a:lnSpc>
                <a:spcPct val="150000"/>
              </a:lnSpc>
            </a:pPr>
            <a:r>
              <a:rPr lang="en-US" dirty="0">
                <a:latin typeface="Cambria" panose="02040503050406030204" pitchFamily="18" charset="0"/>
                <a:ea typeface="Cambria" panose="02040503050406030204" pitchFamily="18" charset="0"/>
              </a:rPr>
              <a:t>Evaluations of bias and mitigations</a:t>
            </a:r>
          </a:p>
          <a:p>
            <a:pPr>
              <a:lnSpc>
                <a:spcPct val="150000"/>
              </a:lnSpc>
            </a:pPr>
            <a:r>
              <a:rPr lang="en-US" dirty="0">
                <a:latin typeface="Cambria" panose="02040503050406030204" pitchFamily="18" charset="0"/>
                <a:ea typeface="Cambria" panose="02040503050406030204" pitchFamily="18" charset="0"/>
              </a:rPr>
              <a:t>Transparency</a:t>
            </a:r>
          </a:p>
          <a:p>
            <a:pPr>
              <a:lnSpc>
                <a:spcPct val="150000"/>
              </a:lnSpc>
            </a:pPr>
            <a:r>
              <a:rPr lang="en-US" dirty="0">
                <a:latin typeface="Cambria" panose="02040503050406030204" pitchFamily="18" charset="0"/>
                <a:ea typeface="Cambria" panose="02040503050406030204" pitchFamily="18" charset="0"/>
              </a:rPr>
              <a:t>Explicabilities and reproducibility </a:t>
            </a:r>
          </a:p>
          <a:p>
            <a:pPr>
              <a:lnSpc>
                <a:spcPct val="150000"/>
              </a:lnSpc>
            </a:pPr>
            <a:r>
              <a:rPr lang="en-US" dirty="0" err="1">
                <a:latin typeface="Cambria" panose="02040503050406030204" pitchFamily="18" charset="0"/>
                <a:ea typeface="Cambria" panose="02040503050406030204" pitchFamily="18" charset="0"/>
              </a:rPr>
              <a:t>Acurracy</a:t>
            </a:r>
            <a:r>
              <a:rPr lang="en-US" dirty="0">
                <a:latin typeface="Cambria" panose="02040503050406030204" pitchFamily="18" charset="0"/>
                <a:ea typeface="Cambria" panose="02040503050406030204" pitchFamily="18" charset="0"/>
              </a:rPr>
              <a:t>, security, privacy, cost.</a:t>
            </a:r>
          </a:p>
        </p:txBody>
      </p:sp>
      <p:sp>
        <p:nvSpPr>
          <p:cNvPr id="4" name="Rectangle 3">
            <a:extLst>
              <a:ext uri="{FF2B5EF4-FFF2-40B4-BE49-F238E27FC236}">
                <a16:creationId xmlns:a16="http://schemas.microsoft.com/office/drawing/2014/main" id="{B22AFDCF-FE66-A4E9-62E5-457D9FC7759C}"/>
              </a:ext>
            </a:extLst>
          </p:cNvPr>
          <p:cNvSpPr/>
          <p:nvPr/>
        </p:nvSpPr>
        <p:spPr>
          <a:xfrm>
            <a:off x="10858720" y="6098691"/>
            <a:ext cx="484639" cy="3890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p>
        </p:txBody>
      </p:sp>
    </p:spTree>
    <p:extLst>
      <p:ext uri="{BB962C8B-B14F-4D97-AF65-F5344CB8AC3E}">
        <p14:creationId xmlns:p14="http://schemas.microsoft.com/office/powerpoint/2010/main" val="1542876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9B521-96E0-AF2A-7149-289317D7D2F0}"/>
              </a:ext>
            </a:extLst>
          </p:cNvPr>
          <p:cNvSpPr>
            <a:spLocks noGrp="1"/>
          </p:cNvSpPr>
          <p:nvPr>
            <p:ph type="title"/>
          </p:nvPr>
        </p:nvSpPr>
        <p:spPr/>
        <p:txBody>
          <a:bodyPr/>
          <a:lstStyle/>
          <a:p>
            <a:pPr>
              <a:lnSpc>
                <a:spcPct val="150000"/>
              </a:lnSpc>
            </a:pPr>
            <a:r>
              <a:rPr lang="en-US" dirty="0">
                <a:latin typeface="Cambria" panose="02040503050406030204" pitchFamily="18" charset="0"/>
                <a:ea typeface="Cambria" panose="02040503050406030204" pitchFamily="18" charset="0"/>
              </a:rPr>
              <a:t>HLEG Recommendation for trust in AL [4].</a:t>
            </a:r>
          </a:p>
        </p:txBody>
      </p:sp>
      <p:sp>
        <p:nvSpPr>
          <p:cNvPr id="3" name="Content Placeholder 2">
            <a:extLst>
              <a:ext uri="{FF2B5EF4-FFF2-40B4-BE49-F238E27FC236}">
                <a16:creationId xmlns:a16="http://schemas.microsoft.com/office/drawing/2014/main" id="{E4520B6E-6FFD-F103-7399-B96F0EA5C8B7}"/>
              </a:ext>
            </a:extLst>
          </p:cNvPr>
          <p:cNvSpPr>
            <a:spLocks noGrp="1"/>
          </p:cNvSpPr>
          <p:nvPr>
            <p:ph idx="1"/>
          </p:nvPr>
        </p:nvSpPr>
        <p:spPr>
          <a:xfrm>
            <a:off x="838200" y="1825625"/>
            <a:ext cx="10515600" cy="2498725"/>
          </a:xfrm>
        </p:spPr>
        <p:txBody>
          <a:bodyPr>
            <a:normAutofit fontScale="92500" lnSpcReduction="20000"/>
          </a:bodyPr>
          <a:lstStyle/>
          <a:p>
            <a:pPr>
              <a:lnSpc>
                <a:spcPct val="150000"/>
              </a:lnSpc>
            </a:pPr>
            <a:r>
              <a:rPr lang="en-US" dirty="0">
                <a:latin typeface="Cambria" panose="02040503050406030204" pitchFamily="18" charset="0"/>
                <a:ea typeface="Cambria" panose="02040503050406030204" pitchFamily="18" charset="0"/>
              </a:rPr>
              <a:t>Legislations, ethical behaviors and moral standards.</a:t>
            </a:r>
          </a:p>
          <a:p>
            <a:pPr>
              <a:lnSpc>
                <a:spcPct val="150000"/>
              </a:lnSpc>
            </a:pPr>
            <a:r>
              <a:rPr lang="en-US" dirty="0">
                <a:latin typeface="Cambria" panose="02040503050406030204" pitchFamily="18" charset="0"/>
                <a:ea typeface="Cambria" panose="02040503050406030204" pitchFamily="18" charset="0"/>
              </a:rPr>
              <a:t>Humans must remain responsible for AI actions and legal liabilities should rest on humans. Black box not an excuse.</a:t>
            </a:r>
          </a:p>
          <a:p>
            <a:pPr>
              <a:lnSpc>
                <a:spcPct val="150000"/>
              </a:lnSpc>
            </a:pPr>
            <a:r>
              <a:rPr lang="en-US" dirty="0">
                <a:latin typeface="Cambria" panose="02040503050406030204" pitchFamily="18" charset="0"/>
                <a:ea typeface="Cambria" panose="02040503050406030204" pitchFamily="18" charset="0"/>
              </a:rPr>
              <a:t>AI should be able to explain its actions or how it arrived at a decision</a:t>
            </a:r>
          </a:p>
          <a:p>
            <a:pPr>
              <a:lnSpc>
                <a:spcPct val="150000"/>
              </a:lnSpc>
            </a:pPr>
            <a:endParaRPr lang="en-US" dirty="0">
              <a:latin typeface="Cambria" panose="02040503050406030204" pitchFamily="18" charset="0"/>
              <a:ea typeface="Cambria" panose="02040503050406030204" pitchFamily="18" charset="0"/>
            </a:endParaRPr>
          </a:p>
        </p:txBody>
      </p:sp>
      <p:sp>
        <p:nvSpPr>
          <p:cNvPr id="4" name="Rectangle 3">
            <a:extLst>
              <a:ext uri="{FF2B5EF4-FFF2-40B4-BE49-F238E27FC236}">
                <a16:creationId xmlns:a16="http://schemas.microsoft.com/office/drawing/2014/main" id="{7C55DCFF-F877-E46E-5979-2114D85C77B0}"/>
              </a:ext>
            </a:extLst>
          </p:cNvPr>
          <p:cNvSpPr/>
          <p:nvPr/>
        </p:nvSpPr>
        <p:spPr>
          <a:xfrm>
            <a:off x="10858720" y="6098691"/>
            <a:ext cx="484639" cy="3890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p>
        </p:txBody>
      </p:sp>
    </p:spTree>
    <p:extLst>
      <p:ext uri="{BB962C8B-B14F-4D97-AF65-F5344CB8AC3E}">
        <p14:creationId xmlns:p14="http://schemas.microsoft.com/office/powerpoint/2010/main" val="4171065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40B9A-DEA9-3842-FE60-1ABB9EDAF4BF}"/>
              </a:ext>
            </a:extLst>
          </p:cNvPr>
          <p:cNvSpPr>
            <a:spLocks noGrp="1"/>
          </p:cNvSpPr>
          <p:nvPr>
            <p:ph type="title"/>
          </p:nvPr>
        </p:nvSpPr>
        <p:spPr/>
        <p:txBody>
          <a:bodyPr/>
          <a:lstStyle/>
          <a:p>
            <a:r>
              <a:rPr lang="en-US" dirty="0"/>
              <a:t>Why organizations trust and adopt AI [3]</a:t>
            </a:r>
          </a:p>
        </p:txBody>
      </p:sp>
      <p:sp>
        <p:nvSpPr>
          <p:cNvPr id="3" name="Content Placeholder 2">
            <a:extLst>
              <a:ext uri="{FF2B5EF4-FFF2-40B4-BE49-F238E27FC236}">
                <a16:creationId xmlns:a16="http://schemas.microsoft.com/office/drawing/2014/main" id="{917C4611-2073-AE72-9576-3B17A2B01252}"/>
              </a:ext>
            </a:extLst>
          </p:cNvPr>
          <p:cNvSpPr>
            <a:spLocks noGrp="1"/>
          </p:cNvSpPr>
          <p:nvPr>
            <p:ph idx="1"/>
          </p:nvPr>
        </p:nvSpPr>
        <p:spPr/>
        <p:txBody>
          <a:bodyPr/>
          <a:lstStyle/>
          <a:p>
            <a:r>
              <a:rPr lang="en-US" dirty="0"/>
              <a:t>Competitiveness </a:t>
            </a:r>
          </a:p>
          <a:p>
            <a:r>
              <a:rPr lang="en-US" dirty="0"/>
              <a:t>Relative advantage over peers</a:t>
            </a:r>
          </a:p>
          <a:p>
            <a:r>
              <a:rPr lang="en-US" dirty="0"/>
              <a:t>Profits</a:t>
            </a:r>
          </a:p>
          <a:p>
            <a:r>
              <a:rPr lang="en-US" dirty="0"/>
              <a:t>Resources management</a:t>
            </a:r>
          </a:p>
          <a:p>
            <a:r>
              <a:rPr lang="en-US" dirty="0"/>
              <a:t>Compatibilities</a:t>
            </a:r>
          </a:p>
          <a:p>
            <a:r>
              <a:rPr lang="en-US" dirty="0"/>
              <a:t>Top management acceptance of AI</a:t>
            </a:r>
          </a:p>
        </p:txBody>
      </p:sp>
      <p:sp>
        <p:nvSpPr>
          <p:cNvPr id="4" name="Rectangle 3">
            <a:extLst>
              <a:ext uri="{FF2B5EF4-FFF2-40B4-BE49-F238E27FC236}">
                <a16:creationId xmlns:a16="http://schemas.microsoft.com/office/drawing/2014/main" id="{10B29742-E501-0EFD-741D-CC1B219B9F19}"/>
              </a:ext>
            </a:extLst>
          </p:cNvPr>
          <p:cNvSpPr/>
          <p:nvPr/>
        </p:nvSpPr>
        <p:spPr>
          <a:xfrm>
            <a:off x="10858720" y="6098691"/>
            <a:ext cx="484639" cy="3890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a:t>
            </a:r>
          </a:p>
        </p:txBody>
      </p:sp>
    </p:spTree>
    <p:extLst>
      <p:ext uri="{BB962C8B-B14F-4D97-AF65-F5344CB8AC3E}">
        <p14:creationId xmlns:p14="http://schemas.microsoft.com/office/powerpoint/2010/main" val="3879849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EE5DB-9D4F-8B51-2443-8E74E7D6B243}"/>
              </a:ext>
            </a:extLst>
          </p:cNvPr>
          <p:cNvSpPr>
            <a:spLocks noGrp="1"/>
          </p:cNvSpPr>
          <p:nvPr>
            <p:ph type="title"/>
          </p:nvPr>
        </p:nvSpPr>
        <p:spPr>
          <a:xfrm>
            <a:off x="838200" y="221690"/>
            <a:ext cx="10515600" cy="1135871"/>
          </a:xfrm>
        </p:spPr>
        <p:txBody>
          <a:bodyPr/>
          <a:lstStyle/>
          <a:p>
            <a:r>
              <a:rPr lang="en-US" dirty="0"/>
              <a:t>Sectors of AI applications [5]</a:t>
            </a:r>
          </a:p>
        </p:txBody>
      </p:sp>
      <p:sp>
        <p:nvSpPr>
          <p:cNvPr id="3" name="Content Placeholder 2">
            <a:extLst>
              <a:ext uri="{FF2B5EF4-FFF2-40B4-BE49-F238E27FC236}">
                <a16:creationId xmlns:a16="http://schemas.microsoft.com/office/drawing/2014/main" id="{474C63CC-753A-F18F-4DB1-EC4D13E70FCF}"/>
              </a:ext>
            </a:extLst>
          </p:cNvPr>
          <p:cNvSpPr>
            <a:spLocks noGrp="1"/>
          </p:cNvSpPr>
          <p:nvPr>
            <p:ph idx="1"/>
          </p:nvPr>
        </p:nvSpPr>
        <p:spPr>
          <a:xfrm>
            <a:off x="838200" y="1825625"/>
            <a:ext cx="4953000" cy="3531379"/>
          </a:xfrm>
        </p:spPr>
        <p:txBody>
          <a:bodyPr/>
          <a:lstStyle/>
          <a:p>
            <a:r>
              <a:rPr lang="en-US" dirty="0"/>
              <a:t>Law enforcement</a:t>
            </a:r>
          </a:p>
          <a:p>
            <a:r>
              <a:rPr lang="en-US" dirty="0"/>
              <a:t>Security</a:t>
            </a:r>
          </a:p>
          <a:p>
            <a:r>
              <a:rPr lang="en-US" dirty="0"/>
              <a:t>Finance and credit checking</a:t>
            </a:r>
          </a:p>
          <a:p>
            <a:r>
              <a:rPr lang="en-US" dirty="0"/>
              <a:t>Autonomous driving</a:t>
            </a:r>
          </a:p>
          <a:p>
            <a:r>
              <a:rPr lang="en-US" dirty="0"/>
              <a:t>Healthcare</a:t>
            </a:r>
          </a:p>
          <a:p>
            <a:r>
              <a:rPr lang="en-US" dirty="0"/>
              <a:t>Criminal and justice defense</a:t>
            </a:r>
          </a:p>
        </p:txBody>
      </p:sp>
      <p:pic>
        <p:nvPicPr>
          <p:cNvPr id="4" name="Picture 3">
            <a:extLst>
              <a:ext uri="{FF2B5EF4-FFF2-40B4-BE49-F238E27FC236}">
                <a16:creationId xmlns:a16="http://schemas.microsoft.com/office/drawing/2014/main" id="{D8A0150F-4628-486D-DEC4-2DA37E42245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62675" y="1182759"/>
            <a:ext cx="5943600" cy="4817110"/>
          </a:xfrm>
          <a:prstGeom prst="rect">
            <a:avLst/>
          </a:prstGeom>
          <a:noFill/>
          <a:ln>
            <a:noFill/>
          </a:ln>
        </p:spPr>
      </p:pic>
      <p:sp>
        <p:nvSpPr>
          <p:cNvPr id="6" name="TextBox 5">
            <a:extLst>
              <a:ext uri="{FF2B5EF4-FFF2-40B4-BE49-F238E27FC236}">
                <a16:creationId xmlns:a16="http://schemas.microsoft.com/office/drawing/2014/main" id="{CC9D0536-A20E-7F11-D077-64B1C8EAF513}"/>
              </a:ext>
            </a:extLst>
          </p:cNvPr>
          <p:cNvSpPr txBox="1"/>
          <p:nvPr/>
        </p:nvSpPr>
        <p:spPr>
          <a:xfrm>
            <a:off x="6947647" y="6123543"/>
            <a:ext cx="5065059" cy="369332"/>
          </a:xfrm>
          <a:prstGeom prst="rect">
            <a:avLst/>
          </a:prstGeom>
          <a:noFill/>
        </p:spPr>
        <p:txBody>
          <a:bodyPr wrap="square">
            <a:spAutoFit/>
          </a:bodyPr>
          <a:lstStyle/>
          <a:p>
            <a:r>
              <a:rPr lang="en-US" dirty="0"/>
              <a:t>Responsibilities to all parties to ensure trust in AI [3]</a:t>
            </a:r>
          </a:p>
        </p:txBody>
      </p:sp>
      <p:sp>
        <p:nvSpPr>
          <p:cNvPr id="8" name="TextBox 7">
            <a:extLst>
              <a:ext uri="{FF2B5EF4-FFF2-40B4-BE49-F238E27FC236}">
                <a16:creationId xmlns:a16="http://schemas.microsoft.com/office/drawing/2014/main" id="{7DC0BEA9-7A4F-745B-F5EA-37ADEA046BB8}"/>
              </a:ext>
            </a:extLst>
          </p:cNvPr>
          <p:cNvSpPr txBox="1"/>
          <p:nvPr/>
        </p:nvSpPr>
        <p:spPr>
          <a:xfrm>
            <a:off x="412375" y="4987672"/>
            <a:ext cx="5683625" cy="369332"/>
          </a:xfrm>
          <a:prstGeom prst="rect">
            <a:avLst/>
          </a:prstGeom>
          <a:noFill/>
        </p:spPr>
        <p:txBody>
          <a:bodyPr wrap="square">
            <a:spAutoFit/>
          </a:bodyPr>
          <a:lstStyle/>
          <a:p>
            <a:r>
              <a:rPr lang="en-US" dirty="0"/>
              <a:t>Sensitive sectors  in which AI is currently being applied [5]</a:t>
            </a:r>
          </a:p>
        </p:txBody>
      </p:sp>
      <p:sp>
        <p:nvSpPr>
          <p:cNvPr id="9" name="Rectangle 8">
            <a:extLst>
              <a:ext uri="{FF2B5EF4-FFF2-40B4-BE49-F238E27FC236}">
                <a16:creationId xmlns:a16="http://schemas.microsoft.com/office/drawing/2014/main" id="{95B70BE5-6551-0DC9-32D6-26CD017C4A7B}"/>
              </a:ext>
            </a:extLst>
          </p:cNvPr>
          <p:cNvSpPr/>
          <p:nvPr/>
        </p:nvSpPr>
        <p:spPr>
          <a:xfrm>
            <a:off x="531379" y="6103810"/>
            <a:ext cx="484639" cy="3890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8</a:t>
            </a:r>
          </a:p>
        </p:txBody>
      </p:sp>
    </p:spTree>
    <p:extLst>
      <p:ext uri="{BB962C8B-B14F-4D97-AF65-F5344CB8AC3E}">
        <p14:creationId xmlns:p14="http://schemas.microsoft.com/office/powerpoint/2010/main" val="4119441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E592433-A47C-E4B2-F44E-81FEFA3970BC}"/>
              </a:ext>
            </a:extLst>
          </p:cNvPr>
          <p:cNvSpPr>
            <a:spLocks noGrp="1"/>
          </p:cNvSpPr>
          <p:nvPr>
            <p:ph type="title"/>
          </p:nvPr>
        </p:nvSpPr>
        <p:spPr>
          <a:xfrm>
            <a:off x="1383564" y="348865"/>
            <a:ext cx="9718111" cy="1576446"/>
          </a:xfrm>
        </p:spPr>
        <p:txBody>
          <a:bodyPr anchor="ctr">
            <a:normAutofit/>
          </a:bodyPr>
          <a:lstStyle/>
          <a:p>
            <a:r>
              <a:rPr lang="en-US" sz="4000" dirty="0">
                <a:solidFill>
                  <a:srgbClr val="FFFFFF"/>
                </a:solidFill>
                <a:latin typeface="Cambria" panose="02040503050406030204" pitchFamily="18" charset="0"/>
                <a:ea typeface="Cambria" panose="02040503050406030204" pitchFamily="18" charset="0"/>
              </a:rPr>
              <a:t>Ways AI is used in sectors</a:t>
            </a:r>
          </a:p>
        </p:txBody>
      </p:sp>
      <p:graphicFrame>
        <p:nvGraphicFramePr>
          <p:cNvPr id="5" name="Content Placeholder 2">
            <a:extLst>
              <a:ext uri="{FF2B5EF4-FFF2-40B4-BE49-F238E27FC236}">
                <a16:creationId xmlns:a16="http://schemas.microsoft.com/office/drawing/2014/main" id="{E64C88A6-1970-ACD7-6EB8-32D3403F5438}"/>
              </a:ext>
            </a:extLst>
          </p:cNvPr>
          <p:cNvGraphicFramePr>
            <a:graphicFrameLocks noGrp="1"/>
          </p:cNvGraphicFramePr>
          <p:nvPr>
            <p:ph idx="1"/>
            <p:extLst>
              <p:ext uri="{D42A27DB-BD31-4B8C-83A1-F6EECF244321}">
                <p14:modId xmlns:p14="http://schemas.microsoft.com/office/powerpoint/2010/main" val="3164834885"/>
              </p:ext>
            </p:extLst>
          </p:nvPr>
        </p:nvGraphicFramePr>
        <p:xfrm>
          <a:off x="778704" y="2819730"/>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FEB5BC63-1FFC-4732-A196-64284879A692}"/>
              </a:ext>
            </a:extLst>
          </p:cNvPr>
          <p:cNvSpPr txBox="1"/>
          <p:nvPr/>
        </p:nvSpPr>
        <p:spPr>
          <a:xfrm>
            <a:off x="2061884" y="2333628"/>
            <a:ext cx="4368414" cy="369332"/>
          </a:xfrm>
          <a:prstGeom prst="rect">
            <a:avLst/>
          </a:prstGeom>
          <a:noFill/>
        </p:spPr>
        <p:txBody>
          <a:bodyPr wrap="square">
            <a:spAutoFit/>
          </a:bodyPr>
          <a:lstStyle/>
          <a:p>
            <a:pPr lvl="0"/>
            <a:r>
              <a:rPr lang="en-US" dirty="0">
                <a:latin typeface="Cambria" panose="02040503050406030204" pitchFamily="18" charset="0"/>
                <a:ea typeface="Cambria" panose="02040503050406030204" pitchFamily="18" charset="0"/>
              </a:rPr>
              <a:t>Sectors of use influences trust in AI [5]</a:t>
            </a:r>
          </a:p>
        </p:txBody>
      </p:sp>
      <p:sp>
        <p:nvSpPr>
          <p:cNvPr id="10" name="Rectangle 9">
            <a:extLst>
              <a:ext uri="{FF2B5EF4-FFF2-40B4-BE49-F238E27FC236}">
                <a16:creationId xmlns:a16="http://schemas.microsoft.com/office/drawing/2014/main" id="{C5980B1D-39AC-9513-FA56-D963511ED70B}"/>
              </a:ext>
            </a:extLst>
          </p:cNvPr>
          <p:cNvSpPr/>
          <p:nvPr/>
        </p:nvSpPr>
        <p:spPr>
          <a:xfrm>
            <a:off x="10858720" y="6098691"/>
            <a:ext cx="484639" cy="3890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9</a:t>
            </a:r>
          </a:p>
        </p:txBody>
      </p:sp>
    </p:spTree>
    <p:extLst>
      <p:ext uri="{BB962C8B-B14F-4D97-AF65-F5344CB8AC3E}">
        <p14:creationId xmlns:p14="http://schemas.microsoft.com/office/powerpoint/2010/main" val="17114041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1414</TotalTime>
  <Words>983</Words>
  <Application>Microsoft Office PowerPoint</Application>
  <PresentationFormat>Widescreen</PresentationFormat>
  <Paragraphs>151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Cambria</vt:lpstr>
      <vt:lpstr>Office Theme</vt:lpstr>
      <vt:lpstr>What is trust</vt:lpstr>
      <vt:lpstr>Why AI needs to be trusted</vt:lpstr>
      <vt:lpstr>Trust in AI Component</vt:lpstr>
      <vt:lpstr>Trust in AI by Users</vt:lpstr>
      <vt:lpstr>Principles for trust in AI-Institute for ethical AL and Machine learning.</vt:lpstr>
      <vt:lpstr>HLEG Recommendation for trust in AL [4].</vt:lpstr>
      <vt:lpstr>Why organizations trust and adopt AI [3]</vt:lpstr>
      <vt:lpstr>Sectors of AI applications [5]</vt:lpstr>
      <vt:lpstr>Ways AI is used in sectors</vt:lpstr>
      <vt:lpstr>Factors that influence trust in AI</vt:lpstr>
      <vt:lpstr>PowerPoint Presentation</vt:lpstr>
      <vt:lpstr>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trust</dc:title>
  <dc:creator>Lawrence Obiuwevwi</dc:creator>
  <cp:lastModifiedBy>OBIUWEVWI, LAWRENCE</cp:lastModifiedBy>
  <cp:revision>5</cp:revision>
  <dcterms:created xsi:type="dcterms:W3CDTF">2024-02-08T20:57:25Z</dcterms:created>
  <dcterms:modified xsi:type="dcterms:W3CDTF">2024-02-12T22:17:29Z</dcterms:modified>
</cp:coreProperties>
</file>