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</a:t>
            </a: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3/28/19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C57DEE2-6F1B-48E8-9BC5-7BF4D7337405}" type="slidenum">
              <a:rPr b="0" lang="en-US" sz="10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i="1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100000"/>
              </a:lnSpc>
              <a:buClr>
                <a:srgbClr val="53548a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LevelEdit Master text styles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level</a:t>
            </a:r>
            <a:endParaRPr b="0" i="1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548640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822960" indent="-8226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1097280" indent="-1096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3/28/19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45FFDA-C0E3-4649-BB6F-E964B161CFD1}" type="slidenum">
              <a:rPr b="0" lang="en-US" sz="10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www2.informatik.uni-freiburg.de/~stachnis/pdf/grisetti07tro.pdf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octomap.github.io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Localization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Today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664956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Algorithm used to locate a robot on a map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iteratively adapts randomly-sampled points based on odometry and sensor data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Adaptive Monte Carlo Localization (AMCL)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rcRect l="39394" t="33951" r="34837" b="24223"/>
          <a:stretch/>
        </p:blipFill>
        <p:spPr>
          <a:xfrm>
            <a:off x="8321040" y="636480"/>
            <a:ext cx="3383280" cy="31125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rcRect l="47639" t="53951" r="27623" b="9678"/>
          <a:stretch/>
        </p:blipFill>
        <p:spPr>
          <a:xfrm>
            <a:off x="8321040" y="3931920"/>
            <a:ext cx="3383280" cy="2819160"/>
          </a:xfrm>
          <a:prstGeom prst="rect">
            <a:avLst/>
          </a:prstGeom>
          <a:ln>
            <a:noFill/>
          </a:ln>
        </p:spPr>
      </p:pic>
      <p:sp>
        <p:nvSpPr>
          <p:cNvPr id="115" name="Line 4"/>
          <p:cNvSpPr/>
          <p:nvPr/>
        </p:nvSpPr>
        <p:spPr>
          <a:xfrm>
            <a:off x="9966960" y="3108960"/>
            <a:ext cx="0" cy="15544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3" restart="whenNotActive" nodeType="interactiveSeq" fill="hold">
                <p:childTnLst>
                  <p:par>
                    <p:cTn id="34" fill="hold">
                      <p:stCondLst/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917720" y="1920240"/>
            <a:ext cx="8049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https://en.wikipedia.org/wiki/Monte_Carlo_localization#Example_for_1D_robot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AMCL Algorithm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59160" y="1920240"/>
            <a:ext cx="6656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https://en.wikipedia.org/wiki/Monte_Carlo_localization#Overview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44" restart="whenNotActive" nodeType="interactiveSeq" fill="hold">
                <p:childTnLst>
                  <p:par>
                    <p:cTn id="45" fill="hold">
                      <p:stCondLst/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Path-Planning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22960" y="2286000"/>
            <a:ext cx="5943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https://en.wikipedia.org/wiki/A*_search_algorithm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53" restart="whenNotActive" nodeType="interactiveSeq" fill="hold">
                <p:childTnLst>
                  <p:par>
                    <p:cTn id="54" fill="hold">
                      <p:stCondLst/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Activity 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6800" y="2011680"/>
            <a:ext cx="10857600" cy="448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Grab a computer, use your own, or partner up!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 you are using your own laptop and haven’t installed Ubuntu or ROS please do so. See the installation guide on the course wiki page or the instructors for help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Follow along with our instructions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WIFI: Westgate-STEM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PASSWORD: TheDesignProcess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76800" y="2011680"/>
            <a:ext cx="7792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There is a hierarchy of motion controllers in ROS ranging from high-level semantic control to path planning to simple base controllers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base controller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 subscribes to 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/cmd_vel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 and translates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Twist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messages into motor signals that actually turn the wheels.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Motion Control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Content Placeholder 4" descr=""/>
          <p:cNvPicPr/>
          <p:nvPr/>
        </p:nvPicPr>
        <p:blipFill>
          <a:blip r:embed="rId1"/>
          <a:stretch/>
        </p:blipFill>
        <p:spPr>
          <a:xfrm>
            <a:off x="9230040" y="403200"/>
            <a:ext cx="1438560" cy="605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76800" y="2011680"/>
            <a:ext cx="500724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geometry_msgs/Twist: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geometry_msgs/Vector3 linear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x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y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z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geometry_msgs/Vector3 angular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x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y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float64 z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Motion Message and Topics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6095880" y="2011680"/>
            <a:ext cx="500724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/cmd_vel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/cmd_vel_mux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/cmd_vel_mux/input/teleop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76800" y="2011680"/>
            <a:ext cx="664956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family of computer algorithms for mobile robots which address the problem of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generating maps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from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noisy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uncertain sensor data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assuming that the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robot pose is known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map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 represented as an evenly-spaced grid of binary (occupied or unoccupied) random variables.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Gmapping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computes the probability estimates for individual cells from the robot’s odometry and laser scans.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Occupancy Grid Mapping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4" restart="whenNotActive" nodeType="interactiveSeq" fill="hold">
                <p:childTnLst>
                  <p:par>
                    <p:cTn id="15" fill="hold">
                      <p:stCondLst/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57360" y="2011680"/>
            <a:ext cx="10752840" cy="3765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53548a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Rao-Blackwellized Particle Filter (RBPF)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9281160" y="6488640"/>
            <a:ext cx="275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gmapping paper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Gmapping Algorithm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{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 is estimated from the previous {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t-1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 and odometry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t-1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A scan-matching algorithm (e.g. VASCO) attempts to match the laser scan to the map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t-1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for a set of sampling points around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resulting in a probability distribution for each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 New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are computed from the Gaussian approximation of the scan-matching probability distributions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4. The maps {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t-1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 are updated based on the new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</a:t>
            </a:r>
            <a:r>
              <a:rPr b="1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24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57360" y="499680"/>
            <a:ext cx="396000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4745160" y="321120"/>
            <a:ext cx="1719720" cy="1497600"/>
          </a:xfrm>
          <a:prstGeom prst="rect">
            <a:avLst/>
          </a:prstGeom>
          <a:ln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2"/>
          <a:srcRect l="54809" t="54408" r="1766" b="12882"/>
          <a:stretch/>
        </p:blipFill>
        <p:spPr>
          <a:xfrm>
            <a:off x="4745160" y="1929600"/>
            <a:ext cx="7229160" cy="4742280"/>
          </a:xfrm>
          <a:prstGeom prst="rect">
            <a:avLst/>
          </a:prstGeom>
          <a:ln w="19080">
            <a:solidFill>
              <a:schemeClr val="bg1"/>
            </a:solidFill>
            <a:round/>
          </a:ln>
        </p:spPr>
      </p:pic>
      <p:sp>
        <p:nvSpPr>
          <p:cNvPr id="101" name="CustomShape 2"/>
          <p:cNvSpPr/>
          <p:nvPr/>
        </p:nvSpPr>
        <p:spPr>
          <a:xfrm>
            <a:off x="5605200" y="1069920"/>
            <a:ext cx="859680" cy="563760"/>
          </a:xfrm>
          <a:prstGeom prst="rect">
            <a:avLst/>
          </a:prstGeom>
          <a:noFill/>
          <a:ln w="284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3"/>
          <p:cNvSpPr/>
          <p:nvPr/>
        </p:nvSpPr>
        <p:spPr>
          <a:xfrm flipH="1">
            <a:off x="4744800" y="1069920"/>
            <a:ext cx="860040" cy="85932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4"/>
          <p:cNvSpPr/>
          <p:nvPr/>
        </p:nvSpPr>
        <p:spPr>
          <a:xfrm flipH="1" flipV="1">
            <a:off x="6465240" y="1069920"/>
            <a:ext cx="5509440" cy="85932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676800" y="2011680"/>
            <a:ext cx="394056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2D occupancy grid map of the Freiburg campus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Black cells are occupied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White cells are unoccupied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Grey cells are unseen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Saved as .yaml and .png files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172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Octomap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3760200" y="2011680"/>
            <a:ext cx="8144280" cy="37749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76800" y="2011680"/>
            <a:ext cx="302796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Efficient 3D Occupancy Mapping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597880" y="5778000"/>
            <a:ext cx="331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Octomap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4100</TotalTime>
  <Application>LibreOffice/5.1.6.2$Linux_X86_64 LibreOffice_project/10m0$Build-2</Application>
  <Words>363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2019-01-17T12:20:25Z</dcterms:created>
  <dc:creator>jsowinski12@yahoo.com</dc:creator>
  <dc:description/>
  <dc:language>en-US</dc:language>
  <cp:lastModifiedBy/>
  <dcterms:modified xsi:type="dcterms:W3CDTF">2019-03-28T17:04:14Z</dcterms:modified>
  <cp:revision>138</cp:revision>
  <dc:subject/>
  <dc:title>Robot Operating System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