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2" r:id="rId3"/>
    <p:sldId id="266" r:id="rId4"/>
    <p:sldId id="270" r:id="rId5"/>
    <p:sldId id="269" r:id="rId6"/>
    <p:sldId id="279" r:id="rId7"/>
    <p:sldId id="281" r:id="rId8"/>
    <p:sldId id="271" r:id="rId9"/>
    <p:sldId id="278" r:id="rId10"/>
    <p:sldId id="272" r:id="rId11"/>
    <p:sldId id="273" r:id="rId12"/>
    <p:sldId id="274" r:id="rId13"/>
    <p:sldId id="275" r:id="rId14"/>
    <p:sldId id="268" r:id="rId15"/>
    <p:sldId id="267" r:id="rId16"/>
    <p:sldId id="286" r:id="rId17"/>
    <p:sldId id="283" r:id="rId18"/>
    <p:sldId id="28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reps/rep-012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py/Overview/Publishers%20and%20Subscrib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py_tutorials/Tutorials/WritingPublisherSubscriber#CA-c82832e0d612370fe9886563f0b7f5433f6caee1_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er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9711-6950-4D2D-B4C6-FACAF4CE5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 Essentials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3AFE-2517-4405-8D62-3535CA64A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dirty="0" smtClean="0"/>
              <a:t>file system, runtime, and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5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1A90-D771-4229-9487-0F977415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FC32-A53C-4DDA-97F3-1A36AFAC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in ROS is organized into </a:t>
            </a:r>
            <a:r>
              <a:rPr lang="en-US" b="1" dirty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Packages can contain ROS nodes, ROS-independent libraries, datasets, configuration files, third-party software, and anything else needed to provide a useful module</a:t>
            </a:r>
          </a:p>
        </p:txBody>
      </p:sp>
    </p:spTree>
    <p:extLst>
      <p:ext uri="{BB962C8B-B14F-4D97-AF65-F5344CB8AC3E}">
        <p14:creationId xmlns:p14="http://schemas.microsoft.com/office/powerpoint/2010/main" val="208416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A15A-6281-4A1D-97E6-38582B48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6DED-F130-49E9-92D3-40E39D37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8" y="2011680"/>
            <a:ext cx="1906286" cy="44268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rosed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roscd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rosservice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rosmsg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rospack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rosdep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rosrun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catkin_create_pkg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catkin_make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5D613F-E483-4352-ABCF-2B01DB3D1A44}"/>
              </a:ext>
            </a:extLst>
          </p:cNvPr>
          <p:cNvSpPr txBox="1">
            <a:spLocks/>
          </p:cNvSpPr>
          <p:nvPr/>
        </p:nvSpPr>
        <p:spPr>
          <a:xfrm>
            <a:off x="2827540" y="2001246"/>
            <a:ext cx="8116979" cy="4426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Edit a file in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Navigate to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List files in a package or subdirectory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active nodes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topics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services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messages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packages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Work with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Run a ROS launch file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create a catkin package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build a catkin package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rosnode</a:t>
            </a:r>
            <a:r>
              <a:rPr lang="en-US" dirty="0">
                <a:solidFill>
                  <a:schemeClr val="tx1"/>
                </a:solidFill>
              </a:rPr>
              <a:t> info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kill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machine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ping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node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kill a running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list active nodes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list nodes running on a given machine or list machines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test connectivity </a:t>
            </a:r>
            <a:r>
              <a:rPr lang="en-US" dirty="0">
                <a:solidFill>
                  <a:schemeClr val="tx1"/>
                </a:solidFill>
              </a:rPr>
              <a:t>to a node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purge registration information of unreachable nodes </a:t>
            </a:r>
          </a:p>
        </p:txBody>
      </p:sp>
    </p:spTree>
    <p:extLst>
      <p:ext uri="{BB962C8B-B14F-4D97-AF65-F5344CB8AC3E}">
        <p14:creationId xmlns:p14="http://schemas.microsoft.com/office/powerpoint/2010/main" val="53972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88A0-B868-4978-9752-C8BBC5EE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bash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D28F-9C57-4AE0-8766-7CBE8FDDA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3" y="2126182"/>
            <a:ext cx="2632152" cy="376618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rostopic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bw</a:t>
            </a:r>
            <a:endParaRPr lang="en-US" dirty="0">
              <a:solidFill>
                <a:schemeClr val="tx1"/>
              </a:solidFill>
            </a:endParaRPr>
          </a:p>
          <a:p>
            <a:pPr lvl="4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delay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echo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find</a:t>
            </a:r>
          </a:p>
          <a:p>
            <a:pPr lvl="5"/>
            <a:r>
              <a:rPr lang="en-US" sz="2400" dirty="0" err="1">
                <a:solidFill>
                  <a:schemeClr val="tx1"/>
                </a:solidFill>
              </a:rPr>
              <a:t>hz</a:t>
            </a:r>
            <a:endParaRPr lang="en-US" sz="2400" dirty="0">
              <a:solidFill>
                <a:schemeClr val="tx1"/>
              </a:solidFill>
            </a:endParaRP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info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list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pub</a:t>
            </a:r>
          </a:p>
          <a:p>
            <a:pPr lvl="5"/>
            <a:r>
              <a:rPr lang="en-US" sz="24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9AB390-89C5-464D-8D79-C49340A43FDE}"/>
              </a:ext>
            </a:extLst>
          </p:cNvPr>
          <p:cNvSpPr txBox="1">
            <a:spLocks/>
          </p:cNvSpPr>
          <p:nvPr/>
        </p:nvSpPr>
        <p:spPr>
          <a:xfrm>
            <a:off x="3463848" y="2126181"/>
            <a:ext cx="7966151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bandwidth used by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delay of a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messages to screen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 topics by type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display publishing rate of topic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print information about active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information about active topics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publish data to topic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print topic type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A525-57F5-47C7-B4B0-E6E84F0C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38FE-E63A-4B10-96EC-E6C162B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8919831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Packages are directories that contain a package.xml file, they tend to look like this: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package_name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include/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msg/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package_name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scripts/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CMakeLists.txt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package.xml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CHANGELOG.rst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D56C9-6FA0-41BD-937B-1172B6347E1F}"/>
              </a:ext>
            </a:extLst>
          </p:cNvPr>
          <p:cNvSpPr txBox="1">
            <a:spLocks/>
          </p:cNvSpPr>
          <p:nvPr/>
        </p:nvSpPr>
        <p:spPr>
          <a:xfrm>
            <a:off x="4279768" y="2752626"/>
            <a:ext cx="7673420" cy="351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C++ include headers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Message types (.msg)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Source files, especially Python source that are exported to other packages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Folder containing Service types (.</a:t>
            </a:r>
            <a:r>
              <a:rPr lang="en-US" sz="2000" dirty="0" err="1">
                <a:solidFill>
                  <a:schemeClr val="tx1"/>
                </a:solidFill>
              </a:rPr>
              <a:t>srv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Executable scripts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make </a:t>
            </a:r>
            <a:r>
              <a:rPr lang="en-US" sz="2000" dirty="0">
                <a:solidFill>
                  <a:schemeClr val="tx1"/>
                </a:solidFill>
              </a:rPr>
              <a:t>build file for catkin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Description of package</a:t>
            </a:r>
          </a:p>
          <a:p>
            <a:pPr marL="0" indent="0">
              <a:lnSpc>
                <a:spcPct val="65000"/>
              </a:lnSpc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Tracks changes to package</a:t>
            </a:r>
          </a:p>
        </p:txBody>
      </p:sp>
    </p:spTree>
    <p:extLst>
      <p:ext uri="{BB962C8B-B14F-4D97-AF65-F5344CB8AC3E}">
        <p14:creationId xmlns:p14="http://schemas.microsoft.com/office/powerpoint/2010/main" val="23036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250A-07E1-4717-90F6-55649153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E7CC-CAD8-4891-877F-A77A3B37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34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catkin workspaces are used to keep packages organized and build packages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workspace_folder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CMakeLists.txt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package1/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CMakeLists.txt</a:t>
            </a:r>
          </a:p>
          <a:p>
            <a:pPr lvl="2"/>
            <a:r>
              <a:rPr lang="en-US" i="0" dirty="0">
                <a:solidFill>
                  <a:schemeClr val="tx1"/>
                </a:solidFill>
              </a:rPr>
              <a:t>…</a:t>
            </a:r>
          </a:p>
          <a:p>
            <a:pPr marL="0" lvl="2" indent="0">
              <a:buNone/>
            </a:pPr>
            <a:r>
              <a:rPr lang="en-US" i="0" dirty="0">
                <a:solidFill>
                  <a:schemeClr val="tx1"/>
                </a:solidFill>
              </a:rPr>
              <a:t>      </a:t>
            </a:r>
            <a:r>
              <a:rPr lang="en-US" sz="2400" i="0" dirty="0">
                <a:solidFill>
                  <a:schemeClr val="tx1"/>
                </a:solidFill>
              </a:rPr>
              <a:t>package2/</a:t>
            </a:r>
          </a:p>
          <a:p>
            <a:pPr marL="0" lvl="2" indent="0">
              <a:buNone/>
            </a:pPr>
            <a:r>
              <a:rPr lang="en-US" sz="2400" i="0" dirty="0">
                <a:solidFill>
                  <a:schemeClr val="tx1"/>
                </a:solidFill>
              </a:rPr>
              <a:t>        </a:t>
            </a:r>
            <a:r>
              <a:rPr lang="en-US" i="0" dirty="0">
                <a:solidFill>
                  <a:schemeClr val="tx1"/>
                </a:solidFill>
              </a:rPr>
              <a:t>package.xml</a:t>
            </a:r>
          </a:p>
          <a:p>
            <a:pPr marL="0" lvl="2" indent="0">
              <a:buNone/>
            </a:pPr>
            <a:r>
              <a:rPr lang="en-US" i="0" dirty="0"/>
              <a:t>          CMakeLists.txt</a:t>
            </a:r>
          </a:p>
          <a:p>
            <a:pPr marL="0" lvl="2" indent="0">
              <a:buNone/>
            </a:pPr>
            <a:r>
              <a:rPr lang="en-US" i="0" dirty="0"/>
              <a:t>      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3EF12-2A3D-4F98-AAA8-4D4196B5AF5B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9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System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/>
              <a:t>T</a:t>
            </a:r>
            <a:r>
              <a:rPr lang="en-US" dirty="0" smtClean="0"/>
              <a:t>ransform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270409" cy="3766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Library for keeping track of where your robot is in the world and where each component of your robot is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Simulated and real robots must specify coordinate frames for sensors, motors, COM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tf</a:t>
            </a:r>
            <a:r>
              <a:rPr lang="en-US" dirty="0" smtClean="0">
                <a:solidFill>
                  <a:schemeClr val="tx1"/>
                </a:solidFill>
              </a:rPr>
              <a:t> stores the relationships between coordinate frames as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oses</a:t>
            </a:r>
            <a:r>
              <a:rPr lang="en-US" dirty="0" smtClean="0">
                <a:solidFill>
                  <a:schemeClr val="tx1"/>
                </a:solidFill>
              </a:rPr>
              <a:t> and handles transforms from one frame to another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ROS coordinate frames follow the right-hand rule: x points forward, y points left, z points 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57" y="1635491"/>
            <a:ext cx="4719543" cy="45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Transform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0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73BA-340F-4FBD-B41F-8B60DCAD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8985-BD05-49A7-9B3E-287EAF9B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858120" cy="4483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Grab a computer, use your own, or partner up!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you will be using your own laptop and haven’t installed Ubuntu or ROS please do so. See the installation guide on the course wiki page or the instructors for help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Open Terminal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cd ~/ROS/ROS-Spring2019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git pull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Open lab2.txt in a text editor (emacs, nano, vim, etc.) and complete the exercises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WIFI: Westgate-STEM 		PASSWORD: </a:t>
            </a:r>
            <a:r>
              <a:rPr lang="en-US" dirty="0" err="1">
                <a:solidFill>
                  <a:schemeClr val="tx1"/>
                </a:solidFill>
              </a:rPr>
              <a:t>TheDesignProcess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6A09C-C599-4BA5-BD2F-3DB679702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325" y="838987"/>
            <a:ext cx="4380934" cy="514759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B39EE-0CCA-49DC-955F-07F62D8737D3}"/>
              </a:ext>
            </a:extLst>
          </p:cNvPr>
          <p:cNvSpPr txBox="1"/>
          <p:nvPr/>
        </p:nvSpPr>
        <p:spPr>
          <a:xfrm>
            <a:off x="612741" y="1834152"/>
            <a:ext cx="6436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runtime, ROS acts as the nervous system of the robot</a:t>
            </a:r>
          </a:p>
          <a:p>
            <a:endParaRPr lang="en-US" sz="2400" dirty="0"/>
          </a:p>
          <a:p>
            <a:r>
              <a:rPr lang="en-US" sz="2400" dirty="0"/>
              <a:t>ROS is the framework for controlling and coordinating the many components (sensors, motors, tools, logic) that make up the robot</a:t>
            </a:r>
          </a:p>
          <a:p>
            <a:endParaRPr lang="en-US" sz="2400" dirty="0"/>
          </a:p>
          <a:p>
            <a:r>
              <a:rPr lang="en-US" sz="2400" dirty="0"/>
              <a:t>Individual components are called </a:t>
            </a:r>
            <a:r>
              <a:rPr lang="en-US" sz="2400" b="1" dirty="0"/>
              <a:t>nodes</a:t>
            </a:r>
          </a:p>
          <a:p>
            <a:endParaRPr lang="en-US" sz="2400" dirty="0"/>
          </a:p>
          <a:p>
            <a:r>
              <a:rPr lang="en-US" sz="2400" dirty="0"/>
              <a:t>Nodes can interface with hardware, provide interfaces for users, perform operations, and communicate with other nodes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BB428D-7C75-46E8-8665-9BDA6F59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does ROS do?</a:t>
            </a:r>
          </a:p>
        </p:txBody>
      </p:sp>
    </p:spTree>
    <p:extLst>
      <p:ext uri="{BB962C8B-B14F-4D97-AF65-F5344CB8AC3E}">
        <p14:creationId xmlns:p14="http://schemas.microsoft.com/office/powerpoint/2010/main" val="38116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66BD-C848-41EF-AC5D-823DE0E0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Communication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FA7041-09E3-455E-B5D6-C41743C1C15B}"/>
              </a:ext>
            </a:extLst>
          </p:cNvPr>
          <p:cNvSpPr txBox="1">
            <a:spLocks/>
          </p:cNvSpPr>
          <p:nvPr/>
        </p:nvSpPr>
        <p:spPr>
          <a:xfrm>
            <a:off x="676657" y="2011680"/>
            <a:ext cx="524572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C06B2C-5C06-4474-B711-89BDD80F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ROS nodes typically communicate by sending and receiving </a:t>
            </a:r>
            <a:r>
              <a:rPr lang="en-US" b="1" dirty="0">
                <a:solidFill>
                  <a:schemeClr val="tx1"/>
                </a:solidFill>
              </a:rPr>
              <a:t>messages</a:t>
            </a:r>
            <a:r>
              <a:rPr lang="en-US" dirty="0">
                <a:solidFill>
                  <a:schemeClr val="tx1"/>
                </a:solidFill>
              </a:rPr>
              <a:t> on various </a:t>
            </a:r>
            <a:r>
              <a:rPr lang="en-US" b="1" dirty="0">
                <a:solidFill>
                  <a:schemeClr val="tx1"/>
                </a:solidFill>
              </a:rPr>
              <a:t>topics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also request messages and reply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various </a:t>
            </a:r>
            <a:r>
              <a:rPr lang="en-US" b="1" dirty="0">
                <a:solidFill>
                  <a:schemeClr val="tx1"/>
                </a:solidFill>
              </a:rPr>
              <a:t>services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communicate across machines, networks, programming languages, and operating systems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901-6097-4934-B3A2-1A7D86CB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5200-A687-41A7-80C6-0BBE78E6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290511" cy="37661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ROS Master</a:t>
            </a:r>
            <a:r>
              <a:rPr lang="en-US" dirty="0">
                <a:solidFill>
                  <a:schemeClr val="tx1"/>
                </a:solidFill>
              </a:rPr>
              <a:t> node handles naming and registration (publishing/subscribing) for all nodes in a ROS system. </a:t>
            </a:r>
            <a:r>
              <a:rPr lang="en-US" i="1" dirty="0">
                <a:solidFill>
                  <a:schemeClr val="tx1"/>
                </a:solidFill>
              </a:rPr>
              <a:t>It must be active in order to run any other node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ROS nodes communicate with each other directly but must first register with the master to find each other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ROS Master node is instantiated by running </a:t>
            </a:r>
            <a:r>
              <a:rPr lang="en-US" dirty="0" err="1">
                <a:solidFill>
                  <a:schemeClr val="tx1"/>
                </a:solidFill>
              </a:rPr>
              <a:t>roscore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roslaunch</a:t>
            </a:r>
            <a:r>
              <a:rPr lang="en-US" dirty="0">
                <a:solidFill>
                  <a:schemeClr val="tx1"/>
                </a:solidFill>
              </a:rPr>
              <a:t> in the terminal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707190F-2DFD-4308-B9F8-2987C6246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t="11538" r="1168" b="1603"/>
          <a:stretch/>
        </p:blipFill>
        <p:spPr>
          <a:xfrm>
            <a:off x="6061435" y="2157732"/>
            <a:ext cx="5929460" cy="3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57B0-4F4B-4AB3-8DB9-37A6511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/ Subscriber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79C0-0F1A-47AB-8903-3A9C248D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4214"/>
            <a:ext cx="5245724" cy="3766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node can receive messages by registering a </a:t>
            </a:r>
            <a:r>
              <a:rPr lang="en-US" b="1" dirty="0">
                <a:solidFill>
                  <a:schemeClr val="tx1"/>
                </a:solidFill>
              </a:rPr>
              <a:t>Subscriber</a:t>
            </a:r>
            <a:r>
              <a:rPr lang="en-US" dirty="0">
                <a:solidFill>
                  <a:schemeClr val="tx1"/>
                </a:solidFill>
              </a:rPr>
              <a:t> and listening to a specific topic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node can send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by registering a </a:t>
            </a:r>
            <a:r>
              <a:rPr lang="en-US" b="1" dirty="0">
                <a:solidFill>
                  <a:schemeClr val="tx1"/>
                </a:solidFill>
              </a:rPr>
              <a:t>Publisher</a:t>
            </a:r>
            <a:r>
              <a:rPr lang="en-US" dirty="0">
                <a:solidFill>
                  <a:schemeClr val="tx1"/>
                </a:solidFill>
              </a:rPr>
              <a:t> and publishing to a specific topic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Messages are defined in .msg files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3C1D97-BE65-43B6-97C0-E9AAC95C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4214"/>
            <a:ext cx="5892862" cy="4231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12181F-B598-4D5A-ADB0-06E729FD8BE6}"/>
              </a:ext>
            </a:extLst>
          </p:cNvPr>
          <p:cNvSpPr/>
          <p:nvPr/>
        </p:nvSpPr>
        <p:spPr>
          <a:xfrm>
            <a:off x="11516412" y="6488668"/>
            <a:ext cx="948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BB85-8CAA-49E7-8CB1-8519BD86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CC54D8-C8BC-4CBD-9C89-EB08ECB4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789" y="2384264"/>
            <a:ext cx="7581225" cy="305467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header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string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PoseWithCovariance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geometry_msgs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/</a:t>
            </a:r>
            <a:r>
              <a:rPr lang="en-US" altLang="en-US" dirty="0" err="1">
                <a:solidFill>
                  <a:srgbClr val="333333"/>
                </a:solidFill>
                <a:latin typeface="courier"/>
              </a:rPr>
              <a:t>TwistWithCovariance</a:t>
            </a:r>
            <a:r>
              <a:rPr lang="en-US" altLang="en-US" dirty="0">
                <a:solidFill>
                  <a:srgbClr val="333333"/>
                </a:solidFill>
                <a:latin typeface="courier"/>
              </a:rPr>
              <a:t> twist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int32 X=123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"/>
              </a:rPr>
              <a:t>string STATE=“Indiana”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5103-D68A-4FEC-A99A-F399C94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2" y="-245185"/>
            <a:ext cx="10772775" cy="1658198"/>
          </a:xfrm>
        </p:spPr>
        <p:txBody>
          <a:bodyPr/>
          <a:lstStyle/>
          <a:p>
            <a:r>
              <a:rPr lang="en-US" dirty="0"/>
              <a:t>Publisher Example: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1FB34-8637-4131-BFC9-324925525D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6515" y="1095020"/>
            <a:ext cx="8603273" cy="553997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B7FCF"/>
                </a:solidFill>
                <a:latin typeface="courier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 #!/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/bin/env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std_msgs.msg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'chatter'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queue_size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init_node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'talker'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C0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# 10hz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is_shutdown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"hello world %s"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loginfo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hello_str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rate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sleep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__name__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</a:rPr>
              <a:t>'__main__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4080"/>
                </a:solidFill>
                <a:effectLst/>
                <a:latin typeface="courier"/>
                <a:hlinkClick r:id="rId2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talker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rospy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ROSInterruptException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7FCF"/>
                </a:solidFill>
                <a:effectLst/>
                <a:latin typeface="courier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00000"/>
                </a:solidFill>
                <a:effectLst/>
                <a:latin typeface="courier"/>
              </a:rPr>
              <a:t>pass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B39-A0EA-4706-8A55-C6E25725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/ Reply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6299-E34D-4083-A5BE-2DA69DE8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906655"/>
            <a:ext cx="5074273" cy="37661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Nodes can </a:t>
            </a:r>
            <a:r>
              <a:rPr lang="en-US" b="1" dirty="0">
                <a:solidFill>
                  <a:schemeClr val="tx1"/>
                </a:solidFill>
              </a:rPr>
              <a:t>request</a:t>
            </a:r>
            <a:r>
              <a:rPr lang="en-US" dirty="0">
                <a:solidFill>
                  <a:schemeClr val="tx1"/>
                </a:solidFill>
              </a:rPr>
              <a:t> a message at a specific time (synchronously) by registering a </a:t>
            </a:r>
            <a:r>
              <a:rPr lang="en-US" b="1" dirty="0" err="1">
                <a:solidFill>
                  <a:schemeClr val="tx1"/>
                </a:solidFill>
              </a:rPr>
              <a:t>ServiceProxy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Nodes can reply to requests by registering a </a:t>
            </a:r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Services are defined in .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r>
              <a:rPr lang="en-US" dirty="0">
                <a:solidFill>
                  <a:schemeClr val="tx1"/>
                </a:solidFill>
              </a:rPr>
              <a:t>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77A97-8974-4285-90FD-B80BD07B3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97" r="87"/>
          <a:stretch/>
        </p:blipFill>
        <p:spPr>
          <a:xfrm>
            <a:off x="6043611" y="1803509"/>
            <a:ext cx="5956711" cy="4223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792E68-FF9D-4D13-819C-08F53625B494}"/>
              </a:ext>
            </a:extLst>
          </p:cNvPr>
          <p:cNvSpPr/>
          <p:nvPr/>
        </p:nvSpPr>
        <p:spPr>
          <a:xfrm>
            <a:off x="11579332" y="64886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55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3669</TotalTime>
  <Words>826</Words>
  <Application>Microsoft Office PowerPoint</Application>
  <PresentationFormat>Widescreen</PresentationFormat>
  <Paragraphs>185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 Light</vt:lpstr>
      <vt:lpstr>courier</vt:lpstr>
      <vt:lpstr>Metropolitan</vt:lpstr>
      <vt:lpstr>ROS Essentials 2</vt:lpstr>
      <vt:lpstr>Review</vt:lpstr>
      <vt:lpstr>What does ROS do?</vt:lpstr>
      <vt:lpstr>Node Communication</vt:lpstr>
      <vt:lpstr>Node Structure</vt:lpstr>
      <vt:lpstr>Publisher / Subscriber Model</vt:lpstr>
      <vt:lpstr>Message Example:</vt:lpstr>
      <vt:lpstr>Publisher Example: </vt:lpstr>
      <vt:lpstr>Request / Reply Model</vt:lpstr>
      <vt:lpstr>File System</vt:lpstr>
      <vt:lpstr>ROS bash commands</vt:lpstr>
      <vt:lpstr>ROS bash commands</vt:lpstr>
      <vt:lpstr>ROS bash commands</vt:lpstr>
      <vt:lpstr>Packages</vt:lpstr>
      <vt:lpstr>Catkin</vt:lpstr>
      <vt:lpstr>File System Walkthrough</vt:lpstr>
      <vt:lpstr>TF: Transform Library</vt:lpstr>
      <vt:lpstr>TF: Transform Library</vt:lpstr>
      <vt:lpstr>Lab Activity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creator>jsowinski12@yahoo.com</dc:creator>
  <cp:lastModifiedBy>Sowinski, James P CIV GXMM, GXPM</cp:lastModifiedBy>
  <cp:revision>94</cp:revision>
  <dcterms:created xsi:type="dcterms:W3CDTF">2019-01-17T12:20:25Z</dcterms:created>
  <dcterms:modified xsi:type="dcterms:W3CDTF">2019-01-31T17:03:37Z</dcterms:modified>
</cp:coreProperties>
</file>