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4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4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://wiki.ros.org/actionlib#CA-01a90787f036b7f609402261d9a26d106ea379bb_2" TargetMode="External"/><Relationship Id="rId3" Type="http://schemas.openxmlformats.org/officeDocument/2006/relationships/hyperlink" Target="http://wiki.ros.org/actionlib#CA-01a90787f036b7f609402261d9a26d106ea379bb_3" TargetMode="External"/><Relationship Id="rId4" Type="http://schemas.openxmlformats.org/officeDocument/2006/relationships/hyperlink" Target="http://wiki.ros.org/actionlib#CA-01a90787f036b7f609402261d9a26d106ea379bb_4" TargetMode="External"/><Relationship Id="rId5" Type="http://schemas.openxmlformats.org/officeDocument/2006/relationships/hyperlink" Target="http://wiki.ros.org/actionlib#CA-01a90787f036b7f609402261d9a26d106ea379bb_5" TargetMode="External"/><Relationship Id="rId6" Type="http://schemas.openxmlformats.org/officeDocument/2006/relationships/hyperlink" Target="http://wiki.ros.org/actionlib#CA-01a90787f036b7f609402261d9a26d106ea379bb_6" TargetMode="External"/><Relationship Id="rId7" Type="http://schemas.openxmlformats.org/officeDocument/2006/relationships/hyperlink" Target="http://wiki.ros.org/actionlib#CA-01a90787f036b7f609402261d9a26d106ea379bb_7" TargetMode="External"/><Relationship Id="rId8" Type="http://schemas.openxmlformats.org/officeDocument/2006/relationships/hyperlink" Target="http://wiki.ros.org/actionlib#CA-01a90787f036b7f609402261d9a26d106ea379bb_8" TargetMode="External"/><Relationship Id="rId9" Type="http://schemas.openxmlformats.org/officeDocument/2006/relationships/hyperlink" Target="http://wiki.ros.org/actionlib#CA-01a90787f036b7f609402261d9a26d106ea379bb_9" TargetMode="External"/><Relationship Id="rId10" Type="http://schemas.openxmlformats.org/officeDocument/2006/relationships/hyperlink" Target="http://wiki.ros.org/actionlib#CA-01a90787f036b7f609402261d9a26d106ea379bb_10" TargetMode="External"/><Relationship Id="rId11" Type="http://schemas.openxmlformats.org/officeDocument/2006/relationships/hyperlink" Target="http://wiki.ros.org/actionlib#CA-01a90787f036b7f609402261d9a26d106ea379bb_11" TargetMode="External"/><Relationship Id="rId12" Type="http://schemas.openxmlformats.org/officeDocument/2006/relationships/hyperlink" Target="http://wiki.ros.org/actionlib#CA-01a90787f036b7f609402261d9a26d106ea379bb_12" TargetMode="External"/><Relationship Id="rId13" Type="http://schemas.openxmlformats.org/officeDocument/2006/relationships/hyperlink" Target="http://wiki.ros.org/actionlib#CA-01a90787f036b7f609402261d9a26d106ea379bb_13" TargetMode="External"/><Relationship Id="rId14" Type="http://schemas.openxmlformats.org/officeDocument/2006/relationships/hyperlink" Target="http://wiki.ros.org/actionlib#CA-01a90787f036b7f609402261d9a26d106ea379bb_14" TargetMode="External"/><Relationship Id="rId15" Type="http://schemas.openxmlformats.org/officeDocument/2006/relationships/hyperlink" Target="http://wiki.ros.org/actionlib#CA-01a90787f036b7f609402261d9a26d106ea379bb_15" TargetMode="External"/><Relationship Id="rId16" Type="http://schemas.openxmlformats.org/officeDocument/2006/relationships/hyperlink" Target="http://wiki.ros.org/actionlib#CA-01a90787f036b7f609402261d9a26d106ea379bb_16" TargetMode="External"/><Relationship Id="rId17" Type="http://schemas.openxmlformats.org/officeDocument/2006/relationships/hyperlink" Target="http://wiki.ros.org/actionlib#CA-01a90787f036b7f609402261d9a26d106ea379bb_17" TargetMode="External"/><Relationship Id="rId18" Type="http://schemas.openxmlformats.org/officeDocument/2006/relationships/hyperlink" Target="http://wiki.ros.org/actionlib#CA-01a90787f036b7f609402261d9a26d106ea379bb_18" TargetMode="External"/><Relationship Id="rId19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wiki.ros.org/actionlib/Tutorials" TargetMode="External"/><Relationship Id="rId2" Type="http://schemas.openxmlformats.org/officeDocument/2006/relationships/hyperlink" Target="http://wiki.ros.org/actionlib/Tutorials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iki.ros.org/rospy_tutorials/Tutorials/WritingPublisherSubscriber#CA-c82832e0d612370fe9886563f0b7f5433f6caee1_17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03360" y="770400"/>
            <a:ext cx="10781280" cy="33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b="0" lang="en-US" sz="88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Review and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67440" y="4206960"/>
            <a:ext cx="92271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actionlib and tuning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File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Software in ROS is organized into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Packages can contain ROS nodes, ROS-independent libraries, datasets, configuration files, third-party software, and anything else needed to provide a useful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bash 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76800" y="2011680"/>
            <a:ext cx="1905120" cy="44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roscd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rosls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rosnode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rostopic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rospack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rosdep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roslaunch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catkin_create_pkg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827440" y="2001240"/>
            <a:ext cx="8115840" cy="44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Edit a file in a ROS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Navigate to a package or subdirectory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 files in a package or subdirectory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active nodes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topics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messages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Run a ROS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Run a ROS launch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create a catkin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build a catkin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bash 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57360" y="2126160"/>
            <a:ext cx="263124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rosnode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97280" indent="-109620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cleanup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463920" y="2126160"/>
            <a:ext cx="796500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information about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kill a running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 active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 nodes running on a given machine or list machines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 connectivity to a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purge registration information of unreachable nodes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bash 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57360" y="2126160"/>
            <a:ext cx="263124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rostopic bw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97280" indent="-109620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echo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199880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463920" y="2126160"/>
            <a:ext cx="796500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display bandwidth used by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display delay of a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messages to 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find topics by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display publishing rate of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information about active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information about active topics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publish data to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topic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76800" y="2011680"/>
            <a:ext cx="891864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Packages are directories that contain a package.xml file, they tend to look like this: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package_name/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include/package_name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msg/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src/package_name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srv/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scripts/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CMakeLists.txt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CHANGELOG.rst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279680" y="2752560"/>
            <a:ext cx="7672320" cy="35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C++ include headers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Folder containing Message types (.msg)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Source files, especially Python source that are exported to other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Folder containing Service types (.srv)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Executable scripts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cmake build file for catkin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Description of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Tracks changes to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Catkin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76800" y="2011680"/>
            <a:ext cx="10752480" cy="41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catkin workspaces are used to keep packages organized and build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workspace_folder/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7400" indent="-34200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CMakeLists.txt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7400" indent="-34200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package1/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48640" indent="-5475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48640" indent="-5475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CMakeLists.txt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48640" indent="-5475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package2/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CMakeLists.txt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…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1531520" y="6488640"/>
            <a:ext cx="70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TF: Transform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6800" y="2011680"/>
            <a:ext cx="626940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Library for keeping track of where your robot is in the world and where each component of your robot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Simulated and real robots must specify coordinate frames for sensors, motors, 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tf stores the relationships between coordinate frames as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Poses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and handles transforms from one frame to another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coordinate frames follow the right-hand rule: x points forward, y points left, z points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7167600" y="1635480"/>
            <a:ext cx="4718520" cy="451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rviz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Content Placeholder 3" descr=""/>
          <p:cNvPicPr/>
          <p:nvPr/>
        </p:nvPicPr>
        <p:blipFill>
          <a:blip r:embed="rId1"/>
          <a:stretch/>
        </p:blipFill>
        <p:spPr>
          <a:xfrm>
            <a:off x="4799880" y="1328760"/>
            <a:ext cx="7126920" cy="460836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676800" y="2011680"/>
            <a:ext cx="389412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Visualization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URDF: Unified Robot Description Format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Content Placeholder 4" descr=""/>
          <p:cNvPicPr/>
          <p:nvPr/>
        </p:nvPicPr>
        <p:blipFill>
          <a:blip r:embed="rId1"/>
          <a:srcRect l="27619" t="12173" r="1470" b="10517"/>
          <a:stretch/>
        </p:blipFill>
        <p:spPr>
          <a:xfrm>
            <a:off x="7408440" y="2225160"/>
            <a:ext cx="4134240" cy="33382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676800" y="2011680"/>
            <a:ext cx="626940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URDF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files specify a robot’s visual model, boundaries, physical properties, and tf frames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Used in visualization, simulation, and interaction of robots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Can include complex meshes created in 3D graphics editors for custom 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URDF: Joints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76800" y="2011680"/>
            <a:ext cx="626940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Revolute: a hinge joint that rotates along the axis and has a limited range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Continuous: a continuous hinge joint that rotates around the axis and has no upper and lower limits.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Prismatic: a sliding joint that slides along the axis, and has a limited range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Fixed: This is not really a joint because it cannot move. All degrees of freedom are locked.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Floating: This joint allows motion for all 6 degrees of freedom.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Planar: This joint allows motion in a plane perpendicular to the axis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315200" y="1737360"/>
            <a:ext cx="4407840" cy="403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URDF Example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76800" y="2011680"/>
            <a:ext cx="626940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rcRect l="3867" t="6875" r="51652" b="3733"/>
          <a:stretch/>
        </p:blipFill>
        <p:spPr>
          <a:xfrm>
            <a:off x="6309360" y="406080"/>
            <a:ext cx="5545440" cy="62683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rcRect l="4442" t="9361" r="67816" b="79977"/>
          <a:stretch/>
        </p:blipFill>
        <p:spPr>
          <a:xfrm>
            <a:off x="548640" y="3566160"/>
            <a:ext cx="4937040" cy="10663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rcRect l="4442" t="57367" r="62564" b="29304"/>
          <a:stretch/>
        </p:blipFill>
        <p:spPr>
          <a:xfrm>
            <a:off x="548640" y="2011680"/>
            <a:ext cx="5229720" cy="11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Today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Calibration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76800" y="2011680"/>
            <a:ext cx="10856880" cy="44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76800" y="2011680"/>
            <a:ext cx="10856880" cy="16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actionlib package provides tools for initiating long-running tasks, getting feedback, and cancelling tasks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It uses 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actions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to define the goal, feedback, and final output of a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Ex. Request a robot moves to a point (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goal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), along the way send its current position (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feedback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), when it arrives it send a picture from the camera (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result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Actionlib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9814680" y="6541200"/>
            <a:ext cx="2571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http://wiki.ros.org/actionlib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1919520" y="3867120"/>
            <a:ext cx="8371080" cy="2697120"/>
          </a:xfrm>
          <a:prstGeom prst="rect">
            <a:avLst/>
          </a:prstGeom>
          <a:ln>
            <a:noFill/>
          </a:ln>
        </p:spPr>
      </p:pic>
      <p:pic>
        <p:nvPicPr>
          <p:cNvPr id="137" name="Picture 4" descr=""/>
          <p:cNvPicPr/>
          <p:nvPr/>
        </p:nvPicPr>
        <p:blipFill>
          <a:blip r:embed="rId2"/>
          <a:srcRect l="0" t="0" r="25260" b="0"/>
          <a:stretch/>
        </p:blipFill>
        <p:spPr>
          <a:xfrm>
            <a:off x="4484520" y="4169520"/>
            <a:ext cx="3241800" cy="1780560"/>
          </a:xfrm>
          <a:prstGeom prst="rect">
            <a:avLst/>
          </a:prstGeom>
          <a:ln>
            <a:noFill/>
          </a:ln>
        </p:spPr>
      </p:pic>
      <p:pic>
        <p:nvPicPr>
          <p:cNvPr id="138" name="Picture 4" descr=""/>
          <p:cNvPicPr/>
          <p:nvPr/>
        </p:nvPicPr>
        <p:blipFill>
          <a:blip r:embed="rId3"/>
          <a:srcRect l="80472" t="68036" r="0" b="0"/>
          <a:stretch/>
        </p:blipFill>
        <p:spPr>
          <a:xfrm>
            <a:off x="5648400" y="5926680"/>
            <a:ext cx="913320" cy="61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Actionlib: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1499400" y="2157840"/>
            <a:ext cx="9087480" cy="44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Actionlib: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6456600" y="120600"/>
            <a:ext cx="5333040" cy="661896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3" name="CustomShape 2"/>
          <p:cNvSpPr/>
          <p:nvPr/>
        </p:nvSpPr>
        <p:spPr>
          <a:xfrm>
            <a:off x="302760" y="2355480"/>
            <a:ext cx="6507000" cy="3886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 #! /usr/bin/env python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2"/>
              </a:rPr>
              <a:t>2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3"/>
              </a:rPr>
              <a:t>3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roslib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4"/>
              </a:rPr>
              <a:t>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roslib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load_manifest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'my_pkg_name'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5"/>
              </a:rPr>
              <a:t>5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6"/>
              </a:rPr>
              <a:t>6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actionlib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7"/>
              </a:rPr>
              <a:t>7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8"/>
              </a:rPr>
              <a:t>8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chores.msg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DoDishesAction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DoDishesGoal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9"/>
              </a:rPr>
              <a:t>9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0"/>
              </a:rPr>
              <a:t>10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__name__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== </a:t>
            </a:r>
            <a:r>
              <a:rPr b="0" lang="en-US" sz="1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'__main__'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1"/>
              </a:rPr>
              <a:t>11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init_node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'do_dishes_client'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2"/>
              </a:rPr>
              <a:t>12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client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actionlib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SimpleActionClient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'do_dishes'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DoDishesAction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3"/>
              </a:rPr>
              <a:t>13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client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wait_for_server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4"/>
              </a:rPr>
              <a:t>14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5"/>
              </a:rPr>
              <a:t>15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goal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DoDishesGoal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6"/>
              </a:rPr>
              <a:t>16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Fill in the goal here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7"/>
              </a:rPr>
              <a:t>17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client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send_goal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goal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8"/>
              </a:rPr>
              <a:t>18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client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wait_for_result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Duration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from_sec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8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5.0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))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Lab Activity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6800" y="2011680"/>
            <a:ext cx="10856880" cy="44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Grab a computer, use your own, or partner up!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If you will be using your own laptop and haven’t installed Ubuntu or ROS please do so. See the installation guide on the course wiki page or the instructors for help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Open Terminal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Go to </a:t>
            </a:r>
            <a:r>
              <a:rPr b="1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1"/>
              </a:rPr>
              <a:t>http://</a:t>
            </a:r>
            <a:r>
              <a:rPr b="1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2"/>
              </a:rPr>
              <a:t>wiki.ros.org/actionlib/Tutorials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Follow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1. Workspace 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Then follow exercises 4, 5, and 3 under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2. Beginner Tutorials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WIFI: Westgate-STEM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PASSWORD: TheDesignProcess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Content Placeholder 4" descr=""/>
          <p:cNvPicPr/>
          <p:nvPr/>
        </p:nvPicPr>
        <p:blipFill>
          <a:blip r:embed="rId1"/>
          <a:stretch/>
        </p:blipFill>
        <p:spPr>
          <a:xfrm>
            <a:off x="7198200" y="839160"/>
            <a:ext cx="4379760" cy="514656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612720" y="1834200"/>
            <a:ext cx="6435360" cy="52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At runtime, ROS acts as the nervous system of the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is the framework for controlling and coordinating the many components (sensors, motors, tools, logic) that make up the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Individual components are called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 can interface with hardware, provide interfaces for users, perform operations, and communicate with other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does ROS do?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76800" y="2011680"/>
            <a:ext cx="524448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nodes typically communicate by sending and receiving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messages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on various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topics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 can also request messages and reply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using various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 can communicate across machines, networks, programming languages, and operating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76800" y="2011680"/>
            <a:ext cx="528948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Master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node handles naming and registration (publishing/subscribing) for all nodes in a ROS system. </a:t>
            </a: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It must be active in order to run any other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nodes communicate with each other directly but must first register with the master to find each other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ROS Master node is instantiated by running roscore or roslaunch in the terminal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9" descr=""/>
          <p:cNvPicPr/>
          <p:nvPr/>
        </p:nvPicPr>
        <p:blipFill>
          <a:blip r:embed="rId1"/>
          <a:srcRect l="297" t="11537" r="1170" b="1607"/>
          <a:stretch/>
        </p:blipFill>
        <p:spPr>
          <a:xfrm>
            <a:off x="6061320" y="2157840"/>
            <a:ext cx="5928480" cy="327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Publisher / Subscriber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57360" y="1904040"/>
            <a:ext cx="524448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node can receive messages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Subscriber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and listening to a specific topic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node can send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messages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Publisher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and publishing to a specific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Messages are defined in .msg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Content Placeholder 4" descr=""/>
          <p:cNvPicPr/>
          <p:nvPr/>
        </p:nvPicPr>
        <p:blipFill>
          <a:blip r:embed="rId1"/>
          <a:stretch/>
        </p:blipFill>
        <p:spPr>
          <a:xfrm>
            <a:off x="6095880" y="1904040"/>
            <a:ext cx="5891760" cy="423072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11516400" y="6488640"/>
            <a:ext cx="947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Message 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3960" y="1948680"/>
            <a:ext cx="7580160" cy="392472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Header 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geometry_msgs/PoseWithCovariance pose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geometry_msgs/TwistWithCovariance twist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int32 X=123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 STATE=“Indiana”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42280" y="-24516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Publisher Example: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346560" y="1121760"/>
            <a:ext cx="8602200" cy="548604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#!/usr/bin/env python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std_msgs.msg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talker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7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Publisher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'chatter'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queue_size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8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8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init_node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'talker'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anonymous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True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rate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Rate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8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10hz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not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is_shutdown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11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hello_str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"hello world %s"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%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get_time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12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loginfo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hello_str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13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publish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hello_str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rate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sleep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15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16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__name__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== 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'__main__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"/>
              </a:rPr>
              <a:t>’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17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18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talker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19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except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ROSInterruptException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20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pass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US" sz="5400" spc="-11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Request / Reply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57360" y="1906560"/>
            <a:ext cx="5073120" cy="37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 can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request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a message at a specific time (synchronously)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ServiceProxy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 can reply to requests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Services are defined in .srv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rcRect l="0" t="195" r="86" b="0"/>
          <a:stretch/>
        </p:blipFill>
        <p:spPr>
          <a:xfrm>
            <a:off x="6043680" y="1803600"/>
            <a:ext cx="5955480" cy="422244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11531520" y="6488640"/>
            <a:ext cx="70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3859</TotalTime>
  <Application>LibreOffice/5.1.6.2$Linux_X86_64 LibreOffice_project/10m0$Build-2</Application>
  <Words>1016</Words>
  <Paragraphs>217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2019-01-17T12:20:25Z</dcterms:created>
  <dc:creator>jsowinski12@yahoo.com</dc:creator>
  <dc:description/>
  <dc:language>en-US</dc:language>
  <cp:lastModifiedBy/>
  <dcterms:modified xsi:type="dcterms:W3CDTF">2019-03-07T16:04:54Z</dcterms:modified>
  <cp:revision>118</cp:revision>
  <dc:subject/>
  <dc:title>Robot Operating System Course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