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44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1920" cy="16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44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://www.ros.org/reps/rep-0127.html" TargetMode="External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://wiki.ros.org/rospy/Overview/Publishers%20and%20Subscribers" TargetMode="External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wiki.ros.org/rospy_tutorials/Tutorials/WritingPublisherSubscriber#CA-c82832e0d612370fe9886563f0b7f5433f6caee1_17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hyperlink" Target="http://wiki.ros.org/Services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03360" y="770400"/>
            <a:ext cx="10781640" cy="33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0000"/>
              </a:lnSpc>
            </a:pPr>
            <a:r>
              <a:rPr b="0" lang="en-US" sz="8800" spc="-11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 Runtime &amp; Modeling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667440" y="4206960"/>
            <a:ext cx="9227520" cy="16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 runtime environment, URDF files, rviz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File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1440" indent="-9072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Software in ROS is organized into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packages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Packages can contain ROS nodes, ROS-independent libraries, datasets, configuration files, third-party software, and anything else needed to provide a useful module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 bash commands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76800" y="2011680"/>
            <a:ext cx="1905480" cy="44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roscd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rosls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rosnode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rostopic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rosservice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rosmsg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rospack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rosdep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rosrun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roslaunch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catkin_create_pkg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catkin_make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2827440" y="2001240"/>
            <a:ext cx="8116200" cy="44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Edit a file in a ROS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Navigate to a package or subdirectory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List files in a package or subdirectory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Work with active nodes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Work with topics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Work with services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Work with messages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Work with packages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Work with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Run a ROS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Run a ROS launch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create a catkin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build a catkin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 bash commands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657360" y="2126160"/>
            <a:ext cx="2631600" cy="37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1440" indent="-9072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rosnode info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97280" indent="-10965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kill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199880" indent="-22788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199880" indent="-22788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199880" indent="-22788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199880" indent="-22788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cleanup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3463920" y="2126160"/>
            <a:ext cx="7965360" cy="37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1440" indent="-907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print information about 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kill a running 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list active nodes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list nodes running on a given machine or list machines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test connectivity to a 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purge registration information of unreachable nodes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 bash commands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57360" y="2126160"/>
            <a:ext cx="2631600" cy="37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1440" indent="-9072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rostopic bw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97280" indent="-10965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delay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199880" indent="-22788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echo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199880" indent="-22788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199880" indent="-22788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199880" indent="-22788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199880" indent="-22788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199880" indent="-22788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199880" indent="-22788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3463920" y="2126160"/>
            <a:ext cx="7965360" cy="37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1440" indent="-907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display bandwidth used by topic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display delay of a topic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print messages to screen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find topics by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display publishing rate of topic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print information about active topic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print information about active topics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publish data to topic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print topic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Packages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76800" y="2011680"/>
            <a:ext cx="8919000" cy="37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Packages are directories that contain a package.xml file, they tend to look like this: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package_name/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include/package_name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msg/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src/package_name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srv/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scripts/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CMakeLists.txt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package.xml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CHANGELOG.rst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4279680" y="2752560"/>
            <a:ext cx="7672680" cy="35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65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C++ include headers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5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Folder containing Message types (.msg)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5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Source files, especially Python source that are exported to other packages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5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Folder containing Service types (.srv)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5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Executable scripts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5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cmake build file for catkin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5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Description of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5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Tracks changes to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Catkin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76800" y="2011680"/>
            <a:ext cx="10752840" cy="41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1440" indent="-9072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catkin workspaces are used to keep packages organized and build packages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workspace_folder/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47400" indent="-3423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CMakeLists.txt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47400" indent="-3423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package1/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48640" indent="-5479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package.xml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48640" indent="-5479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CMakeLists.txt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48640" indent="-5479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   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package2/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     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package.xml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       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CMakeLists.txt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    …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1531520" y="6488640"/>
            <a:ext cx="708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  <a:hlinkClick r:id="rId1"/>
              </a:rPr>
              <a:t>docs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TF: Transform Library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76800" y="2011680"/>
            <a:ext cx="6269760" cy="37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Library for keeping track of where your robot is in the world and where each component of your robot 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Simulated and real robots must specify coordinate frames for sensors, motors, 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tf stores the relationships between coordinate frames as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Poses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and handles transforms from one frame to another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 coordinate frames follow the right-hand rule: x points forward, y points left, z points 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3" descr=""/>
          <p:cNvPicPr/>
          <p:nvPr/>
        </p:nvPicPr>
        <p:blipFill>
          <a:blip r:embed="rId1"/>
          <a:stretch/>
        </p:blipFill>
        <p:spPr>
          <a:xfrm>
            <a:off x="7167600" y="1635480"/>
            <a:ext cx="4718880" cy="451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rviz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Content Placeholder 3" descr=""/>
          <p:cNvPicPr/>
          <p:nvPr/>
        </p:nvPicPr>
        <p:blipFill>
          <a:blip r:embed="rId1"/>
          <a:stretch/>
        </p:blipFill>
        <p:spPr>
          <a:xfrm>
            <a:off x="4799880" y="1328760"/>
            <a:ext cx="7127280" cy="460872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676800" y="2011680"/>
            <a:ext cx="3894480" cy="37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 Visualization tool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.rviz files specify which displays and views are shown when rviz starts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URDF: Unified Robot Description Format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Content Placeholder 4" descr=""/>
          <p:cNvPicPr/>
          <p:nvPr/>
        </p:nvPicPr>
        <p:blipFill>
          <a:blip r:embed="rId1"/>
          <a:srcRect l="27617" t="12169" r="1467" b="10517"/>
          <a:stretch/>
        </p:blipFill>
        <p:spPr>
          <a:xfrm>
            <a:off x="7408440" y="2225160"/>
            <a:ext cx="4134600" cy="333864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676800" y="2011680"/>
            <a:ext cx="6269760" cy="37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URDF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files specify a robot’s visual model, boundaries, physical properties, and tf frames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Used in visualization, simulation, and interaction of robots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Can include complex meshes created in 3D graphics editors for custom objects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1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Today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1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URDF: Joints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76800" y="2011680"/>
            <a:ext cx="6269760" cy="37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Revolute: a hinge joint that rotates along the axis and has a limited range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Continuous: a continuous hinge joint that rotates around the axis and has no upper and lower limits.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Prismatic: a sliding joint that slides along the axis, and has a limited range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Fixed: This is not really a joint because it cannot move. All degrees of freedom are locked.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Floating: This joint allows motion for all 6 degrees of freedom.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Planar: This joint allows motion in a plane perpendicular to the axis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7315200" y="1737360"/>
            <a:ext cx="4408200" cy="403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URDF Example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76800" y="2011680"/>
            <a:ext cx="6269760" cy="37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" descr=""/>
          <p:cNvPicPr/>
          <p:nvPr/>
        </p:nvPicPr>
        <p:blipFill>
          <a:blip r:embed="rId1"/>
          <a:srcRect l="3867" t="6874" r="51645" b="3733"/>
          <a:stretch/>
        </p:blipFill>
        <p:spPr>
          <a:xfrm>
            <a:off x="6309360" y="406080"/>
            <a:ext cx="5545800" cy="626868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rcRect l="4441" t="9360" r="67808" b="79965"/>
          <a:stretch/>
        </p:blipFill>
        <p:spPr>
          <a:xfrm>
            <a:off x="548640" y="3566160"/>
            <a:ext cx="4937400" cy="10666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rcRect l="4441" t="57359" r="62556" b="29299"/>
          <a:stretch/>
        </p:blipFill>
        <p:spPr>
          <a:xfrm>
            <a:off x="548640" y="2011680"/>
            <a:ext cx="5230080" cy="118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Lab Activity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76800" y="2011680"/>
            <a:ext cx="10857240" cy="44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Grab a computer, use your own, or partner up!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If you will be using your own laptop and haven’t installed Ubuntu or ROS please do so. See the installation guide on the course wiki page or the instructors for help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Open Terminal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cd ~/ROS/ROS-Spring2019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git pull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If you haven’t finished lab 2 or 3 continue those! Once finished move onto lab 4.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WIFI: Westgate-STEM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PASSWORD: TheDesignProcess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Content Placeholder 4" descr=""/>
          <p:cNvPicPr/>
          <p:nvPr/>
        </p:nvPicPr>
        <p:blipFill>
          <a:blip r:embed="rId1"/>
          <a:stretch/>
        </p:blipFill>
        <p:spPr>
          <a:xfrm>
            <a:off x="7198200" y="839160"/>
            <a:ext cx="4380120" cy="5146920"/>
          </a:xfrm>
          <a:prstGeom prst="rect">
            <a:avLst/>
          </a:prstGeom>
          <a:ln>
            <a:noFill/>
          </a:ln>
        </p:spPr>
      </p:pic>
      <p:sp>
        <p:nvSpPr>
          <p:cNvPr id="76" name="CustomShape 1"/>
          <p:cNvSpPr/>
          <p:nvPr/>
        </p:nvSpPr>
        <p:spPr>
          <a:xfrm>
            <a:off x="612720" y="1834200"/>
            <a:ext cx="6435720" cy="45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At runtime, ROS acts as the nervous system of the robot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 is the framework for controlling and coordinating the many components (sensors, motors, tools, logic) that make up the robot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Individual components are called </a:t>
            </a:r>
            <a:r>
              <a:rPr b="1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Nodes can interface with hardware, provide interfaces for users, perform operations, and communicate with other nodes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does ROS do?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Node Communication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76800" y="2011680"/>
            <a:ext cx="5244840" cy="37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3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1440" indent="-9072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 nodes typically communicate by sending and receiving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messages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on various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topics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Nodes can also request messages and reply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using various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services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Nodes can communicate across machines, networks, programming languages, and operating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Node 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76800" y="2011680"/>
            <a:ext cx="5289840" cy="37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1440" indent="-9072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 Master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node handles naming and registration (publishing/subscribing) for all nodes in a ROS system. </a:t>
            </a:r>
            <a:r>
              <a:rPr b="0" i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It must be active in order to run any other 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 nodes communicate with each other directly but must first register with the master to find each other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ROS Master node is instantiated by running roscore or roslaunch in the terminal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Content Placeholder 9" descr=""/>
          <p:cNvPicPr/>
          <p:nvPr/>
        </p:nvPicPr>
        <p:blipFill>
          <a:blip r:embed="rId1"/>
          <a:srcRect l="301" t="11537" r="1170" b="1600"/>
          <a:stretch/>
        </p:blipFill>
        <p:spPr>
          <a:xfrm>
            <a:off x="6061320" y="2157840"/>
            <a:ext cx="5928840" cy="327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Publisher / Subscriber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57360" y="1904040"/>
            <a:ext cx="5244840" cy="37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1440" indent="-9072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node can receive messages by registering a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Subscriber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and listening to a specific topic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node can send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messages by registering a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Publisher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and publishing to a specific topic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Messages are defined in .msg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Content Placeholder 4" descr=""/>
          <p:cNvPicPr/>
          <p:nvPr/>
        </p:nvPicPr>
        <p:blipFill>
          <a:blip r:embed="rId1"/>
          <a:stretch/>
        </p:blipFill>
        <p:spPr>
          <a:xfrm>
            <a:off x="6095880" y="1904040"/>
            <a:ext cx="5892120" cy="4231080"/>
          </a:xfrm>
          <a:prstGeom prst="rect">
            <a:avLst/>
          </a:prstGeom>
          <a:ln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11516400" y="6488640"/>
            <a:ext cx="948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  <a:hlinkClick r:id="rId2"/>
              </a:rPr>
              <a:t>docs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Message Example: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3960" y="1948680"/>
            <a:ext cx="7580520" cy="3925080"/>
          </a:xfrm>
          <a:prstGeom prst="rect">
            <a:avLst/>
          </a:prstGeom>
          <a:solidFill>
            <a:srgbClr val="f3f5f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816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Header header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 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geometry_msgs/PoseWithCovariance pose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geometry_msgs/TwistWithCovariance twist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int32 X=123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 STATE=“Indiana”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42280" y="-24516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Publisher Example: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346560" y="1121760"/>
            <a:ext cx="8602560" cy="5486400"/>
          </a:xfrm>
          <a:prstGeom prst="rect">
            <a:avLst/>
          </a:prstGeom>
          <a:solidFill>
            <a:srgbClr val="f3f5f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#!/usr/bin/env python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3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rospy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4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from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std_msgs.msg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5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6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talker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7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=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rospy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Publisher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'chatter'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queue_size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en-US" sz="1800" spc="-1" strike="noStrike">
                <a:solidFill>
                  <a:srgbClr val="008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10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rospy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init_node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'talker'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anonymous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en-US" sz="18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True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rate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=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rospy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Rate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008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10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 </a:t>
            </a:r>
            <a:r>
              <a:rPr b="0" lang="en-US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10hz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10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while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not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rospy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is_shutdown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11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hello_str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= </a:t>
            </a:r>
            <a:r>
              <a:rPr b="0" lang="en-US" sz="1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"hello world %s"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%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rospy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get_time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12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rospy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loginfo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hello_str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13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publish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hello_str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14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rate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sleep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15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16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__name__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== </a:t>
            </a:r>
            <a:r>
              <a:rPr b="0" lang="en-US" sz="1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'__main__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hlinkClick r:id="rId1"/>
              </a:rPr>
              <a:t>’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17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</a:t>
            </a:r>
            <a:r>
              <a:rPr b="0" lang="en-US" sz="18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try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18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talker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19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</a:t>
            </a:r>
            <a:r>
              <a:rPr b="0" lang="en-US" sz="18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except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rospy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ROSInterruptException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20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</a:t>
            </a:r>
            <a:r>
              <a:rPr b="0" lang="en-US" sz="18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pass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Request / Reply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57360" y="1906560"/>
            <a:ext cx="5073480" cy="37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1440" indent="-9072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Nodes can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request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a message at a specific time (synchronously) by registering a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ServiceProxy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Nodes can reply to requests by registering a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Service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Services are defined in .srv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Picture 4" descr=""/>
          <p:cNvPicPr/>
          <p:nvPr/>
        </p:nvPicPr>
        <p:blipFill>
          <a:blip r:embed="rId1"/>
          <a:srcRect l="0" t="195" r="90" b="0"/>
          <a:stretch/>
        </p:blipFill>
        <p:spPr>
          <a:xfrm>
            <a:off x="6043680" y="1803600"/>
            <a:ext cx="5955840" cy="422280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11531520" y="6488640"/>
            <a:ext cx="708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  <a:hlinkClick r:id="rId2"/>
              </a:rPr>
              <a:t>docs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3809</TotalTime>
  <Application>LibreOffice/5.1.6.2$Linux_X86_64 LibreOffice_project/10m0$Build-2</Application>
  <Words>876</Words>
  <Paragraphs>193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2019-01-17T12:20:25Z</dcterms:created>
  <dc:creator>jsowinski12@yahoo.com</dc:creator>
  <dc:description/>
  <dc:language>en-US</dc:language>
  <cp:lastModifiedBy/>
  <dcterms:modified xsi:type="dcterms:W3CDTF">2019-02-21T15:24:42Z</dcterms:modified>
  <cp:revision>108</cp:revision>
  <dc:subject/>
  <dc:title>Robot Operating System Course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