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2" r:id="rId3"/>
    <p:sldId id="266" r:id="rId4"/>
    <p:sldId id="270" r:id="rId5"/>
    <p:sldId id="269" r:id="rId6"/>
    <p:sldId id="279" r:id="rId7"/>
    <p:sldId id="281" r:id="rId8"/>
    <p:sldId id="271" r:id="rId9"/>
    <p:sldId id="278" r:id="rId10"/>
    <p:sldId id="272" r:id="rId11"/>
    <p:sldId id="273" r:id="rId12"/>
    <p:sldId id="274" r:id="rId13"/>
    <p:sldId id="275" r:id="rId14"/>
    <p:sldId id="268" r:id="rId15"/>
    <p:sldId id="267" r:id="rId16"/>
    <p:sldId id="283" r:id="rId17"/>
    <p:sldId id="287" r:id="rId18"/>
    <p:sldId id="286" r:id="rId19"/>
    <p:sldId id="285" r:id="rId20"/>
    <p:sldId id="277" r:id="rId21"/>
    <p:sldId id="289" r:id="rId22"/>
    <p:sldId id="290" r:id="rId23"/>
    <p:sldId id="291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reps/rep-0127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ros.org/actionlib#CA-01a90787f036b7f609402261d9a26d106ea379bb_7" TargetMode="External"/><Relationship Id="rId13" Type="http://schemas.openxmlformats.org/officeDocument/2006/relationships/hyperlink" Target="http://wiki.ros.org/actionlib#CA-01a90787f036b7f609402261d9a26d106ea379bb_12" TargetMode="External"/><Relationship Id="rId18" Type="http://schemas.openxmlformats.org/officeDocument/2006/relationships/hyperlink" Target="http://wiki.ros.org/actionlib#CA-01a90787f036b7f609402261d9a26d106ea379bb_17" TargetMode="External"/><Relationship Id="rId3" Type="http://schemas.openxmlformats.org/officeDocument/2006/relationships/hyperlink" Target="http://wiki.ros.org/actionlib#CA-01a90787f036b7f609402261d9a26d106ea379bb_2" TargetMode="External"/><Relationship Id="rId7" Type="http://schemas.openxmlformats.org/officeDocument/2006/relationships/hyperlink" Target="http://wiki.ros.org/actionlib#CA-01a90787f036b7f609402261d9a26d106ea379bb_6" TargetMode="External"/><Relationship Id="rId12" Type="http://schemas.openxmlformats.org/officeDocument/2006/relationships/hyperlink" Target="http://wiki.ros.org/actionlib#CA-01a90787f036b7f609402261d9a26d106ea379bb_11" TargetMode="External"/><Relationship Id="rId17" Type="http://schemas.openxmlformats.org/officeDocument/2006/relationships/hyperlink" Target="http://wiki.ros.org/actionlib#CA-01a90787f036b7f609402261d9a26d106ea379bb_16" TargetMode="External"/><Relationship Id="rId2" Type="http://schemas.openxmlformats.org/officeDocument/2006/relationships/image" Target="../media/image11.png"/><Relationship Id="rId16" Type="http://schemas.openxmlformats.org/officeDocument/2006/relationships/hyperlink" Target="http://wiki.ros.org/actionlib#CA-01a90787f036b7f609402261d9a26d106ea379bb_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actionlib#CA-01a90787f036b7f609402261d9a26d106ea379bb_5" TargetMode="External"/><Relationship Id="rId11" Type="http://schemas.openxmlformats.org/officeDocument/2006/relationships/hyperlink" Target="http://wiki.ros.org/actionlib#CA-01a90787f036b7f609402261d9a26d106ea379bb_10" TargetMode="External"/><Relationship Id="rId5" Type="http://schemas.openxmlformats.org/officeDocument/2006/relationships/hyperlink" Target="http://wiki.ros.org/actionlib#CA-01a90787f036b7f609402261d9a26d106ea379bb_4" TargetMode="External"/><Relationship Id="rId15" Type="http://schemas.openxmlformats.org/officeDocument/2006/relationships/hyperlink" Target="http://wiki.ros.org/actionlib#CA-01a90787f036b7f609402261d9a26d106ea379bb_14" TargetMode="External"/><Relationship Id="rId10" Type="http://schemas.openxmlformats.org/officeDocument/2006/relationships/hyperlink" Target="http://wiki.ros.org/actionlib#CA-01a90787f036b7f609402261d9a26d106ea379bb_9" TargetMode="External"/><Relationship Id="rId19" Type="http://schemas.openxmlformats.org/officeDocument/2006/relationships/hyperlink" Target="http://wiki.ros.org/actionlib#CA-01a90787f036b7f609402261d9a26d106ea379bb_18" TargetMode="External"/><Relationship Id="rId4" Type="http://schemas.openxmlformats.org/officeDocument/2006/relationships/hyperlink" Target="http://wiki.ros.org/actionlib#CA-01a90787f036b7f609402261d9a26d106ea379bb_3" TargetMode="External"/><Relationship Id="rId9" Type="http://schemas.openxmlformats.org/officeDocument/2006/relationships/hyperlink" Target="http://wiki.ros.org/actionlib#CA-01a90787f036b7f609402261d9a26d106ea379bb_8" TargetMode="External"/><Relationship Id="rId14" Type="http://schemas.openxmlformats.org/officeDocument/2006/relationships/hyperlink" Target="http://wiki.ros.org/actionlib#CA-01a90787f036b7f609402261d9a26d106ea379bb_13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actionlib/Tutori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py/Overview/Publishers%20and%20Subscribe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py_tutorials/Tutorials/WritingPublisherSubscriber#CA-c82832e0d612370fe9886563f0b7f5433f6caee1_1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Servic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9711-6950-4D2D-B4C6-FACAF4CE5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ROS </a:t>
            </a:r>
            <a:r>
              <a:rPr lang="en-US" dirty="0" smtClean="0"/>
              <a:t>Calibration and Actions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73AFE-2517-4405-8D62-3535CA64A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actionlib</a:t>
            </a:r>
            <a:r>
              <a:rPr lang="en-US" dirty="0" smtClean="0"/>
              <a:t> and tuning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5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1A90-D771-4229-9487-0F977415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FC32-A53C-4DDA-97F3-1A36AFAC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in ROS is organized into </a:t>
            </a:r>
            <a:r>
              <a:rPr lang="en-US" b="1" dirty="0">
                <a:solidFill>
                  <a:schemeClr val="tx1"/>
                </a:solidFill>
              </a:rPr>
              <a:t>packages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Packages can contain ROS nodes, ROS-independent libraries, datasets, configuration files, third-party software, and anything else needed to provide a useful module</a:t>
            </a:r>
          </a:p>
        </p:txBody>
      </p:sp>
    </p:spTree>
    <p:extLst>
      <p:ext uri="{BB962C8B-B14F-4D97-AF65-F5344CB8AC3E}">
        <p14:creationId xmlns:p14="http://schemas.microsoft.com/office/powerpoint/2010/main" val="208416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A15A-6281-4A1D-97E6-38582B48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6DED-F130-49E9-92D3-40E39D373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8" y="2011680"/>
            <a:ext cx="1906286" cy="44268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rosed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roscd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rosls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rosnode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rostopic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rosservice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rosmsg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rospack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rosdep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rosrun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catkin_create_pkg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catkin_make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5D613F-E483-4352-ABCF-2B01DB3D1A44}"/>
              </a:ext>
            </a:extLst>
          </p:cNvPr>
          <p:cNvSpPr txBox="1">
            <a:spLocks/>
          </p:cNvSpPr>
          <p:nvPr/>
        </p:nvSpPr>
        <p:spPr>
          <a:xfrm>
            <a:off x="2827540" y="2001246"/>
            <a:ext cx="8116979" cy="4426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Edit a file in a ROS package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Navigate to a package or subdirectory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List files in a package or subdirectory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active nodes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topics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services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messages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packages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Run a ROS package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Run a ROS launch file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create a catkin package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build a catkin package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3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88A0-B868-4978-9752-C8BBC5EE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D28F-9C57-4AE0-8766-7CBE8FDD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3" y="2126182"/>
            <a:ext cx="2632152" cy="376618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rosnode</a:t>
            </a:r>
            <a:r>
              <a:rPr lang="en-US" dirty="0">
                <a:solidFill>
                  <a:schemeClr val="tx1"/>
                </a:solidFill>
              </a:rPr>
              <a:t> info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kill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list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machine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ping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cleanup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9AB390-89C5-464D-8D79-C49340A43FDE}"/>
              </a:ext>
            </a:extLst>
          </p:cNvPr>
          <p:cNvSpPr txBox="1">
            <a:spLocks/>
          </p:cNvSpPr>
          <p:nvPr/>
        </p:nvSpPr>
        <p:spPr>
          <a:xfrm>
            <a:off x="3463848" y="2126181"/>
            <a:ext cx="7966151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print information about node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kill a running node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list active nodes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list nodes running on a given machine or list machines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test connectivity </a:t>
            </a:r>
            <a:r>
              <a:rPr lang="en-US" dirty="0">
                <a:solidFill>
                  <a:schemeClr val="tx1"/>
                </a:solidFill>
              </a:rPr>
              <a:t>to a node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purge registration information of unreachable nodes </a:t>
            </a:r>
          </a:p>
        </p:txBody>
      </p:sp>
    </p:spTree>
    <p:extLst>
      <p:ext uri="{BB962C8B-B14F-4D97-AF65-F5344CB8AC3E}">
        <p14:creationId xmlns:p14="http://schemas.microsoft.com/office/powerpoint/2010/main" val="53972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88A0-B868-4978-9752-C8BBC5EE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D28F-9C57-4AE0-8766-7CBE8FDD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3" y="2126182"/>
            <a:ext cx="2632152" cy="376618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rostopic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bw</a:t>
            </a:r>
            <a:endParaRPr lang="en-US" dirty="0">
              <a:solidFill>
                <a:schemeClr val="tx1"/>
              </a:solidFill>
            </a:endParaRPr>
          </a:p>
          <a:p>
            <a:pPr lvl="4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delay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echo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find</a:t>
            </a:r>
          </a:p>
          <a:p>
            <a:pPr lvl="5"/>
            <a:r>
              <a:rPr lang="en-US" sz="2400" dirty="0" err="1">
                <a:solidFill>
                  <a:schemeClr val="tx1"/>
                </a:solidFill>
              </a:rPr>
              <a:t>hz</a:t>
            </a:r>
            <a:endParaRPr lang="en-US" sz="2400" dirty="0">
              <a:solidFill>
                <a:schemeClr val="tx1"/>
              </a:solidFill>
            </a:endParaRP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info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list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pub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9AB390-89C5-464D-8D79-C49340A43FDE}"/>
              </a:ext>
            </a:extLst>
          </p:cNvPr>
          <p:cNvSpPr txBox="1">
            <a:spLocks/>
          </p:cNvSpPr>
          <p:nvPr/>
        </p:nvSpPr>
        <p:spPr>
          <a:xfrm>
            <a:off x="3463848" y="2126181"/>
            <a:ext cx="7966151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display bandwidth used by topic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display delay of a topic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print messages to screen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find topics by type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display publishing rate of topic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print information about active topic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print information about active topics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publish data to topic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print topic type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8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525-57F5-47C7-B4B0-E6E84F0C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38FE-E63A-4B10-96EC-E6C162BE1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8919831" cy="37661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Packages are directories that contain a package.xml file, they tend to look like this: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package_name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include/</a:t>
            </a:r>
            <a:r>
              <a:rPr lang="en-US" dirty="0" err="1">
                <a:solidFill>
                  <a:schemeClr val="tx1"/>
                </a:solidFill>
              </a:rPr>
              <a:t>package_name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msg/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package_name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srv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scripts/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CMakeLists.txt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package.xml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CHANGELOG.rst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ED56C9-6FA0-41BD-937B-1172B6347E1F}"/>
              </a:ext>
            </a:extLst>
          </p:cNvPr>
          <p:cNvSpPr txBox="1">
            <a:spLocks/>
          </p:cNvSpPr>
          <p:nvPr/>
        </p:nvSpPr>
        <p:spPr>
          <a:xfrm>
            <a:off x="4279768" y="2752626"/>
            <a:ext cx="7673420" cy="351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C++ include headers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Folder containing Message types (.msg)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Source files, especially Python source that are exported to other packages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Folder containing Service types (.</a:t>
            </a:r>
            <a:r>
              <a:rPr lang="en-US" sz="2000" dirty="0" err="1">
                <a:solidFill>
                  <a:schemeClr val="tx1"/>
                </a:solidFill>
              </a:rPr>
              <a:t>srv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Executable scripts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make </a:t>
            </a:r>
            <a:r>
              <a:rPr lang="en-US" sz="2000" dirty="0">
                <a:solidFill>
                  <a:schemeClr val="tx1"/>
                </a:solidFill>
              </a:rPr>
              <a:t>build file for catkin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Description of package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Tracks changes to package</a:t>
            </a:r>
          </a:p>
        </p:txBody>
      </p:sp>
    </p:spTree>
    <p:extLst>
      <p:ext uri="{BB962C8B-B14F-4D97-AF65-F5344CB8AC3E}">
        <p14:creationId xmlns:p14="http://schemas.microsoft.com/office/powerpoint/2010/main" val="23036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250A-07E1-4717-90F6-55649153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atkin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E7CC-CAD8-4891-877F-A77A3B37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534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catkin workspaces are used to keep packages organized and build packages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workspace_folder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CMakeLists.txt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package1/</a:t>
            </a:r>
          </a:p>
          <a:p>
            <a:pPr lvl="2"/>
            <a:r>
              <a:rPr lang="en-US" i="0" dirty="0">
                <a:solidFill>
                  <a:schemeClr val="tx1"/>
                </a:solidFill>
              </a:rPr>
              <a:t>package.xml</a:t>
            </a:r>
          </a:p>
          <a:p>
            <a:pPr lvl="2"/>
            <a:r>
              <a:rPr lang="en-US" i="0" dirty="0">
                <a:solidFill>
                  <a:schemeClr val="tx1"/>
                </a:solidFill>
              </a:rPr>
              <a:t>CMakeLists.txt</a:t>
            </a:r>
          </a:p>
          <a:p>
            <a:pPr lvl="2"/>
            <a:r>
              <a:rPr lang="en-US" i="0" dirty="0">
                <a:solidFill>
                  <a:schemeClr val="tx1"/>
                </a:solidFill>
              </a:rPr>
              <a:t>…</a:t>
            </a:r>
          </a:p>
          <a:p>
            <a:pPr marL="0" lvl="2" indent="0">
              <a:buNone/>
            </a:pPr>
            <a:r>
              <a:rPr lang="en-US" i="0" dirty="0">
                <a:solidFill>
                  <a:schemeClr val="tx1"/>
                </a:solidFill>
              </a:rPr>
              <a:t>      </a:t>
            </a:r>
            <a:r>
              <a:rPr lang="en-US" sz="2400" i="0" dirty="0">
                <a:solidFill>
                  <a:schemeClr val="tx1"/>
                </a:solidFill>
              </a:rPr>
              <a:t>package2/</a:t>
            </a:r>
          </a:p>
          <a:p>
            <a:pPr marL="0" lvl="2" indent="0">
              <a:buNone/>
            </a:pPr>
            <a:r>
              <a:rPr lang="en-US" sz="2400" i="0" dirty="0">
                <a:solidFill>
                  <a:schemeClr val="tx1"/>
                </a:solidFill>
              </a:rPr>
              <a:t>        </a:t>
            </a:r>
            <a:r>
              <a:rPr lang="en-US" i="0" dirty="0">
                <a:solidFill>
                  <a:schemeClr val="tx1"/>
                </a:solidFill>
              </a:rPr>
              <a:t>package.xml</a:t>
            </a:r>
          </a:p>
          <a:p>
            <a:pPr marL="0" lvl="2" indent="0">
              <a:buNone/>
            </a:pPr>
            <a:r>
              <a:rPr lang="en-US" i="0" dirty="0"/>
              <a:t>          CMakeLists.txt</a:t>
            </a:r>
          </a:p>
          <a:p>
            <a:pPr marL="0" lvl="2" indent="0">
              <a:buNone/>
            </a:pPr>
            <a:r>
              <a:rPr lang="en-US" i="0" dirty="0"/>
              <a:t>      ….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23EF12-2A3D-4F98-AAA8-4D4196B5AF5B}"/>
              </a:ext>
            </a:extLst>
          </p:cNvPr>
          <p:cNvSpPr/>
          <p:nvPr/>
        </p:nvSpPr>
        <p:spPr>
          <a:xfrm>
            <a:off x="11579332" y="648866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9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TF: </a:t>
            </a:r>
            <a:r>
              <a:rPr lang="en-US" dirty="0"/>
              <a:t>T</a:t>
            </a:r>
            <a:r>
              <a:rPr lang="en-US" dirty="0" smtClean="0"/>
              <a:t>ransform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270409" cy="37661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Library for keeping track of where your robot is in the world and where each component of your robot is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Simulated and real robots must specify coordinate frames for sensors, motors, COM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tf</a:t>
            </a:r>
            <a:r>
              <a:rPr lang="en-US" dirty="0" smtClean="0">
                <a:solidFill>
                  <a:schemeClr val="tx1"/>
                </a:solidFill>
              </a:rPr>
              <a:t> stores the relationships between coordinate frames as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b="1" dirty="0" smtClean="0">
                <a:solidFill>
                  <a:schemeClr val="tx1"/>
                </a:solidFill>
              </a:rPr>
              <a:t>oses</a:t>
            </a:r>
            <a:r>
              <a:rPr lang="en-US" dirty="0" smtClean="0">
                <a:solidFill>
                  <a:schemeClr val="tx1"/>
                </a:solidFill>
              </a:rPr>
              <a:t> and handles transforms from one frame to another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ROS coordinate frames follow the right-hand rule: x points forward, y points left, z points up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57" y="1635491"/>
            <a:ext cx="4719543" cy="45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rviz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94" y="1328632"/>
            <a:ext cx="7127897" cy="46095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6657" y="2011680"/>
            <a:ext cx="389534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ROS Visualization tool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72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URDF: </a:t>
            </a:r>
            <a:r>
              <a:rPr lang="en-US" dirty="0"/>
              <a:t>Unified Robot Description Format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5" t="12170" r="1470" b="10516"/>
          <a:stretch/>
        </p:blipFill>
        <p:spPr>
          <a:xfrm>
            <a:off x="7408332" y="2225092"/>
            <a:ext cx="4135371" cy="333936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6656" y="2011680"/>
            <a:ext cx="6270409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URDF</a:t>
            </a:r>
            <a:r>
              <a:rPr lang="en-US" dirty="0" smtClean="0">
                <a:solidFill>
                  <a:schemeClr val="tx1"/>
                </a:solidFill>
              </a:rPr>
              <a:t> files specify a robot’s visual model, boundaries, physical properties, and </a:t>
            </a:r>
            <a:r>
              <a:rPr lang="en-US" dirty="0" err="1" smtClean="0">
                <a:solidFill>
                  <a:schemeClr val="tx1"/>
                </a:solidFill>
              </a:rPr>
              <a:t>tf</a:t>
            </a:r>
            <a:r>
              <a:rPr lang="en-US" dirty="0" smtClean="0">
                <a:solidFill>
                  <a:schemeClr val="tx1"/>
                </a:solidFill>
              </a:rPr>
              <a:t> frames</a:t>
            </a:r>
          </a:p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Used in visualization, simulation, and interaction of robots</a:t>
            </a:r>
          </a:p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Can include complex meshes created in 3D graphics editors for custom objects</a:t>
            </a:r>
          </a:p>
        </p:txBody>
      </p:sp>
    </p:spTree>
    <p:extLst>
      <p:ext uri="{BB962C8B-B14F-4D97-AF65-F5344CB8AC3E}">
        <p14:creationId xmlns:p14="http://schemas.microsoft.com/office/powerpoint/2010/main" val="821193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3BA-340F-4FBD-B41F-8B60DCA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8985-BD05-49A7-9B3E-287EAF9B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10858120" cy="44833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29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3BA-340F-4FBD-B41F-8B60DCA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ctionlib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8985-BD05-49A7-9B3E-287EAF9B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10858120" cy="16986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actionlib</a:t>
            </a:r>
            <a:r>
              <a:rPr lang="en-US" dirty="0" smtClean="0">
                <a:solidFill>
                  <a:schemeClr val="tx1"/>
                </a:solidFill>
              </a:rPr>
              <a:t> package provides tools for initiating long-running tasks, getting feedback, cancelling, and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 uses </a:t>
            </a:r>
            <a:r>
              <a:rPr lang="en-US" b="1" dirty="0" smtClean="0">
                <a:solidFill>
                  <a:schemeClr val="tx1"/>
                </a:solidFill>
              </a:rPr>
              <a:t>actions </a:t>
            </a:r>
            <a:r>
              <a:rPr lang="en-US" dirty="0" smtClean="0">
                <a:solidFill>
                  <a:schemeClr val="tx1"/>
                </a:solidFill>
              </a:rPr>
              <a:t>to define the goal, feedback, and final output of a task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Ex. Request a robot moves to a point (</a:t>
            </a:r>
            <a:r>
              <a:rPr lang="en-US" b="1" dirty="0" smtClean="0">
                <a:solidFill>
                  <a:schemeClr val="tx1"/>
                </a:solidFill>
              </a:rPr>
              <a:t>goal</a:t>
            </a:r>
            <a:r>
              <a:rPr lang="en-US" dirty="0" smtClean="0">
                <a:solidFill>
                  <a:schemeClr val="tx1"/>
                </a:solidFill>
              </a:rPr>
              <a:t>), along the way send its current position (</a:t>
            </a:r>
            <a:r>
              <a:rPr lang="en-US" b="1" dirty="0" smtClean="0">
                <a:solidFill>
                  <a:schemeClr val="tx1"/>
                </a:solidFill>
              </a:rPr>
              <a:t>feedback</a:t>
            </a:r>
            <a:r>
              <a:rPr lang="en-US" dirty="0" smtClean="0">
                <a:solidFill>
                  <a:schemeClr val="tx1"/>
                </a:solidFill>
              </a:rPr>
              <a:t>), when it arrives it send a picture from the camera (</a:t>
            </a:r>
            <a:r>
              <a:rPr lang="en-US" b="1" dirty="0" smtClean="0">
                <a:solidFill>
                  <a:schemeClr val="tx1"/>
                </a:solidFill>
              </a:rPr>
              <a:t>result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09736" y="6541122"/>
            <a:ext cx="2182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http://wiki.ros.org/actionlib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19566" y="3867071"/>
            <a:ext cx="8372302" cy="2698335"/>
            <a:chOff x="1919566" y="3867071"/>
            <a:chExt cx="8372302" cy="2698335"/>
          </a:xfrm>
        </p:grpSpPr>
        <p:pic>
          <p:nvPicPr>
            <p:cNvPr id="1026" name="Picture 2" descr="client_server_interacti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566" y="3867071"/>
              <a:ext cx="8372302" cy="2698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ction_interfac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60"/>
            <a:stretch/>
          </p:blipFill>
          <p:spPr bwMode="auto">
            <a:xfrm>
              <a:off x="4484349" y="4169365"/>
              <a:ext cx="3242734" cy="178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action_interfac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69" t="68036"/>
            <a:stretch/>
          </p:blipFill>
          <p:spPr bwMode="auto">
            <a:xfrm>
              <a:off x="5648516" y="5926641"/>
              <a:ext cx="914399" cy="61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593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3BA-340F-4FBD-B41F-8B60DCA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Actionlib</a:t>
            </a:r>
            <a:r>
              <a:rPr lang="en-US" dirty="0" smtClean="0"/>
              <a:t>: Server</a:t>
            </a:r>
            <a:endParaRPr lang="en-US" dirty="0"/>
          </a:p>
        </p:txBody>
      </p:sp>
      <p:pic>
        <p:nvPicPr>
          <p:cNvPr id="2050" name="Picture 2" descr="server_states_detai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93" y="2157731"/>
            <a:ext cx="9088436" cy="446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9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3BA-340F-4FBD-B41F-8B60DCA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Actionlib</a:t>
            </a:r>
            <a:r>
              <a:rPr lang="en-US" dirty="0" smtClean="0"/>
              <a:t>: Client</a:t>
            </a:r>
            <a:endParaRPr lang="en-US" dirty="0"/>
          </a:p>
        </p:txBody>
      </p:sp>
      <p:pic>
        <p:nvPicPr>
          <p:cNvPr id="3074" name="Picture 2" descr="client_state_transi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483" y="120527"/>
            <a:ext cx="5334000" cy="661987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2758" y="2637482"/>
            <a:ext cx="6508192" cy="33239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1 #! 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usr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/bin/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python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3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4"/>
              </a:rPr>
              <a:t>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roslib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5"/>
              </a:rPr>
              <a:t>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roslib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load_manifest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my_pkg_name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6"/>
              </a:rPr>
              <a:t>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7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actionlib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8"/>
              </a:rPr>
              <a:t>7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9"/>
              </a:rPr>
              <a:t>8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chores.msg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DoDishesAction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DoDishesGoal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0"/>
              </a:rPr>
              <a:t>9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1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__name__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'__main__'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2"/>
              </a:rPr>
              <a:t>11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init_node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do_dishes_client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3"/>
              </a:rPr>
              <a:t>12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actionlib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SimpleActionClient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do_dishes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DoDishesAction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4"/>
              </a:rPr>
              <a:t>13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client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wait_for_server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5"/>
              </a:rPr>
              <a:t>14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6"/>
              </a:rPr>
              <a:t>15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goal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DoDishesGoal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7"/>
              </a:rPr>
              <a:t>16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# Fill in the goal here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8"/>
              </a:rPr>
              <a:t>17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client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send_goal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goal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7FCF"/>
                </a:solidFill>
                <a:effectLst/>
                <a:latin typeface="courier"/>
                <a:hlinkClick r:id="rId19"/>
              </a:rPr>
              <a:t>18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client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wait_for_result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Duration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from_sec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5.0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3BA-340F-4FBD-B41F-8B60DCA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8985-BD05-49A7-9B3E-287EAF9B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10858120" cy="44833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Grab a computer, use your own, or partner up!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you will be using your own laptop and haven’t installed Ubuntu or ROS please do so. See the installation guide on the course wiki page or the instructors for help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Open Terminal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Go </a:t>
            </a:r>
            <a:r>
              <a:rPr lang="en-US" b="1" dirty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b="1" dirty="0" smtClean="0">
                <a:solidFill>
                  <a:schemeClr val="tx1"/>
                </a:solidFill>
                <a:hlinkClick r:id="rId2"/>
              </a:rPr>
              <a:t>wiki.ros.org/actionlib/Tutorials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Follow</a:t>
            </a:r>
            <a:r>
              <a:rPr lang="en-US" b="1" dirty="0" smtClean="0">
                <a:solidFill>
                  <a:schemeClr val="tx1"/>
                </a:solidFill>
              </a:rPr>
              <a:t> 1. Workspace Setup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Then follow exercises 4, 5, and 3 under </a:t>
            </a:r>
            <a:r>
              <a:rPr lang="en-US" b="1" dirty="0" smtClean="0">
                <a:solidFill>
                  <a:schemeClr val="tx1"/>
                </a:solidFill>
              </a:rPr>
              <a:t>2. Beginner Tutorials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WIFI: Westgate-STEM 		PASSWORD: </a:t>
            </a:r>
            <a:r>
              <a:rPr lang="en-US" dirty="0" err="1">
                <a:solidFill>
                  <a:schemeClr val="tx1"/>
                </a:solidFill>
              </a:rPr>
              <a:t>TheDesignProcess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00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6A09C-C599-4BA5-BD2F-3DB679702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8325" y="838987"/>
            <a:ext cx="4380934" cy="514759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7B39EE-0CCA-49DC-955F-07F62D8737D3}"/>
              </a:ext>
            </a:extLst>
          </p:cNvPr>
          <p:cNvSpPr txBox="1"/>
          <p:nvPr/>
        </p:nvSpPr>
        <p:spPr>
          <a:xfrm>
            <a:off x="612741" y="1834152"/>
            <a:ext cx="64363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 runtime, ROS acts as the nervous system of the robot</a:t>
            </a:r>
          </a:p>
          <a:p>
            <a:endParaRPr lang="en-US" sz="2400" dirty="0"/>
          </a:p>
          <a:p>
            <a:r>
              <a:rPr lang="en-US" sz="2400" dirty="0"/>
              <a:t>ROS is the framework for controlling and coordinating the many components (sensors, motors, tools, logic) that make up the robot</a:t>
            </a:r>
          </a:p>
          <a:p>
            <a:endParaRPr lang="en-US" sz="2400" dirty="0"/>
          </a:p>
          <a:p>
            <a:r>
              <a:rPr lang="en-US" sz="2400" dirty="0"/>
              <a:t>Individual components are called </a:t>
            </a:r>
            <a:r>
              <a:rPr lang="en-US" sz="2400" b="1" dirty="0"/>
              <a:t>nodes</a:t>
            </a:r>
          </a:p>
          <a:p>
            <a:endParaRPr lang="en-US" sz="2400" dirty="0"/>
          </a:p>
          <a:p>
            <a:r>
              <a:rPr lang="en-US" sz="2400" dirty="0"/>
              <a:t>Nodes can interface with hardware, provide interfaces for users, perform operations, and communicate with other nodes</a:t>
            </a:r>
            <a:endParaRPr lang="en-US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BB428D-7C75-46E8-8665-9BDA6F59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What does ROS do?</a:t>
            </a:r>
          </a:p>
        </p:txBody>
      </p:sp>
    </p:spTree>
    <p:extLst>
      <p:ext uri="{BB962C8B-B14F-4D97-AF65-F5344CB8AC3E}">
        <p14:creationId xmlns:p14="http://schemas.microsoft.com/office/powerpoint/2010/main" val="38116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66BD-C848-41EF-AC5D-823DE0E0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Communication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FA7041-09E3-455E-B5D6-C41743C1C15B}"/>
              </a:ext>
            </a:extLst>
          </p:cNvPr>
          <p:cNvSpPr txBox="1">
            <a:spLocks/>
          </p:cNvSpPr>
          <p:nvPr/>
        </p:nvSpPr>
        <p:spPr>
          <a:xfrm>
            <a:off x="676657" y="2011680"/>
            <a:ext cx="524572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C06B2C-5C06-4474-B711-89BDD80F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ROS nodes typically communicate by sending and receiving </a:t>
            </a:r>
            <a:r>
              <a:rPr lang="en-US" b="1" dirty="0">
                <a:solidFill>
                  <a:schemeClr val="tx1"/>
                </a:solidFill>
              </a:rPr>
              <a:t>messages</a:t>
            </a:r>
            <a:r>
              <a:rPr lang="en-US" dirty="0">
                <a:solidFill>
                  <a:schemeClr val="tx1"/>
                </a:solidFill>
              </a:rPr>
              <a:t> on various </a:t>
            </a:r>
            <a:r>
              <a:rPr lang="en-US" b="1" dirty="0">
                <a:solidFill>
                  <a:schemeClr val="tx1"/>
                </a:solidFill>
              </a:rPr>
              <a:t>topics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Nodes can also request messages and reply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using various </a:t>
            </a:r>
            <a:r>
              <a:rPr lang="en-US" b="1" dirty="0">
                <a:solidFill>
                  <a:schemeClr val="tx1"/>
                </a:solidFill>
              </a:rPr>
              <a:t>services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Nodes can communicate across machines, networks, programming languages, and operating systems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9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E901-6097-4934-B3A2-1A7D86CB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5200-A687-41A7-80C6-0BBE78E6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5290511" cy="37661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ROS Master</a:t>
            </a:r>
            <a:r>
              <a:rPr lang="en-US" dirty="0">
                <a:solidFill>
                  <a:schemeClr val="tx1"/>
                </a:solidFill>
              </a:rPr>
              <a:t> node handles naming and registration (publishing/subscribing) for all nodes in a ROS system. </a:t>
            </a:r>
            <a:r>
              <a:rPr lang="en-US" i="1" dirty="0">
                <a:solidFill>
                  <a:schemeClr val="tx1"/>
                </a:solidFill>
              </a:rPr>
              <a:t>It must be active in order to run any other node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ROS nodes communicate with each other directly but must first register with the master to find each other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ROS Master node is instantiated by running </a:t>
            </a:r>
            <a:r>
              <a:rPr lang="en-US" dirty="0" err="1">
                <a:solidFill>
                  <a:schemeClr val="tx1"/>
                </a:solidFill>
              </a:rPr>
              <a:t>roscore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in the terminal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8707190F-2DFD-4308-B9F8-2987C624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t="11538" r="1168" b="1603"/>
          <a:stretch/>
        </p:blipFill>
        <p:spPr>
          <a:xfrm>
            <a:off x="6061435" y="2157732"/>
            <a:ext cx="5929460" cy="32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57B0-4F4B-4AB3-8DB9-37A65115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 / Subscriber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79C0-0F1A-47AB-8903-3A9C248D3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904214"/>
            <a:ext cx="5245724" cy="37661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node can receive messages by registering a </a:t>
            </a:r>
            <a:r>
              <a:rPr lang="en-US" b="1" dirty="0">
                <a:solidFill>
                  <a:schemeClr val="tx1"/>
                </a:solidFill>
              </a:rPr>
              <a:t>Subscriber</a:t>
            </a:r>
            <a:r>
              <a:rPr lang="en-US" dirty="0">
                <a:solidFill>
                  <a:schemeClr val="tx1"/>
                </a:solidFill>
              </a:rPr>
              <a:t> and listening to a specific topic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node can send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messages by registering a </a:t>
            </a:r>
            <a:r>
              <a:rPr lang="en-US" b="1" dirty="0">
                <a:solidFill>
                  <a:schemeClr val="tx1"/>
                </a:solidFill>
              </a:rPr>
              <a:t>Publisher</a:t>
            </a:r>
            <a:r>
              <a:rPr lang="en-US" dirty="0">
                <a:solidFill>
                  <a:schemeClr val="tx1"/>
                </a:solidFill>
              </a:rPr>
              <a:t> and publishing to a specific topic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Messages are defined in .msg files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13C1D97-BE65-43B6-97C0-E9AAC95C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4214"/>
            <a:ext cx="5892862" cy="4231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12181F-B598-4D5A-ADB0-06E729FD8BE6}"/>
              </a:ext>
            </a:extLst>
          </p:cNvPr>
          <p:cNvSpPr/>
          <p:nvPr/>
        </p:nvSpPr>
        <p:spPr>
          <a:xfrm>
            <a:off x="11516412" y="6488668"/>
            <a:ext cx="948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1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BB85-8CAA-49E7-8CB1-8519BD86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Example: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CC54D8-C8BC-4CBD-9C89-EB08ECB4E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3789" y="2384264"/>
            <a:ext cx="7581225" cy="3054670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Header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header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string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333333"/>
                </a:solidFill>
                <a:latin typeface="courier"/>
              </a:rPr>
              <a:t>geometry_msgs</a:t>
            </a:r>
            <a:r>
              <a:rPr lang="en-US" altLang="en-US" dirty="0">
                <a:solidFill>
                  <a:srgbClr val="333333"/>
                </a:solidFill>
                <a:latin typeface="courier"/>
              </a:rPr>
              <a:t>/</a:t>
            </a:r>
            <a:r>
              <a:rPr lang="en-US" altLang="en-US" dirty="0" err="1">
                <a:solidFill>
                  <a:srgbClr val="333333"/>
                </a:solidFill>
                <a:latin typeface="courier"/>
              </a:rPr>
              <a:t>PoseWithCovariance</a:t>
            </a:r>
            <a:r>
              <a:rPr lang="en-US" altLang="en-US" dirty="0">
                <a:solidFill>
                  <a:srgbClr val="333333"/>
                </a:solidFill>
                <a:latin typeface="courier"/>
              </a:rPr>
              <a:t> 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333333"/>
                </a:solidFill>
                <a:latin typeface="courier"/>
              </a:rPr>
              <a:t>geometry_msgs</a:t>
            </a:r>
            <a:r>
              <a:rPr lang="en-US" altLang="en-US" dirty="0">
                <a:solidFill>
                  <a:srgbClr val="333333"/>
                </a:solidFill>
                <a:latin typeface="courier"/>
              </a:rPr>
              <a:t>/</a:t>
            </a:r>
            <a:r>
              <a:rPr lang="en-US" altLang="en-US" dirty="0" err="1">
                <a:solidFill>
                  <a:srgbClr val="333333"/>
                </a:solidFill>
                <a:latin typeface="courier"/>
              </a:rPr>
              <a:t>TwistWithCovariance</a:t>
            </a:r>
            <a:r>
              <a:rPr lang="en-US" altLang="en-US" dirty="0">
                <a:solidFill>
                  <a:srgbClr val="333333"/>
                </a:solidFill>
                <a:latin typeface="courier"/>
              </a:rPr>
              <a:t> twist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"/>
              </a:rPr>
              <a:t>int32 X=123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"/>
              </a:rPr>
              <a:t>string STATE=“Indiana”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9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5103-D68A-4FEC-A99A-F399C941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12" y="-245185"/>
            <a:ext cx="10772775" cy="1658198"/>
          </a:xfrm>
        </p:spPr>
        <p:txBody>
          <a:bodyPr/>
          <a:lstStyle/>
          <a:p>
            <a:r>
              <a:rPr lang="en-US" dirty="0"/>
              <a:t>Publisher Example: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D1FB34-8637-4131-BFC9-324925525D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46515" y="1095020"/>
            <a:ext cx="8603273" cy="553997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2B7FCF"/>
                </a:solidFill>
                <a:latin typeface="courier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#!/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usr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/bin/env 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std_msgs.msg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talker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Publisher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'chatter'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queue_size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init_node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'talker'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anonymous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# 10hz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is_shutdown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hello_str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"hello world %s"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%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get_time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loginfo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hello_str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hello_str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rate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sleep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__name__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'__main__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  <a:hlinkClick r:id="rId2"/>
              </a:rPr>
              <a:t>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talker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except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ROSInterruptException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pass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6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B39-A0EA-4706-8A55-C6E25725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/ Reply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6299-E34D-4083-A5BE-2DA69DE8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906655"/>
            <a:ext cx="5074273" cy="37661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Nodes can </a:t>
            </a:r>
            <a:r>
              <a:rPr lang="en-US" b="1" dirty="0">
                <a:solidFill>
                  <a:schemeClr val="tx1"/>
                </a:solidFill>
              </a:rPr>
              <a:t>request</a:t>
            </a:r>
            <a:r>
              <a:rPr lang="en-US" dirty="0">
                <a:solidFill>
                  <a:schemeClr val="tx1"/>
                </a:solidFill>
              </a:rPr>
              <a:t> a message at a specific time (synchronously) by registering a </a:t>
            </a:r>
            <a:r>
              <a:rPr lang="en-US" b="1" dirty="0" err="1">
                <a:solidFill>
                  <a:schemeClr val="tx1"/>
                </a:solidFill>
              </a:rPr>
              <a:t>ServiceProxy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Nodes can reply to requests by registering a </a:t>
            </a:r>
            <a:r>
              <a:rPr lang="en-US" b="1" dirty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Services are defined in .</a:t>
            </a:r>
            <a:r>
              <a:rPr lang="en-US" dirty="0" err="1">
                <a:solidFill>
                  <a:schemeClr val="tx1"/>
                </a:solidFill>
              </a:rPr>
              <a:t>srv</a:t>
            </a:r>
            <a:r>
              <a:rPr lang="en-US" dirty="0">
                <a:solidFill>
                  <a:schemeClr val="tx1"/>
                </a:solidFill>
              </a:rPr>
              <a:t>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77A97-8974-4285-90FD-B80BD07B3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97" r="87"/>
          <a:stretch/>
        </p:blipFill>
        <p:spPr>
          <a:xfrm>
            <a:off x="6043611" y="1803509"/>
            <a:ext cx="5956711" cy="42235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792E68-FF9D-4D13-819C-08F53625B494}"/>
              </a:ext>
            </a:extLst>
          </p:cNvPr>
          <p:cNvSpPr/>
          <p:nvPr/>
        </p:nvSpPr>
        <p:spPr>
          <a:xfrm>
            <a:off x="11579332" y="648866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552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3825</TotalTime>
  <Words>1016</Words>
  <Application>Microsoft Office PowerPoint</Application>
  <PresentationFormat>Widescreen</PresentationFormat>
  <Paragraphs>217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 Light</vt:lpstr>
      <vt:lpstr>courier</vt:lpstr>
      <vt:lpstr>Metropolitan</vt:lpstr>
      <vt:lpstr>ROS Calibration and Actions</vt:lpstr>
      <vt:lpstr>Review</vt:lpstr>
      <vt:lpstr>What does ROS do?</vt:lpstr>
      <vt:lpstr>Node Communication</vt:lpstr>
      <vt:lpstr>Node Structure</vt:lpstr>
      <vt:lpstr>Publisher / Subscriber Model</vt:lpstr>
      <vt:lpstr>Message Example:</vt:lpstr>
      <vt:lpstr>Publisher Example: </vt:lpstr>
      <vt:lpstr>Request / Reply Model</vt:lpstr>
      <vt:lpstr>File System</vt:lpstr>
      <vt:lpstr>ROS bash commands</vt:lpstr>
      <vt:lpstr>ROS bash commands</vt:lpstr>
      <vt:lpstr>ROS bash commands</vt:lpstr>
      <vt:lpstr>Packages</vt:lpstr>
      <vt:lpstr>Catkin</vt:lpstr>
      <vt:lpstr>TF: Transform Library</vt:lpstr>
      <vt:lpstr>rviz</vt:lpstr>
      <vt:lpstr>URDF: Unified Robot Description Format </vt:lpstr>
      <vt:lpstr>Today</vt:lpstr>
      <vt:lpstr>Calibration</vt:lpstr>
      <vt:lpstr>Actionlib</vt:lpstr>
      <vt:lpstr>Actionlib: Server</vt:lpstr>
      <vt:lpstr>Actionlib: Client</vt:lpstr>
      <vt:lpstr>Lab Activity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Operating System Course</dc:title>
  <dc:creator>jsowinski12@yahoo.com</dc:creator>
  <cp:lastModifiedBy>Sowinski, James P CIV GXMM, GXPM</cp:lastModifiedBy>
  <cp:revision>114</cp:revision>
  <dcterms:created xsi:type="dcterms:W3CDTF">2019-01-17T12:20:25Z</dcterms:created>
  <dcterms:modified xsi:type="dcterms:W3CDTF">2019-02-28T19:51:47Z</dcterms:modified>
</cp:coreProperties>
</file>