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6" r:id="rId4"/>
    <p:sldId id="276" r:id="rId5"/>
    <p:sldId id="271" r:id="rId6"/>
    <p:sldId id="272" r:id="rId7"/>
    <p:sldId id="275" r:id="rId8"/>
    <p:sldId id="270" r:id="rId9"/>
    <p:sldId id="274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93240" y="2011320"/>
            <a:ext cx="4720320" cy="376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7360" y="499680"/>
            <a:ext cx="10772280" cy="7686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6800" y="397872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3765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86960" y="397872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86960" y="2011680"/>
            <a:ext cx="524736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6800" y="3978720"/>
            <a:ext cx="10753200" cy="1796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53548A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3360" y="770400"/>
            <a:ext cx="10782000" cy="33523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8800" b="0" strike="noStrike" spc="-11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3/28/19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C57DEE2-6F1B-48E8-9BC5-7BF4D7337405}" type="slidenum">
              <a:rPr lang="en-US" sz="10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4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2280" cy="1657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6800" y="2011680"/>
            <a:ext cx="10753200" cy="3765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lang="en-US" sz="2400" b="0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100000"/>
              </a:lnSpc>
              <a:buClr>
                <a:srgbClr val="53548A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53548A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LevelEdit Master text styles</a:t>
            </a:r>
          </a:p>
          <a:p>
            <a:pPr marL="347400" lvl="1" indent="-3427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level</a:t>
            </a:r>
            <a:endParaRPr lang="en-US" sz="2400" b="0" i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548640" lvl="2" indent="-54828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20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822960" lvl="3" indent="-82260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1097280" lvl="4" indent="-1096920">
              <a:lnSpc>
                <a:spcPct val="100000"/>
              </a:lnSpc>
              <a:buClr>
                <a:srgbClr val="FFFFFF"/>
              </a:buClr>
              <a:buFont typeface="Arial"/>
              <a:buChar char=" 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level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412320"/>
            <a:ext cx="4114440" cy="228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3/28/19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685800" y="6554520"/>
            <a:ext cx="5028840" cy="22824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63840" y="5876280"/>
            <a:ext cx="2925720" cy="139680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045FFDA-C0E3-4649-BB6F-E964B161CFD1}" type="slidenum">
              <a:rPr lang="en-US" sz="103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6&amp;v=n3UmgCXw5lY" TargetMode="External"/><Relationship Id="rId2" Type="http://schemas.openxmlformats.org/officeDocument/2006/relationships/hyperlink" Target="https://www.youtube.com/watch?v=UK10KMMJFCI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iki.ros.org/vision_opencv" TargetMode="External"/><Relationship Id="rId5" Type="http://schemas.openxmlformats.org/officeDocument/2006/relationships/hyperlink" Target="https://github.com/leggedrobotics/darknet_ros" TargetMode="External"/><Relationship Id="rId4" Type="http://schemas.openxmlformats.org/officeDocument/2006/relationships/hyperlink" Target="https://github.com/akio/mask_rcnn_r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speech_recog_uc" TargetMode="External"/><Relationship Id="rId2" Type="http://schemas.openxmlformats.org/officeDocument/2006/relationships/hyperlink" Target="http://wiki.ros.org/pocketsphin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iki.ros.org/gspeec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03360" y="770400"/>
            <a:ext cx="10782000" cy="33523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8800" b="0" strike="noStrike" spc="-11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Simulation &amp; Applications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67440" y="4206960"/>
            <a:ext cx="9227880" cy="164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3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ROS Gazebo, Object Detection &amp; Tracking, Speech Recognition</a:t>
            </a:r>
            <a:endParaRPr lang="en-US" sz="3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6800" y="2011680"/>
            <a:ext cx="4483379" cy="376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85000"/>
              </a:lnSpc>
              <a:buClr>
                <a:srgbClr val="FFFFFF"/>
              </a:buClr>
            </a:pPr>
            <a:r>
              <a:rPr lang="en-US" sz="24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Simulation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package</a:t>
            </a:r>
          </a:p>
          <a:p>
            <a:pPr marL="360">
              <a:lnSpc>
                <a:spcPct val="85000"/>
              </a:lnSpc>
              <a:buClr>
                <a:srgbClr val="FFFFFF"/>
              </a:buClr>
            </a:pP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60">
              <a:lnSpc>
                <a:spcPct val="85000"/>
              </a:lnSpc>
              <a:buClr>
                <a:srgbClr val="FFFFFF"/>
              </a:buClr>
            </a:pP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Includes customizable physics/collision/lighting models</a:t>
            </a:r>
          </a:p>
          <a:p>
            <a:pPr marL="360">
              <a:lnSpc>
                <a:spcPct val="85000"/>
              </a:lnSpc>
              <a:buClr>
                <a:srgbClr val="FFFFFF"/>
              </a:buClr>
            </a:pP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60">
              <a:lnSpc>
                <a:spcPct val="85000"/>
              </a:lnSpc>
              <a:buClr>
                <a:srgbClr val="FFFFFF"/>
              </a:buClr>
            </a:pPr>
            <a:r>
              <a:rPr lang="en-US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Create a world with 100+ built-in and more open-source objects</a:t>
            </a: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60">
              <a:lnSpc>
                <a:spcPct val="85000"/>
              </a:lnSpc>
              <a:buClr>
                <a:srgbClr val="FFFFFF"/>
              </a:buClr>
            </a:pPr>
            <a:endParaRPr lang="en-US" sz="24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60">
              <a:lnSpc>
                <a:spcPct val="85000"/>
              </a:lnSpc>
              <a:buClr>
                <a:srgbClr val="FFFFFF"/>
              </a:buClr>
            </a:pP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Runs through ROS nodes so other packages like </a:t>
            </a:r>
            <a:r>
              <a:rPr lang="en-US" sz="24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</a:t>
            </a:r>
            <a:r>
              <a:rPr lang="en-U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mapping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lang="en-U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amcl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and </a:t>
            </a:r>
            <a:r>
              <a:rPr lang="en-U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rviz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can retrieve data and control the robot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57360" y="499680"/>
            <a:ext cx="1104696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ROS Gazebo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79" y="1759840"/>
            <a:ext cx="6681958" cy="4269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6800" y="2011680"/>
            <a:ext cx="11027520" cy="376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85000"/>
              </a:lnSpc>
              <a:buClr>
                <a:srgbClr val="FFFFFF"/>
              </a:buClr>
            </a:pPr>
            <a:r>
              <a:rPr lang="en-US" sz="2400" b="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Arbotix</a:t>
            </a: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57360" y="499680"/>
            <a:ext cx="1104696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Other Simulators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4759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6800" y="2011680"/>
            <a:ext cx="11027520" cy="376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2"/>
              </a:rPr>
              <a:t>v</a:t>
            </a:r>
            <a:r>
              <a:rPr lang="en-US" sz="2400" b="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2"/>
              </a:rPr>
              <a:t>ision_visp</a:t>
            </a:r>
            <a:endParaRPr lang="en-US" sz="24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3"/>
              </a:rPr>
              <a:t>visp</a:t>
            </a:r>
            <a:r>
              <a:rPr lang="en-US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3"/>
              </a:rPr>
              <a:t> follower</a:t>
            </a:r>
            <a:endParaRPr lang="en-US" sz="24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4"/>
              </a:rPr>
              <a:t>ROS Mask RCNN</a:t>
            </a:r>
            <a:r>
              <a:rPr lang="en-US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lang="en-US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5"/>
              </a:rPr>
              <a:t>ROS YOLO</a:t>
            </a:r>
            <a:r>
              <a:rPr lang="en-US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6"/>
              </a:rPr>
              <a:t>vision_opencv</a:t>
            </a:r>
            <a:endParaRPr lang="en-US" sz="24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57360" y="499680"/>
            <a:ext cx="1104696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Object Detection &amp; Tracking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584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6800" y="2011680"/>
            <a:ext cx="11027520" cy="376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2"/>
              </a:rPr>
              <a:t>Pocketsphinx</a:t>
            </a:r>
            <a:endParaRPr lang="en-US" sz="24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  <a:hlinkClick r:id="rId3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  <a:hlinkClick r:id="rId3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3"/>
              </a:rPr>
              <a:t>s</a:t>
            </a:r>
            <a:r>
              <a:rPr lang="en-US" sz="2400" b="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3"/>
              </a:rPr>
              <a:t>peech_recog_uc</a:t>
            </a:r>
            <a:endParaRPr lang="en-US" sz="24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r>
              <a:rPr lang="en-US" sz="2400" b="0" strike="noStrike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4"/>
              </a:rPr>
              <a:t>gspeech</a:t>
            </a:r>
            <a:endParaRPr lang="en-US" sz="2400" b="0" strike="noStrike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91440" indent="-91080">
              <a:lnSpc>
                <a:spcPct val="85000"/>
              </a:lnSpc>
              <a:buClr>
                <a:srgbClr val="FFFFFF"/>
              </a:buClr>
              <a:buFont typeface="Arial"/>
              <a:buChar char=" "/>
            </a:pP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57360" y="499680"/>
            <a:ext cx="1104696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Speech Recognition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911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76800" y="2011680"/>
            <a:ext cx="11027520" cy="376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85000"/>
              </a:lnSpc>
              <a:buClr>
                <a:srgbClr val="FFFFFF"/>
              </a:buClr>
            </a:pP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Controller 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teleoperation, speech teleoperation, visual teleoperation, track/follow a person’s face or skeleton, pan-and-tilt camera on servos, task execution using SMACH/behavior trees/</a:t>
            </a:r>
            <a:r>
              <a:rPr lang="en-U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actionlib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virtual reality teleoperation, augmented reality, dynamic reconfiguration of node parameters, robot diagnostics, web GUIs, training simulated autonomous cars, 3D camera mapping, ROS Qt local GUIs, </a:t>
            </a:r>
            <a:r>
              <a:rPr lang="en-US" sz="2400" spc="-1" dirty="0" err="1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MoveIt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!</a:t>
            </a:r>
            <a:endParaRPr lang="en-US" sz="2400" spc="-1" dirty="0" smtClean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60">
              <a:lnSpc>
                <a:spcPct val="85000"/>
              </a:lnSpc>
              <a:buClr>
                <a:srgbClr val="FFFFFF"/>
              </a:buClr>
            </a:pP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marL="360">
              <a:lnSpc>
                <a:spcPct val="85000"/>
              </a:lnSpc>
              <a:buClr>
                <a:srgbClr val="FFFFFF"/>
              </a:buClr>
            </a:pPr>
            <a:endParaRPr lang="en-US" sz="24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57360" y="499680"/>
            <a:ext cx="1104696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5400" b="0" strike="noStrike" spc="-11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Other Applications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76800" y="2011680"/>
            <a:ext cx="6270120" cy="37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335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5400" spc="-11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Final Exam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6800" y="2011680"/>
            <a:ext cx="10857600" cy="4483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with each other to complete the </a:t>
            </a:r>
            <a:r>
              <a:rPr lang="en-US" sz="2400" b="1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Final Exam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57360" y="499680"/>
            <a:ext cx="10772280" cy="1657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85000"/>
              </a:lnSpc>
            </a:pPr>
            <a:r>
              <a:rPr lang="en-US" sz="5400" spc="-117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End… NOT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6800" y="2011680"/>
            <a:ext cx="10857600" cy="4483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want you to stay involved in the ROS community at Crane!</a:t>
            </a:r>
          </a:p>
          <a:p>
            <a:pPr>
              <a:lnSpc>
                <a:spcPct val="100000"/>
              </a:lnSpc>
            </a:pPr>
            <a:endParaRPr lang="en-US" sz="24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Future Activities: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April – Suggest a NISE project using ROS. There is a huge push for autonomy 		from leadership but any sort of robotics can use ROS and may align 			closer to your branch/division’s work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May – Director’s Cup teams will be formed. Tell your Department Heads / Team 		Leads you want to be on the team!</a:t>
            </a:r>
          </a:p>
          <a:p>
            <a:pPr>
              <a:lnSpc>
                <a:spcPct val="100000"/>
              </a:lnSpc>
            </a:pPr>
            <a:r>
              <a:rPr lang="en-US" sz="240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lang="en-US" sz="24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May  </a:t>
            </a: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</a:t>
            </a:r>
            <a:r>
              <a:rPr lang="en-US" sz="240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Attend R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OS Course Reboot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June - July – Help mentor SEAP Interns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r>
              <a:rPr lang="en-US" sz="24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June - September – Help develop demonstrations for ROS Showcase</a:t>
            </a:r>
          </a:p>
        </p:txBody>
      </p:sp>
    </p:spTree>
    <p:extLst>
      <p:ext uri="{BB962C8B-B14F-4D97-AF65-F5344CB8AC3E}">
        <p14:creationId xmlns:p14="http://schemas.microsoft.com/office/powerpoint/2010/main" val="2909415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5515</TotalTime>
  <Words>171</Words>
  <Application>Microsoft Office PowerPoint</Application>
  <PresentationFormat>Widescreen</PresentationFormat>
  <Paragraphs>39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Operating System Course</dc:title>
  <dc:subject/>
  <dc:creator>jsowinski12@yahoo.com</dc:creator>
  <dc:description/>
  <cp:lastModifiedBy>Sowinski, James P CIV GXMM, GXPM</cp:lastModifiedBy>
  <cp:revision>153</cp:revision>
  <dcterms:created xsi:type="dcterms:W3CDTF">2019-01-17T12:20:25Z</dcterms:created>
  <dcterms:modified xsi:type="dcterms:W3CDTF">2019-04-04T19:09:21Z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