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6" r:id="rId3"/>
    <p:sldId id="265" r:id="rId4"/>
    <p:sldId id="266" r:id="rId5"/>
    <p:sldId id="267" r:id="rId6"/>
    <p:sldId id="269" r:id="rId7"/>
    <p:sldId id="270" r:id="rId8"/>
    <p:sldId id="271" r:id="rId9"/>
    <p:sldId id="272" r:id="rId10"/>
    <p:sldId id="273" r:id="rId11"/>
    <p:sldId id="274" r:id="rId12"/>
    <p:sldId id="277" r:id="rId13"/>
    <p:sldId id="275"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68F13C-8BC2-4E41-800D-19B7929FC5DD}">
          <p14:sldIdLst>
            <p14:sldId id="256"/>
            <p14:sldId id="276"/>
            <p14:sldId id="265"/>
            <p14:sldId id="266"/>
            <p14:sldId id="267"/>
            <p14:sldId id="269"/>
            <p14:sldId id="270"/>
            <p14:sldId id="271"/>
            <p14:sldId id="272"/>
            <p14:sldId id="273"/>
            <p14:sldId id="274"/>
            <p14:sldId id="277"/>
          </p14:sldIdLst>
        </p14:section>
        <p14:section name="Untitled Section" id="{EE18033F-377A-47D0-A7FE-08D59AFB2524}">
          <p14:sldIdLst>
            <p14:sldId id="275"/>
            <p14:sldId id="278"/>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west" initials="Aw" lastIdx="2" clrIdx="0">
    <p:extLst>
      <p:ext uri="{19B8F6BF-5375-455C-9EA6-DF929625EA0E}">
        <p15:presenceInfo xmlns:p15="http://schemas.microsoft.com/office/powerpoint/2012/main" userId="7ea54b981a4e5c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47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4/20/2020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4/20/2020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4/20/2020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4/20/2020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sible.com/ansible/latest/user_guide/playbooks_best_practices.html#use-dynamic-inventory-with-cloud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sible.com/ansible/devel/modules/terraform_modu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hashicorp.com/resources/ansible-terraform-better-together" TargetMode="External"/><Relationship Id="rId2" Type="http://schemas.openxmlformats.org/officeDocument/2006/relationships/hyperlink" Target="https://github.com/vmwarecloudadvocacy/vcs-fitcycle-deployer" TargetMode="External"/><Relationship Id="rId1" Type="http://schemas.openxmlformats.org/officeDocument/2006/relationships/slideLayout" Target="../slideLayouts/slideLayout2.xml"/><Relationship Id="rId4" Type="http://schemas.openxmlformats.org/officeDocument/2006/relationships/hyperlink" Target="https://github.com/scarolan/ansible-terrafor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lex.dzyoba.com/blog/terraform-ansible/" TargetMode="External"/><Relationship Id="rId2" Type="http://schemas.openxmlformats.org/officeDocument/2006/relationships/hyperlink" Target="https://www.thorntech.com/2018/01/infrastructureascodebenefits/" TargetMode="External"/><Relationship Id="rId1" Type="http://schemas.openxmlformats.org/officeDocument/2006/relationships/slideLayout" Target="../slideLayouts/slideLayout2.xml"/><Relationship Id="rId5" Type="http://schemas.openxmlformats.org/officeDocument/2006/relationships/hyperlink" Target="https://www.hashicorp.com/resources/ansible-terraform-better-together" TargetMode="External"/><Relationship Id="rId4" Type="http://schemas.openxmlformats.org/officeDocument/2006/relationships/hyperlink" Target="https://itnext.io/immutable-infrastructure-using-packer-ansible-and-terraform-7ca6f79582b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200" dirty="0"/>
              <a:t>Combining Terraform and Ansible</a:t>
            </a:r>
            <a:endParaRPr sz="5200" dirty="0"/>
          </a:p>
        </p:txBody>
      </p:sp>
      <p:sp>
        <p:nvSpPr>
          <p:cNvPr id="3" name="Subtitle 2"/>
          <p:cNvSpPr>
            <a:spLocks noGrp="1"/>
          </p:cNvSpPr>
          <p:nvPr>
            <p:ph type="subTitle" idx="1"/>
          </p:nvPr>
        </p:nvSpPr>
        <p:spPr/>
        <p:txBody>
          <a:bodyPr/>
          <a:lstStyle/>
          <a:p>
            <a:r>
              <a:rPr lang="en-US" dirty="0" err="1">
                <a:latin typeface="+mn-lt"/>
              </a:rPr>
              <a:t>local_exec</a:t>
            </a:r>
            <a:r>
              <a:rPr lang="en-US" dirty="0">
                <a:latin typeface="+mn-lt"/>
              </a:rPr>
              <a:t> </a:t>
            </a:r>
            <a:r>
              <a:rPr lang="en-US" dirty="0" err="1">
                <a:latin typeface="+mn-lt"/>
              </a:rPr>
              <a:t>remote_exec</a:t>
            </a:r>
            <a:r>
              <a:rPr lang="en-US" dirty="0">
                <a:latin typeface="+mn-lt"/>
              </a:rPr>
              <a:t> Dynamic Inventory and beyond.</a:t>
            </a:r>
          </a:p>
          <a:p>
            <a:r>
              <a:rPr lang="en-US" dirty="0">
                <a:latin typeface="+mn-lt"/>
              </a:rPr>
              <a:t>Because why not!</a:t>
            </a:r>
            <a:endParaRPr dirty="0">
              <a:latin typeface="+mn-lt"/>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02E-6366-47C9-BF9D-F23F2033D071}"/>
              </a:ext>
            </a:extLst>
          </p:cNvPr>
          <p:cNvSpPr txBox="1">
            <a:spLocks/>
          </p:cNvSpPr>
          <p:nvPr/>
        </p:nvSpPr>
        <p:spPr>
          <a:xfrm>
            <a:off x="381000" y="322263"/>
            <a:ext cx="11430000" cy="592137"/>
          </a:xfrm>
          <a:prstGeom prst="rect">
            <a:avLst/>
          </a:prstGeom>
        </p:spPr>
        <p:txBody>
          <a:bodyPr>
            <a:normAutofit fontScale="850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Avoiding Infra Drift with Terraform cont’d…</a:t>
            </a:r>
          </a:p>
        </p:txBody>
      </p:sp>
      <p:sp>
        <p:nvSpPr>
          <p:cNvPr id="3" name="Content Placeholder 13">
            <a:extLst>
              <a:ext uri="{FF2B5EF4-FFF2-40B4-BE49-F238E27FC236}">
                <a16:creationId xmlns:a16="http://schemas.microsoft.com/office/drawing/2014/main" id="{4F964AD4-A589-462C-8C0B-D02B96EDD45B}"/>
              </a:ext>
            </a:extLst>
          </p:cNvPr>
          <p:cNvSpPr txBox="1">
            <a:spLocks/>
          </p:cNvSpPr>
          <p:nvPr/>
        </p:nvSpPr>
        <p:spPr>
          <a:xfrm>
            <a:off x="350520" y="1175613"/>
            <a:ext cx="11460479" cy="179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solidFill>
                  <a:schemeClr val="tx1"/>
                </a:solidFill>
              </a:rPr>
              <a:t>Ansible can also leverage Parameters like “</a:t>
            </a:r>
            <a:r>
              <a:rPr lang="en-US" dirty="0" err="1">
                <a:solidFill>
                  <a:schemeClr val="tx1"/>
                </a:solidFill>
              </a:rPr>
              <a:t>exact_count</a:t>
            </a:r>
            <a:r>
              <a:rPr lang="en-US" dirty="0">
                <a:solidFill>
                  <a:schemeClr val="tx1"/>
                </a:solidFill>
              </a:rPr>
              <a:t>” and “</a:t>
            </a:r>
            <a:r>
              <a:rPr lang="en-US" dirty="0" err="1"/>
              <a:t>count_tag</a:t>
            </a:r>
            <a:r>
              <a:rPr lang="en-US" dirty="0">
                <a:solidFill>
                  <a:schemeClr val="tx1"/>
                </a:solidFill>
              </a:rPr>
              <a:t>” to achieve the same goal.</a:t>
            </a:r>
          </a:p>
          <a:p>
            <a:pPr marL="0" indent="0">
              <a:buNone/>
            </a:pPr>
            <a:r>
              <a:rPr lang="en-US" sz="1900" i="1" dirty="0">
                <a:solidFill>
                  <a:schemeClr val="tx1"/>
                </a:solidFill>
              </a:rPr>
              <a:t>“</a:t>
            </a:r>
            <a:r>
              <a:rPr lang="en-US" sz="1900" i="1" dirty="0"/>
              <a:t>An integer value which indicates how many instances that match the '</a:t>
            </a:r>
            <a:r>
              <a:rPr lang="en-US" sz="1900" i="1" dirty="0" err="1"/>
              <a:t>count_tag</a:t>
            </a:r>
            <a:r>
              <a:rPr lang="en-US" sz="1900" i="1" dirty="0"/>
              <a:t>' parameter should be running. Instances are either created or terminated based on this value.”</a:t>
            </a:r>
            <a:endParaRPr lang="en-US" sz="1900" i="1" dirty="0">
              <a:solidFill>
                <a:schemeClr val="tx1"/>
              </a:solidFill>
            </a:endParaRPr>
          </a:p>
          <a:p>
            <a:pPr marL="0" indent="0">
              <a:buNone/>
            </a:pPr>
            <a:r>
              <a:rPr lang="en-US" dirty="0">
                <a:solidFill>
                  <a:schemeClr val="tx1"/>
                </a:solidFill>
              </a:rPr>
              <a:t>Version 1</a:t>
            </a:r>
            <a:r>
              <a:rPr lang="en-US" dirty="0">
                <a:solidFill>
                  <a:schemeClr val="tx1"/>
                </a:solidFill>
                <a:latin typeface="+mj-lt"/>
              </a:rPr>
              <a:t>								Version 2</a:t>
            </a:r>
            <a:endParaRPr lang="en-US" dirty="0">
              <a:latin typeface="+mj-lt"/>
            </a:endParaRPr>
          </a:p>
        </p:txBody>
      </p:sp>
      <p:sp>
        <p:nvSpPr>
          <p:cNvPr id="5" name="Content Placeholder 13">
            <a:extLst>
              <a:ext uri="{FF2B5EF4-FFF2-40B4-BE49-F238E27FC236}">
                <a16:creationId xmlns:a16="http://schemas.microsoft.com/office/drawing/2014/main" id="{752F5418-4342-4EBC-9AE2-FC6776444466}"/>
              </a:ext>
            </a:extLst>
          </p:cNvPr>
          <p:cNvSpPr txBox="1">
            <a:spLocks/>
          </p:cNvSpPr>
          <p:nvPr/>
        </p:nvSpPr>
        <p:spPr>
          <a:xfrm>
            <a:off x="8153400" y="2981598"/>
            <a:ext cx="3962401" cy="3495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800" dirty="0">
                <a:solidFill>
                  <a:schemeClr val="accent1"/>
                </a:solidFill>
              </a:rPr>
              <a:t>- ec2:</a:t>
            </a:r>
          </a:p>
          <a:p>
            <a:pPr marL="0" indent="0">
              <a:buFont typeface="Arial" pitchFamily="34" charset="0"/>
              <a:buNone/>
            </a:pPr>
            <a:r>
              <a:rPr lang="en-US" sz="1800" dirty="0">
                <a:solidFill>
                  <a:schemeClr val="accent1"/>
                </a:solidFill>
              </a:rPr>
              <a:t>          </a:t>
            </a:r>
            <a:r>
              <a:rPr lang="en-US" sz="1800" dirty="0" err="1">
                <a:solidFill>
                  <a:schemeClr val="accent1"/>
                </a:solidFill>
              </a:rPr>
              <a:t>exact_count</a:t>
            </a:r>
            <a:r>
              <a:rPr lang="en-US" sz="1800" dirty="0">
                <a:solidFill>
                  <a:schemeClr val="accent1"/>
                </a:solidFill>
              </a:rPr>
              <a:t>: 10</a:t>
            </a:r>
          </a:p>
          <a:p>
            <a:pPr marL="0" indent="0">
              <a:buFont typeface="Arial" pitchFamily="34" charset="0"/>
              <a:buNone/>
            </a:pPr>
            <a:r>
              <a:rPr lang="en-US" sz="1800" dirty="0">
                <a:solidFill>
                  <a:schemeClr val="accent1"/>
                </a:solidFill>
              </a:rPr>
              <a:t>           </a:t>
            </a:r>
            <a:r>
              <a:rPr lang="en-US" sz="1800" dirty="0" err="1">
                <a:solidFill>
                  <a:schemeClr val="accent1"/>
                </a:solidFill>
              </a:rPr>
              <a:t>count_tag</a:t>
            </a:r>
            <a:r>
              <a:rPr lang="en-US" sz="1800" dirty="0">
                <a:solidFill>
                  <a:schemeClr val="accent1"/>
                </a:solidFill>
              </a:rPr>
              <a:t>:</a:t>
            </a:r>
          </a:p>
          <a:p>
            <a:pPr marL="0" indent="0">
              <a:buFont typeface="Arial" pitchFamily="34" charset="0"/>
              <a:buNone/>
            </a:pPr>
            <a:r>
              <a:rPr lang="en-US" sz="1800" dirty="0">
                <a:solidFill>
                  <a:schemeClr val="accent1"/>
                </a:solidFill>
              </a:rPr>
              <a:t>                 Name: </a:t>
            </a:r>
            <a:r>
              <a:rPr lang="en-US" sz="1800" dirty="0" err="1">
                <a:solidFill>
                  <a:schemeClr val="accent1"/>
                </a:solidFill>
              </a:rPr>
              <a:t>FontEnd</a:t>
            </a:r>
            <a:endParaRPr lang="en-US" sz="1800" dirty="0">
              <a:solidFill>
                <a:schemeClr val="accent1"/>
              </a:solidFill>
            </a:endParaRPr>
          </a:p>
          <a:p>
            <a:pPr marL="0" indent="0">
              <a:buFont typeface="Arial" pitchFamily="34" charset="0"/>
              <a:buNone/>
            </a:pPr>
            <a:r>
              <a:rPr lang="en-US" sz="1800" dirty="0">
                <a:solidFill>
                  <a:schemeClr val="accent1"/>
                </a:solidFill>
              </a:rPr>
              <a:t>           image: ami-123456</a:t>
            </a:r>
          </a:p>
          <a:p>
            <a:pPr marL="0" indent="0">
              <a:buFont typeface="Arial" pitchFamily="34" charset="0"/>
              <a:buNone/>
            </a:pPr>
            <a:r>
              <a:rPr lang="en-US" sz="1800" dirty="0">
                <a:solidFill>
                  <a:schemeClr val="accent1"/>
                </a:solidFill>
              </a:rPr>
              <a:t>           </a:t>
            </a:r>
            <a:r>
              <a:rPr lang="en-US" sz="1800" dirty="0" err="1">
                <a:solidFill>
                  <a:schemeClr val="accent1"/>
                </a:solidFill>
              </a:rPr>
              <a:t>Instance_type</a:t>
            </a:r>
            <a:r>
              <a:rPr lang="en-US" sz="1800" dirty="0">
                <a:solidFill>
                  <a:schemeClr val="accent1"/>
                </a:solidFill>
              </a:rPr>
              <a:t>: t2.micro</a:t>
            </a:r>
          </a:p>
          <a:p>
            <a:pPr marL="0" indent="0">
              <a:buFont typeface="Arial" pitchFamily="34" charset="0"/>
              <a:buNone/>
            </a:pPr>
            <a:r>
              <a:rPr lang="en-US" sz="1800" dirty="0">
                <a:solidFill>
                  <a:schemeClr val="accent1"/>
                </a:solidFill>
              </a:rPr>
              <a:t>           </a:t>
            </a:r>
            <a:r>
              <a:rPr lang="en-US" sz="1800" dirty="0" err="1">
                <a:solidFill>
                  <a:schemeClr val="accent1"/>
                </a:solidFill>
              </a:rPr>
              <a:t>vpc_Subnet_id</a:t>
            </a:r>
            <a:r>
              <a:rPr lang="en-US" sz="1800" dirty="0">
                <a:solidFill>
                  <a:schemeClr val="accent1"/>
                </a:solidFill>
              </a:rPr>
              <a:t>: subnet-123456</a:t>
            </a:r>
          </a:p>
        </p:txBody>
      </p:sp>
      <p:sp>
        <p:nvSpPr>
          <p:cNvPr id="6" name="Content Placeholder 13">
            <a:extLst>
              <a:ext uri="{FF2B5EF4-FFF2-40B4-BE49-F238E27FC236}">
                <a16:creationId xmlns:a16="http://schemas.microsoft.com/office/drawing/2014/main" id="{BFBDB8EC-DCF9-4238-AA39-FBB478A32BA3}"/>
              </a:ext>
            </a:extLst>
          </p:cNvPr>
          <p:cNvSpPr txBox="1">
            <a:spLocks/>
          </p:cNvSpPr>
          <p:nvPr/>
        </p:nvSpPr>
        <p:spPr>
          <a:xfrm>
            <a:off x="380999" y="3057798"/>
            <a:ext cx="5181601" cy="2428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800" dirty="0">
                <a:solidFill>
                  <a:schemeClr val="accent1"/>
                </a:solidFill>
              </a:rPr>
              <a:t>- ec2:</a:t>
            </a:r>
          </a:p>
          <a:p>
            <a:pPr marL="0" indent="0">
              <a:buFont typeface="Arial" pitchFamily="34" charset="0"/>
              <a:buNone/>
            </a:pPr>
            <a:r>
              <a:rPr lang="en-US" sz="1800" dirty="0">
                <a:solidFill>
                  <a:schemeClr val="accent1"/>
                </a:solidFill>
              </a:rPr>
              <a:t>          count: 5</a:t>
            </a:r>
          </a:p>
          <a:p>
            <a:pPr marL="0" indent="0">
              <a:buFont typeface="Arial" pitchFamily="34" charset="0"/>
              <a:buNone/>
            </a:pPr>
            <a:r>
              <a:rPr lang="en-US" sz="1800" dirty="0">
                <a:solidFill>
                  <a:schemeClr val="accent1"/>
                </a:solidFill>
              </a:rPr>
              <a:t>           image: ami-123456</a:t>
            </a:r>
          </a:p>
          <a:p>
            <a:pPr marL="0" indent="0">
              <a:buFont typeface="Arial" pitchFamily="34" charset="0"/>
              <a:buNone/>
            </a:pPr>
            <a:r>
              <a:rPr lang="en-US" sz="1800" dirty="0">
                <a:solidFill>
                  <a:schemeClr val="accent1"/>
                </a:solidFill>
              </a:rPr>
              <a:t>           </a:t>
            </a:r>
            <a:r>
              <a:rPr lang="en-US" sz="1800" dirty="0" err="1">
                <a:solidFill>
                  <a:schemeClr val="accent1"/>
                </a:solidFill>
              </a:rPr>
              <a:t>Instance_type</a:t>
            </a:r>
            <a:r>
              <a:rPr lang="en-US" sz="1800" dirty="0">
                <a:solidFill>
                  <a:schemeClr val="accent1"/>
                </a:solidFill>
              </a:rPr>
              <a:t>: t2.micro</a:t>
            </a:r>
          </a:p>
          <a:p>
            <a:pPr marL="0" indent="0">
              <a:buFont typeface="Arial" pitchFamily="34" charset="0"/>
              <a:buNone/>
            </a:pPr>
            <a:r>
              <a:rPr lang="en-US" sz="1800" dirty="0">
                <a:solidFill>
                  <a:schemeClr val="accent1"/>
                </a:solidFill>
              </a:rPr>
              <a:t>           </a:t>
            </a:r>
            <a:r>
              <a:rPr lang="en-US" sz="1800" dirty="0" err="1">
                <a:solidFill>
                  <a:schemeClr val="accent1"/>
                </a:solidFill>
              </a:rPr>
              <a:t>vpc_Subnet_id</a:t>
            </a:r>
            <a:r>
              <a:rPr lang="en-US" sz="1800" dirty="0">
                <a:solidFill>
                  <a:schemeClr val="accent1"/>
                </a:solidFill>
              </a:rPr>
              <a:t>: subnet-123456</a:t>
            </a:r>
          </a:p>
        </p:txBody>
      </p:sp>
    </p:spTree>
    <p:extLst>
      <p:ext uri="{BB962C8B-B14F-4D97-AF65-F5344CB8AC3E}">
        <p14:creationId xmlns:p14="http://schemas.microsoft.com/office/powerpoint/2010/main" val="36611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A83F56-0B01-4A7F-A6A7-52AE01210BA5}"/>
              </a:ext>
            </a:extLst>
          </p:cNvPr>
          <p:cNvSpPr txBox="1">
            <a:spLocks/>
          </p:cNvSpPr>
          <p:nvPr/>
        </p:nvSpPr>
        <p:spPr>
          <a:xfrm>
            <a:off x="381000" y="322263"/>
            <a:ext cx="11430000" cy="592137"/>
          </a:xfrm>
          <a:prstGeom prst="rect">
            <a:avLst/>
          </a:prstGeom>
        </p:spPr>
        <p:txBody>
          <a:bodyPr>
            <a:normAutofit fontScale="925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Avoiding Config Drift with Ansible</a:t>
            </a:r>
          </a:p>
        </p:txBody>
      </p:sp>
      <p:sp>
        <p:nvSpPr>
          <p:cNvPr id="8" name="Text Placeholder 2">
            <a:extLst>
              <a:ext uri="{FF2B5EF4-FFF2-40B4-BE49-F238E27FC236}">
                <a16:creationId xmlns:a16="http://schemas.microsoft.com/office/drawing/2014/main" id="{D005C0E0-64C0-49BB-99B2-229BE3C59441}"/>
              </a:ext>
            </a:extLst>
          </p:cNvPr>
          <p:cNvSpPr txBox="1">
            <a:spLocks/>
          </p:cNvSpPr>
          <p:nvPr/>
        </p:nvSpPr>
        <p:spPr>
          <a:xfrm>
            <a:off x="381000" y="1066800"/>
            <a:ext cx="11430000"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endParaRPr lang="en-US" dirty="0">
              <a:solidFill>
                <a:schemeClr val="tx1"/>
              </a:solidFill>
            </a:endParaRPr>
          </a:p>
        </p:txBody>
      </p:sp>
      <p:sp>
        <p:nvSpPr>
          <p:cNvPr id="9" name="Text Placeholder 2">
            <a:extLst>
              <a:ext uri="{FF2B5EF4-FFF2-40B4-BE49-F238E27FC236}">
                <a16:creationId xmlns:a16="http://schemas.microsoft.com/office/drawing/2014/main" id="{BC66EF73-CE7D-412F-A1FE-FC4E4033C08D}"/>
              </a:ext>
            </a:extLst>
          </p:cNvPr>
          <p:cNvSpPr txBox="1">
            <a:spLocks/>
          </p:cNvSpPr>
          <p:nvPr/>
        </p:nvSpPr>
        <p:spPr>
          <a:xfrm>
            <a:off x="381000" y="1371600"/>
            <a:ext cx="11430000" cy="533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solidFill>
                  <a:schemeClr val="tx1"/>
                </a:solidFill>
              </a:rPr>
              <a:t>When you use Terraform to deploy infrastructure; Terraform is the hammer and your resources are the nails. </a:t>
            </a:r>
          </a:p>
          <a:p>
            <a:pPr lvl="1"/>
            <a:r>
              <a:rPr lang="en-US" dirty="0">
                <a:solidFill>
                  <a:schemeClr val="tx1"/>
                </a:solidFill>
              </a:rPr>
              <a:t>Maybe I don’t want all my resources to get “hammered”</a:t>
            </a:r>
          </a:p>
          <a:p>
            <a:pPr lvl="1"/>
            <a:r>
              <a:rPr lang="en-US" dirty="0">
                <a:solidFill>
                  <a:schemeClr val="tx1"/>
                </a:solidFill>
              </a:rPr>
              <a:t>Maybe my infra isn’t intended to be immutable?</a:t>
            </a:r>
          </a:p>
          <a:p>
            <a:pPr lvl="1"/>
            <a:r>
              <a:rPr lang="en-US" dirty="0">
                <a:solidFill>
                  <a:schemeClr val="tx1"/>
                </a:solidFill>
              </a:rPr>
              <a:t>“liberate </a:t>
            </a:r>
            <a:r>
              <a:rPr lang="en-US" dirty="0" err="1">
                <a:solidFill>
                  <a:schemeClr val="tx1"/>
                </a:solidFill>
              </a:rPr>
              <a:t>tuteme</a:t>
            </a:r>
            <a:r>
              <a:rPr lang="en-US" dirty="0">
                <a:solidFill>
                  <a:schemeClr val="tx1"/>
                </a:solidFill>
              </a:rPr>
              <a:t> ex </a:t>
            </a:r>
            <a:r>
              <a:rPr lang="en-US" dirty="0" err="1">
                <a:solidFill>
                  <a:schemeClr val="tx1"/>
                </a:solidFill>
              </a:rPr>
              <a:t>inferis</a:t>
            </a:r>
            <a:r>
              <a:rPr lang="en-US" dirty="0">
                <a:solidFill>
                  <a:schemeClr val="tx1"/>
                </a:solidFill>
              </a:rPr>
              <a:t>” – Save yourself from hell and use the right tools for the task!</a:t>
            </a:r>
          </a:p>
          <a:p>
            <a:pPr lvl="1"/>
            <a:r>
              <a:rPr lang="en-US" dirty="0">
                <a:solidFill>
                  <a:schemeClr val="tx1"/>
                </a:solidFill>
              </a:rPr>
              <a:t>This is why we use Ansible.</a:t>
            </a:r>
          </a:p>
          <a:p>
            <a:r>
              <a:rPr lang="en-US" dirty="0">
                <a:solidFill>
                  <a:schemeClr val="tx1"/>
                </a:solidFill>
              </a:rPr>
              <a:t>EC2 bootstrapping via </a:t>
            </a:r>
            <a:r>
              <a:rPr lang="en-US" dirty="0" err="1">
                <a:solidFill>
                  <a:schemeClr val="tx1"/>
                </a:solidFill>
              </a:rPr>
              <a:t>user_data</a:t>
            </a:r>
            <a:r>
              <a:rPr lang="en-US" dirty="0">
                <a:solidFill>
                  <a:schemeClr val="tx1"/>
                </a:solidFill>
              </a:rPr>
              <a:t> snippets when deploying with Terraform is fine when you are first starting out. </a:t>
            </a:r>
          </a:p>
          <a:p>
            <a:pPr lvl="1"/>
            <a:r>
              <a:rPr lang="en-US" dirty="0">
                <a:solidFill>
                  <a:schemeClr val="tx1"/>
                </a:solidFill>
              </a:rPr>
              <a:t>Keep on the best practice path – If you end up with lots and lots of one off artifacts you end up with to much to manage.</a:t>
            </a:r>
          </a:p>
          <a:p>
            <a:r>
              <a:rPr lang="en-US" dirty="0">
                <a:solidFill>
                  <a:schemeClr val="tx1"/>
                </a:solidFill>
              </a:rPr>
              <a:t>Tag your </a:t>
            </a:r>
            <a:r>
              <a:rPr lang="en-US" dirty="0" err="1">
                <a:solidFill>
                  <a:schemeClr val="tx1"/>
                </a:solidFill>
              </a:rPr>
              <a:t>deployable’s</a:t>
            </a:r>
            <a:r>
              <a:rPr lang="en-US" dirty="0">
                <a:solidFill>
                  <a:schemeClr val="tx1"/>
                </a:solidFill>
              </a:rPr>
              <a:t> and use Dynamic Inventory then grow from there.</a:t>
            </a:r>
          </a:p>
          <a:p>
            <a:pPr lvl="1"/>
            <a:r>
              <a:rPr lang="en-US" dirty="0">
                <a:hlinkClick r:id="rId2"/>
              </a:rPr>
              <a:t>https://docs.ansible.com/ansible/latest/user_guide/playbooks_best_practices.html#use-dynamic-inventory-with-clouds</a:t>
            </a:r>
            <a:endParaRPr lang="en-US" dirty="0">
              <a:solidFill>
                <a:schemeClr val="tx1"/>
              </a:solidFill>
            </a:endParaRPr>
          </a:p>
        </p:txBody>
      </p:sp>
    </p:spTree>
    <p:extLst>
      <p:ext uri="{BB962C8B-B14F-4D97-AF65-F5344CB8AC3E}">
        <p14:creationId xmlns:p14="http://schemas.microsoft.com/office/powerpoint/2010/main" val="32325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CA4ABF-4B39-4B5B-8201-436FE3D80324}"/>
              </a:ext>
            </a:extLst>
          </p:cNvPr>
          <p:cNvSpPr>
            <a:spLocks noGrp="1"/>
          </p:cNvSpPr>
          <p:nvPr>
            <p:ph type="title"/>
          </p:nvPr>
        </p:nvSpPr>
        <p:spPr>
          <a:xfrm>
            <a:off x="304800" y="234244"/>
            <a:ext cx="11430000" cy="680156"/>
          </a:xfrm>
        </p:spPr>
        <p:txBody>
          <a:bodyPr>
            <a:normAutofit/>
          </a:bodyPr>
          <a:lstStyle/>
          <a:p>
            <a:r>
              <a:rPr lang="en-US" dirty="0"/>
              <a:t>Ansible and Terraform - Better Together!</a:t>
            </a:r>
          </a:p>
        </p:txBody>
      </p:sp>
      <p:sp>
        <p:nvSpPr>
          <p:cNvPr id="6" name="Content Placeholder 5">
            <a:extLst>
              <a:ext uri="{FF2B5EF4-FFF2-40B4-BE49-F238E27FC236}">
                <a16:creationId xmlns:a16="http://schemas.microsoft.com/office/drawing/2014/main" id="{90B55467-5A97-4B03-90D7-F68721D975DB}"/>
              </a:ext>
            </a:extLst>
          </p:cNvPr>
          <p:cNvSpPr>
            <a:spLocks noGrp="1"/>
          </p:cNvSpPr>
          <p:nvPr>
            <p:ph idx="1"/>
          </p:nvPr>
        </p:nvSpPr>
        <p:spPr>
          <a:xfrm>
            <a:off x="304800" y="1143000"/>
            <a:ext cx="11811000" cy="5562600"/>
          </a:xfrm>
        </p:spPr>
        <p:txBody>
          <a:bodyPr>
            <a:normAutofit/>
          </a:bodyPr>
          <a:lstStyle/>
          <a:p>
            <a:r>
              <a:rPr lang="en-US" dirty="0"/>
              <a:t>With </a:t>
            </a:r>
            <a:r>
              <a:rPr lang="en-US" dirty="0" err="1"/>
              <a:t>local_exec</a:t>
            </a:r>
            <a:endParaRPr lang="en-US" dirty="0"/>
          </a:p>
          <a:p>
            <a:pPr lvl="1"/>
            <a:r>
              <a:rPr lang="en-US" dirty="0"/>
              <a:t>Use the code examples in the </a:t>
            </a:r>
            <a:r>
              <a:rPr lang="en-US" dirty="0" err="1"/>
              <a:t>terraform_gcp</a:t>
            </a:r>
            <a:r>
              <a:rPr lang="en-US" dirty="0"/>
              <a:t> or </a:t>
            </a:r>
            <a:r>
              <a:rPr lang="en-US" dirty="0" err="1"/>
              <a:t>terraform_azure</a:t>
            </a:r>
            <a:r>
              <a:rPr lang="en-US" dirty="0"/>
              <a:t> folders to see how this is done. Basically there are two steps. First is a remote exec which forces Terraform to wait until SSH is running to run Ansible. This can be anything, even an echo "Hello World" command. Then we execute an ansible-playbook command from the same machine where we ran terraform apply.</a:t>
            </a:r>
          </a:p>
          <a:p>
            <a:r>
              <a:rPr lang="en-US" dirty="0"/>
              <a:t>With </a:t>
            </a:r>
            <a:r>
              <a:rPr lang="en-US" dirty="0" err="1"/>
              <a:t>remote_exec</a:t>
            </a:r>
            <a:endParaRPr lang="en-US" dirty="0"/>
          </a:p>
          <a:p>
            <a:pPr lvl="1"/>
            <a:r>
              <a:rPr lang="en-US" dirty="0"/>
              <a:t>The code example in the </a:t>
            </a:r>
            <a:r>
              <a:rPr lang="en-US" dirty="0" err="1"/>
              <a:t>terraform_gcp</a:t>
            </a:r>
            <a:r>
              <a:rPr lang="en-US" dirty="0"/>
              <a:t> directory has code for remote exec commented out. You can comment out the </a:t>
            </a:r>
            <a:r>
              <a:rPr lang="en-US" dirty="0" err="1"/>
              <a:t>local_exec</a:t>
            </a:r>
            <a:r>
              <a:rPr lang="en-US" dirty="0"/>
              <a:t> code and run this to have Ansible run on the remote host. With this method we first copy our playbook to the remote host, then we install and run Ansible locally there.</a:t>
            </a:r>
          </a:p>
          <a:p>
            <a:r>
              <a:rPr lang="en-US" dirty="0"/>
              <a:t>Run Terraform from Ansible</a:t>
            </a:r>
          </a:p>
          <a:p>
            <a:pPr lvl="1"/>
            <a:r>
              <a:rPr lang="en-US" dirty="0"/>
              <a:t>Ansible has a Terraform module that can trigger Terraform deployments and plans. You can also pull resource information back into Ansible: </a:t>
            </a:r>
            <a:r>
              <a:rPr lang="en-US" dirty="0">
                <a:hlinkClick r:id="rId2"/>
              </a:rPr>
              <a:t>https://docs.ansible.com/ansible/devel/modules/terraform_module.html</a:t>
            </a:r>
            <a:r>
              <a:rPr lang="en-US" dirty="0"/>
              <a:t> </a:t>
            </a:r>
          </a:p>
          <a:p>
            <a:r>
              <a:rPr lang="en-US" dirty="0"/>
              <a:t>Integrate </a:t>
            </a:r>
            <a:r>
              <a:rPr lang="en-US" dirty="0" err="1"/>
              <a:t>HashiCorp</a:t>
            </a:r>
            <a:r>
              <a:rPr lang="en-US" dirty="0"/>
              <a:t> Vault with Ansible</a:t>
            </a:r>
          </a:p>
          <a:p>
            <a:pPr lvl="1"/>
            <a:r>
              <a:rPr lang="en-US" dirty="0"/>
              <a:t>You can easily fetch secrets from Vault using the </a:t>
            </a:r>
            <a:r>
              <a:rPr lang="en-US" dirty="0" err="1"/>
              <a:t>Hashi</a:t>
            </a:r>
            <a:r>
              <a:rPr lang="en-US" dirty="0"/>
              <a:t> Vault Ansible plugin: https://docs.ansible.com/ansible/devel/plugins/lookup/hashi_vault.html</a:t>
            </a:r>
          </a:p>
          <a:p>
            <a:pPr lvl="1"/>
            <a:r>
              <a:rPr lang="en-US" dirty="0"/>
              <a:t>This plugin is based on the excellent Python HVAC library: https://github.com/hvac/hvac</a:t>
            </a:r>
          </a:p>
        </p:txBody>
      </p:sp>
    </p:spTree>
    <p:extLst>
      <p:ext uri="{BB962C8B-B14F-4D97-AF65-F5344CB8AC3E}">
        <p14:creationId xmlns:p14="http://schemas.microsoft.com/office/powerpoint/2010/main" val="116127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242B9C-C1AF-40DC-B179-FD744AFD0CCB}"/>
              </a:ext>
            </a:extLst>
          </p:cNvPr>
          <p:cNvSpPr>
            <a:spLocks noGrp="1"/>
          </p:cNvSpPr>
          <p:nvPr>
            <p:ph type="title"/>
          </p:nvPr>
        </p:nvSpPr>
        <p:spPr>
          <a:xfrm>
            <a:off x="31044" y="127000"/>
            <a:ext cx="4648200" cy="533400"/>
          </a:xfrm>
        </p:spPr>
        <p:txBody>
          <a:bodyPr>
            <a:normAutofit fontScale="90000"/>
          </a:bodyPr>
          <a:lstStyle/>
          <a:p>
            <a:r>
              <a:rPr lang="en-US" dirty="0"/>
              <a:t>Examples…</a:t>
            </a:r>
          </a:p>
        </p:txBody>
      </p:sp>
      <p:sp>
        <p:nvSpPr>
          <p:cNvPr id="9" name="Content Placeholder 8">
            <a:extLst>
              <a:ext uri="{FF2B5EF4-FFF2-40B4-BE49-F238E27FC236}">
                <a16:creationId xmlns:a16="http://schemas.microsoft.com/office/drawing/2014/main" id="{CBC27722-415F-4838-8697-9B85C57ED88D}"/>
              </a:ext>
            </a:extLst>
          </p:cNvPr>
          <p:cNvSpPr>
            <a:spLocks noGrp="1"/>
          </p:cNvSpPr>
          <p:nvPr>
            <p:ph idx="1"/>
          </p:nvPr>
        </p:nvSpPr>
        <p:spPr>
          <a:xfrm>
            <a:off x="152400" y="990600"/>
            <a:ext cx="4526844" cy="2895600"/>
          </a:xfrm>
        </p:spPr>
        <p:txBody>
          <a:bodyPr>
            <a:normAutofit lnSpcReduction="10000"/>
          </a:bodyPr>
          <a:lstStyle/>
          <a:p>
            <a:pPr marL="0" indent="0">
              <a:buNone/>
            </a:pPr>
            <a:r>
              <a:rPr lang="en-US" sz="1100" dirty="0"/>
              <a:t># Terraform Deploying an AWS EC2 on a public subnet</a:t>
            </a:r>
          </a:p>
          <a:p>
            <a:pPr marL="0" indent="0">
              <a:buNone/>
            </a:pPr>
            <a:r>
              <a:rPr lang="en-US" sz="1100" dirty="0"/>
              <a:t>resource "</a:t>
            </a:r>
            <a:r>
              <a:rPr lang="en-US" sz="1100" dirty="0" err="1"/>
              <a:t>aws_instance</a:t>
            </a:r>
            <a:r>
              <a:rPr lang="en-US" sz="1100" dirty="0"/>
              <a:t>" "</a:t>
            </a:r>
            <a:r>
              <a:rPr lang="en-US" sz="1100" dirty="0" err="1"/>
              <a:t>mgmt</a:t>
            </a:r>
            <a:r>
              <a:rPr lang="en-US" sz="1100" dirty="0"/>
              <a:t>" {</a:t>
            </a:r>
          </a:p>
          <a:p>
            <a:pPr marL="0" indent="0">
              <a:buNone/>
            </a:pPr>
            <a:r>
              <a:rPr lang="en-US" sz="1100" dirty="0"/>
              <a:t>     </a:t>
            </a:r>
            <a:r>
              <a:rPr lang="en-US" sz="1100" dirty="0" err="1"/>
              <a:t>ami</a:t>
            </a:r>
            <a:r>
              <a:rPr lang="en-US" sz="1100" dirty="0"/>
              <a:t>                                                  = "${</a:t>
            </a:r>
            <a:r>
              <a:rPr lang="en-US" sz="1100" dirty="0" err="1"/>
              <a:t>var.images</a:t>
            </a:r>
            <a:r>
              <a:rPr lang="en-US" sz="1100" dirty="0"/>
              <a:t>["</a:t>
            </a:r>
            <a:r>
              <a:rPr lang="en-US" sz="1100" dirty="0" err="1"/>
              <a:t>mgmt</a:t>
            </a:r>
            <a:r>
              <a:rPr lang="en-US" sz="1100" dirty="0"/>
              <a:t>"]}"</a:t>
            </a:r>
          </a:p>
          <a:p>
            <a:pPr marL="0" indent="0">
              <a:buNone/>
            </a:pPr>
            <a:r>
              <a:rPr lang="en-US" sz="1100" dirty="0"/>
              <a:t>     </a:t>
            </a:r>
            <a:r>
              <a:rPr lang="en-US" sz="1100" dirty="0" err="1"/>
              <a:t>instance_type</a:t>
            </a:r>
            <a:r>
              <a:rPr lang="en-US" sz="1100" dirty="0"/>
              <a:t>                              = "t2.medium"</a:t>
            </a:r>
          </a:p>
          <a:p>
            <a:pPr marL="0" indent="0">
              <a:buNone/>
            </a:pPr>
            <a:r>
              <a:rPr lang="en-US" sz="1100" dirty="0"/>
              <a:t>     </a:t>
            </a:r>
            <a:r>
              <a:rPr lang="en-US" sz="1100" dirty="0" err="1"/>
              <a:t>subnet_id</a:t>
            </a:r>
            <a:r>
              <a:rPr lang="en-US" sz="1100" dirty="0"/>
              <a:t>                   	        = "${aws_subnet.public_subnet.id}"</a:t>
            </a:r>
          </a:p>
          <a:p>
            <a:pPr marL="0" indent="0">
              <a:buNone/>
            </a:pPr>
            <a:r>
              <a:rPr lang="en-US" sz="1100" dirty="0"/>
              <a:t>     </a:t>
            </a:r>
            <a:r>
              <a:rPr lang="en-US" sz="1100" dirty="0" err="1"/>
              <a:t>vpc_security_group_ids</a:t>
            </a:r>
            <a:r>
              <a:rPr lang="en-US" sz="1100" dirty="0"/>
              <a:t>            = ["${aws_security_group.mgmt_sg.id}"]</a:t>
            </a:r>
          </a:p>
          <a:p>
            <a:pPr marL="0" indent="0">
              <a:buNone/>
            </a:pPr>
            <a:r>
              <a:rPr lang="en-US" sz="1100" dirty="0"/>
              <a:t>     </a:t>
            </a:r>
            <a:r>
              <a:rPr lang="en-US" sz="1100" dirty="0" err="1"/>
              <a:t>key_name</a:t>
            </a:r>
            <a:r>
              <a:rPr lang="en-US" sz="1100" dirty="0"/>
              <a:t>                                      = "${aws_key_pair.admin_ssh_key.id}"</a:t>
            </a:r>
          </a:p>
          <a:p>
            <a:pPr marL="0" indent="0">
              <a:buNone/>
            </a:pPr>
            <a:r>
              <a:rPr lang="en-US" sz="1100" dirty="0"/>
              <a:t>     </a:t>
            </a:r>
            <a:r>
              <a:rPr lang="en-US" sz="1100" dirty="0" err="1"/>
              <a:t>associate_public_ip_address</a:t>
            </a:r>
            <a:r>
              <a:rPr lang="en-US" sz="1100" dirty="0"/>
              <a:t>   = true</a:t>
            </a:r>
          </a:p>
          <a:p>
            <a:pPr marL="0" indent="0">
              <a:buNone/>
            </a:pPr>
            <a:endParaRPr lang="en-US" sz="1200" dirty="0"/>
          </a:p>
          <a:p>
            <a:pPr marL="0" indent="0">
              <a:buNone/>
            </a:pPr>
            <a:endParaRPr lang="en-US" sz="1200" dirty="0"/>
          </a:p>
        </p:txBody>
      </p:sp>
      <p:sp>
        <p:nvSpPr>
          <p:cNvPr id="11" name="Content Placeholder 8">
            <a:extLst>
              <a:ext uri="{FF2B5EF4-FFF2-40B4-BE49-F238E27FC236}">
                <a16:creationId xmlns:a16="http://schemas.microsoft.com/office/drawing/2014/main" id="{F004D1A8-5E99-4ADA-915A-8A9A64940D6E}"/>
              </a:ext>
            </a:extLst>
          </p:cNvPr>
          <p:cNvSpPr txBox="1">
            <a:spLocks/>
          </p:cNvSpPr>
          <p:nvPr/>
        </p:nvSpPr>
        <p:spPr>
          <a:xfrm>
            <a:off x="5029200" y="152400"/>
            <a:ext cx="7010400" cy="6629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600" dirty="0"/>
              <a:t># Terraform to config that same EC2 host with Ansible</a:t>
            </a:r>
          </a:p>
          <a:p>
            <a:pPr marL="0" indent="0">
              <a:buNone/>
            </a:pPr>
            <a:r>
              <a:rPr lang="en-US" sz="1600" dirty="0"/>
              <a:t> </a:t>
            </a:r>
            <a:r>
              <a:rPr lang="en-US" sz="1100" dirty="0"/>
              <a:t># This is to ensure SSH comes up before we run the local exec. </a:t>
            </a:r>
          </a:p>
          <a:p>
            <a:pPr marL="0" indent="0">
              <a:buNone/>
            </a:pPr>
            <a:r>
              <a:rPr lang="en-US" sz="1100" dirty="0"/>
              <a:t>provisioner "remote-exec” { </a:t>
            </a:r>
          </a:p>
          <a:p>
            <a:pPr marL="0" indent="0">
              <a:buNone/>
            </a:pPr>
            <a:r>
              <a:rPr lang="en-US" sz="1100" dirty="0"/>
              <a:t>    inline = ["echo 'Hello World'"]</a:t>
            </a:r>
          </a:p>
          <a:p>
            <a:pPr marL="0" indent="0">
              <a:buNone/>
            </a:pPr>
            <a:r>
              <a:rPr lang="en-US" sz="1100" dirty="0"/>
              <a:t>    connection {</a:t>
            </a:r>
          </a:p>
          <a:p>
            <a:pPr marL="0" indent="0">
              <a:buNone/>
            </a:pPr>
            <a:r>
              <a:rPr lang="en-US" sz="1100" dirty="0"/>
              <a:t>      type = "</a:t>
            </a:r>
            <a:r>
              <a:rPr lang="en-US" sz="1100" dirty="0" err="1"/>
              <a:t>ssh</a:t>
            </a:r>
            <a:r>
              <a:rPr lang="en-US" sz="1100" dirty="0"/>
              <a:t>"</a:t>
            </a:r>
          </a:p>
          <a:p>
            <a:pPr marL="0" indent="0">
              <a:buNone/>
            </a:pPr>
            <a:r>
              <a:rPr lang="en-US" sz="1100" dirty="0"/>
              <a:t>      host = "${aws_subnet.public_subnet.id}“</a:t>
            </a:r>
          </a:p>
          <a:p>
            <a:pPr marL="0" indent="0">
              <a:buNone/>
            </a:pPr>
            <a:r>
              <a:rPr lang="en-US" sz="1100" dirty="0"/>
              <a:t>      user = "${</a:t>
            </a:r>
            <a:r>
              <a:rPr lang="en-US" sz="1100" dirty="0" err="1"/>
              <a:t>var.admin_username</a:t>
            </a:r>
            <a:r>
              <a:rPr lang="en-US" sz="1100" dirty="0"/>
              <a:t>}"</a:t>
            </a:r>
          </a:p>
          <a:p>
            <a:pPr marL="0" indent="0">
              <a:buNone/>
            </a:pPr>
            <a:r>
              <a:rPr lang="en-US" sz="1100" dirty="0"/>
              <a:t>      </a:t>
            </a:r>
            <a:r>
              <a:rPr lang="en-US" sz="1100" dirty="0" err="1"/>
              <a:t>private_key</a:t>
            </a:r>
            <a:r>
              <a:rPr lang="en-US" sz="1100" dirty="0"/>
              <a:t> = "${</a:t>
            </a:r>
            <a:r>
              <a:rPr lang="en-US" sz="1100" dirty="0" err="1"/>
              <a:t>var.ssh_key</a:t>
            </a:r>
            <a:r>
              <a:rPr lang="en-US" sz="1100" dirty="0"/>
              <a:t>}"</a:t>
            </a:r>
          </a:p>
          <a:p>
            <a:pPr marL="0" indent="0">
              <a:buNone/>
            </a:pPr>
            <a:r>
              <a:rPr lang="en-US" sz="1100" dirty="0"/>
              <a:t>    }</a:t>
            </a:r>
          </a:p>
          <a:p>
            <a:pPr marL="0" indent="0">
              <a:buNone/>
            </a:pPr>
            <a:r>
              <a:rPr lang="en-US" sz="1100" dirty="0"/>
              <a:t>  }</a:t>
            </a:r>
          </a:p>
          <a:p>
            <a:pPr marL="0" indent="0">
              <a:buNone/>
            </a:pPr>
            <a:r>
              <a:rPr lang="en-US" sz="1100" dirty="0"/>
              <a:t> provisioner "local-exec" {</a:t>
            </a:r>
          </a:p>
          <a:p>
            <a:pPr marL="0" indent="0">
              <a:buNone/>
            </a:pPr>
            <a:r>
              <a:rPr lang="en-US" sz="1100" dirty="0"/>
              <a:t>    command = "ansible-playbook -i ../ansible/</a:t>
            </a:r>
            <a:r>
              <a:rPr lang="en-US" sz="1100" dirty="0" err="1"/>
              <a:t>inventory.yaml</a:t>
            </a:r>
            <a:r>
              <a:rPr lang="en-US" sz="1100" dirty="0"/>
              <a:t> --private-key ${</a:t>
            </a:r>
            <a:r>
              <a:rPr lang="en-US" sz="1100" dirty="0" err="1"/>
              <a:t>var.ssh_key_path</a:t>
            </a:r>
            <a:r>
              <a:rPr lang="en-US" sz="1100" dirty="0"/>
              <a:t>} ../ansible/</a:t>
            </a:r>
            <a:r>
              <a:rPr lang="en-US" sz="1100" dirty="0" err="1"/>
              <a:t>httpd.yml</a:t>
            </a:r>
            <a:r>
              <a:rPr lang="en-US" sz="1100" dirty="0"/>
              <a:t>"</a:t>
            </a:r>
          </a:p>
          <a:p>
            <a:pPr marL="0" indent="0">
              <a:buNone/>
            </a:pPr>
            <a:r>
              <a:rPr lang="en-US" sz="1100" dirty="0"/>
              <a:t>  }</a:t>
            </a:r>
          </a:p>
          <a:p>
            <a:pPr marL="0" indent="0">
              <a:buNone/>
            </a:pPr>
            <a:r>
              <a:rPr lang="en-US" sz="1100" dirty="0"/>
              <a:t>}</a:t>
            </a:r>
          </a:p>
        </p:txBody>
      </p:sp>
    </p:spTree>
    <p:extLst>
      <p:ext uri="{BB962C8B-B14F-4D97-AF65-F5344CB8AC3E}">
        <p14:creationId xmlns:p14="http://schemas.microsoft.com/office/powerpoint/2010/main" val="185764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AA8D-7534-4D68-9D15-63DF60427C5C}"/>
              </a:ext>
            </a:extLst>
          </p:cNvPr>
          <p:cNvSpPr>
            <a:spLocks noGrp="1"/>
          </p:cNvSpPr>
          <p:nvPr>
            <p:ph type="title"/>
          </p:nvPr>
        </p:nvSpPr>
        <p:spPr>
          <a:xfrm>
            <a:off x="1524000" y="457200"/>
            <a:ext cx="9144000" cy="609600"/>
          </a:xfrm>
        </p:spPr>
        <p:txBody>
          <a:bodyPr/>
          <a:lstStyle/>
          <a:p>
            <a:r>
              <a:rPr lang="en-US" dirty="0"/>
              <a:t>References</a:t>
            </a:r>
          </a:p>
        </p:txBody>
      </p:sp>
      <p:sp>
        <p:nvSpPr>
          <p:cNvPr id="3" name="Content Placeholder 2">
            <a:extLst>
              <a:ext uri="{FF2B5EF4-FFF2-40B4-BE49-F238E27FC236}">
                <a16:creationId xmlns:a16="http://schemas.microsoft.com/office/drawing/2014/main" id="{609E039A-5BF4-46C1-8244-AF91143B54A8}"/>
              </a:ext>
            </a:extLst>
          </p:cNvPr>
          <p:cNvSpPr>
            <a:spLocks noGrp="1"/>
          </p:cNvSpPr>
          <p:nvPr>
            <p:ph idx="1"/>
          </p:nvPr>
        </p:nvSpPr>
        <p:spPr/>
        <p:txBody>
          <a:bodyPr/>
          <a:lstStyle/>
          <a:p>
            <a:r>
              <a:rPr lang="en-US" dirty="0">
                <a:hlinkClick r:id="rId2"/>
              </a:rPr>
              <a:t>https://github.com/vmwarecloudadvocacy/vcs-fitcycle-deployer</a:t>
            </a:r>
            <a:endParaRPr lang="en-US" dirty="0"/>
          </a:p>
          <a:p>
            <a:r>
              <a:rPr lang="en-US" dirty="0">
                <a:hlinkClick r:id="rId3"/>
              </a:rPr>
              <a:t>https://www.hashicorp.com/resources/ansible-terraform-better-together</a:t>
            </a:r>
            <a:endParaRPr lang="en-US" dirty="0"/>
          </a:p>
          <a:p>
            <a:r>
              <a:rPr lang="en-US" dirty="0">
                <a:hlinkClick r:id="rId4"/>
              </a:rPr>
              <a:t>https://github.com/scarolan/ansible-terraform</a:t>
            </a:r>
            <a:endParaRPr lang="en-US" dirty="0"/>
          </a:p>
          <a:p>
            <a:endParaRPr lang="en-US" dirty="0"/>
          </a:p>
        </p:txBody>
      </p:sp>
    </p:spTree>
    <p:extLst>
      <p:ext uri="{BB962C8B-B14F-4D97-AF65-F5344CB8AC3E}">
        <p14:creationId xmlns:p14="http://schemas.microsoft.com/office/powerpoint/2010/main" val="201068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BD31-C408-492E-9FE1-7795DF1E20BB}"/>
              </a:ext>
            </a:extLst>
          </p:cNvPr>
          <p:cNvSpPr>
            <a:spLocks noGrp="1"/>
          </p:cNvSpPr>
          <p:nvPr>
            <p:ph type="title"/>
          </p:nvPr>
        </p:nvSpPr>
        <p:spPr>
          <a:xfrm>
            <a:off x="381000" y="457200"/>
            <a:ext cx="11430000" cy="1143000"/>
          </a:xfrm>
        </p:spPr>
        <p:txBody>
          <a:bodyPr/>
          <a:lstStyle/>
          <a:p>
            <a:r>
              <a:rPr lang="en-US" dirty="0"/>
              <a:t>This main stream adoption of this topic is long overdue…</a:t>
            </a:r>
          </a:p>
        </p:txBody>
      </p:sp>
      <p:sp>
        <p:nvSpPr>
          <p:cNvPr id="3" name="Content Placeholder 2">
            <a:extLst>
              <a:ext uri="{FF2B5EF4-FFF2-40B4-BE49-F238E27FC236}">
                <a16:creationId xmlns:a16="http://schemas.microsoft.com/office/drawing/2014/main" id="{CA9B38E2-B9BB-42F8-B175-D80616282071}"/>
              </a:ext>
            </a:extLst>
          </p:cNvPr>
          <p:cNvSpPr>
            <a:spLocks noGrp="1"/>
          </p:cNvSpPr>
          <p:nvPr>
            <p:ph idx="1"/>
          </p:nvPr>
        </p:nvSpPr>
        <p:spPr>
          <a:xfrm>
            <a:off x="381000" y="1828800"/>
            <a:ext cx="11430000" cy="3429000"/>
          </a:xfrm>
        </p:spPr>
        <p:txBody>
          <a:bodyPr/>
          <a:lstStyle/>
          <a:p>
            <a:r>
              <a:rPr lang="en-US" dirty="0">
                <a:hlinkClick r:id="rId2"/>
              </a:rPr>
              <a:t>https://www.thorntech.com/2018/01/infrastructureascodebenefits/</a:t>
            </a:r>
            <a:r>
              <a:rPr lang="en-US" dirty="0"/>
              <a:t> </a:t>
            </a:r>
          </a:p>
          <a:p>
            <a:pPr lvl="1"/>
            <a:r>
              <a:rPr lang="en-US" dirty="0"/>
              <a:t>Jan 31, 2018</a:t>
            </a:r>
          </a:p>
          <a:p>
            <a:r>
              <a:rPr lang="en-US" dirty="0">
                <a:hlinkClick r:id="rId3"/>
              </a:rPr>
              <a:t>https://alex.dzyoba.com/blog/terraform-ansible/</a:t>
            </a:r>
            <a:endParaRPr lang="en-US" dirty="0"/>
          </a:p>
          <a:p>
            <a:pPr lvl="1"/>
            <a:r>
              <a:rPr lang="en-US" dirty="0"/>
              <a:t>March 09, 2018</a:t>
            </a:r>
          </a:p>
          <a:p>
            <a:r>
              <a:rPr lang="en-US" dirty="0">
                <a:hlinkClick r:id="rId4"/>
              </a:rPr>
              <a:t>https://itnext.io/immutable-infrastructure-using-packer-ansible-and-terraform-7ca6f79582b8</a:t>
            </a:r>
            <a:endParaRPr lang="en-US" dirty="0"/>
          </a:p>
          <a:p>
            <a:pPr lvl="1"/>
            <a:r>
              <a:rPr lang="en-US" dirty="0"/>
              <a:t>Oct 29, 2018</a:t>
            </a:r>
          </a:p>
          <a:p>
            <a:r>
              <a:rPr lang="en-US" dirty="0">
                <a:hlinkClick r:id="rId5"/>
              </a:rPr>
              <a:t>https://www.hashicorp.com/resources/ansible-terraform-better-together</a:t>
            </a:r>
            <a:endParaRPr lang="en-US" dirty="0"/>
          </a:p>
          <a:p>
            <a:pPr lvl="1"/>
            <a:r>
              <a:rPr lang="en-US" dirty="0"/>
              <a:t>Nov 27, 2018</a:t>
            </a:r>
          </a:p>
          <a:p>
            <a:endParaRPr lang="en-US" dirty="0"/>
          </a:p>
        </p:txBody>
      </p:sp>
    </p:spTree>
    <p:extLst>
      <p:ext uri="{BB962C8B-B14F-4D97-AF65-F5344CB8AC3E}">
        <p14:creationId xmlns:p14="http://schemas.microsoft.com/office/powerpoint/2010/main" val="99274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200" y="76200"/>
            <a:ext cx="9144000" cy="609600"/>
          </a:xfrm>
        </p:spPr>
        <p:txBody>
          <a:bodyPr/>
          <a:lstStyle/>
          <a:p>
            <a:r>
              <a:rPr lang="en-US" dirty="0"/>
              <a:t>Why Terraform?</a:t>
            </a:r>
            <a:endParaRPr dirty="0"/>
          </a:p>
        </p:txBody>
      </p:sp>
      <p:sp>
        <p:nvSpPr>
          <p:cNvPr id="14" name="Content Placeholder 13"/>
          <p:cNvSpPr>
            <a:spLocks noGrp="1"/>
          </p:cNvSpPr>
          <p:nvPr>
            <p:ph idx="1"/>
          </p:nvPr>
        </p:nvSpPr>
        <p:spPr>
          <a:xfrm>
            <a:off x="128451" y="4191000"/>
            <a:ext cx="4443549" cy="2571206"/>
          </a:xfrm>
        </p:spPr>
        <p:txBody>
          <a:bodyPr>
            <a:normAutofit/>
          </a:bodyPr>
          <a:lstStyle/>
          <a:p>
            <a:pPr marL="0" indent="0">
              <a:buNone/>
            </a:pPr>
            <a:endParaRPr lang="en-US" dirty="0"/>
          </a:p>
          <a:p>
            <a:pPr marL="0" indent="0">
              <a:buNone/>
            </a:pPr>
            <a:r>
              <a:rPr lang="en-US" dirty="0">
                <a:solidFill>
                  <a:schemeClr val="accent1"/>
                </a:solidFill>
              </a:rPr>
              <a:t>Sample Code</a:t>
            </a:r>
          </a:p>
        </p:txBody>
      </p:sp>
      <p:sp>
        <p:nvSpPr>
          <p:cNvPr id="4" name="Content Placeholder 13">
            <a:extLst>
              <a:ext uri="{FF2B5EF4-FFF2-40B4-BE49-F238E27FC236}">
                <a16:creationId xmlns:a16="http://schemas.microsoft.com/office/drawing/2014/main" id="{AEEEDDF7-CF85-4AC4-B35C-F54106898709}"/>
              </a:ext>
            </a:extLst>
          </p:cNvPr>
          <p:cNvSpPr txBox="1">
            <a:spLocks/>
          </p:cNvSpPr>
          <p:nvPr/>
        </p:nvSpPr>
        <p:spPr>
          <a:xfrm>
            <a:off x="178526" y="748937"/>
            <a:ext cx="12039600" cy="3352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Works with all major cloud providers</a:t>
            </a:r>
          </a:p>
          <a:p>
            <a:pPr lvl="1"/>
            <a:r>
              <a:rPr lang="en-US" i="1" dirty="0"/>
              <a:t>Unlike AWS CloudFormation / Azure Resource Manager are provider specific</a:t>
            </a:r>
          </a:p>
          <a:p>
            <a:r>
              <a:rPr lang="en-US" dirty="0"/>
              <a:t>Client only architecture</a:t>
            </a:r>
          </a:p>
          <a:p>
            <a:pPr lvl="1"/>
            <a:r>
              <a:rPr lang="en-US" i="1" dirty="0"/>
              <a:t>No need for installing agents or managing a central server</a:t>
            </a:r>
          </a:p>
          <a:p>
            <a:r>
              <a:rPr lang="en-US" dirty="0"/>
              <a:t>Declarative Code</a:t>
            </a:r>
          </a:p>
          <a:p>
            <a:pPr lvl="1"/>
            <a:r>
              <a:rPr lang="en-US" i="1" dirty="0"/>
              <a:t>Allows end user to declare the desired state and terraform decides on the order.</a:t>
            </a:r>
          </a:p>
          <a:p>
            <a:r>
              <a:rPr lang="en-US" dirty="0"/>
              <a:t>Immutable</a:t>
            </a:r>
          </a:p>
          <a:p>
            <a:pPr lvl="1"/>
            <a:r>
              <a:rPr lang="en-US" i="1" dirty="0"/>
              <a:t>Any change made to terraform templates results in re-creation of resources by computing the diff.</a:t>
            </a:r>
          </a:p>
        </p:txBody>
      </p:sp>
      <p:sp>
        <p:nvSpPr>
          <p:cNvPr id="5" name="Content Placeholder 13">
            <a:extLst>
              <a:ext uri="{FF2B5EF4-FFF2-40B4-BE49-F238E27FC236}">
                <a16:creationId xmlns:a16="http://schemas.microsoft.com/office/drawing/2014/main" id="{6845AAF9-B5ED-48CF-ABDA-B7267FD214F0}"/>
              </a:ext>
            </a:extLst>
          </p:cNvPr>
          <p:cNvSpPr txBox="1">
            <a:spLocks/>
          </p:cNvSpPr>
          <p:nvPr/>
        </p:nvSpPr>
        <p:spPr>
          <a:xfrm>
            <a:off x="4676503" y="4177937"/>
            <a:ext cx="6067697"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accent1"/>
                </a:solidFill>
              </a:rPr>
              <a:t>resource “</a:t>
            </a:r>
            <a:r>
              <a:rPr lang="en-US" dirty="0" err="1">
                <a:solidFill>
                  <a:schemeClr val="accent1"/>
                </a:solidFill>
              </a:rPr>
              <a:t>aws_instance</a:t>
            </a:r>
            <a:r>
              <a:rPr lang="en-US" dirty="0">
                <a:solidFill>
                  <a:schemeClr val="accent1"/>
                </a:solidFill>
              </a:rPr>
              <a:t>” </a:t>
            </a:r>
            <a:r>
              <a:rPr lang="en-US" dirty="0" err="1">
                <a:solidFill>
                  <a:schemeClr val="accent1"/>
                </a:solidFill>
              </a:rPr>
              <a:t>AnsibleMeetup</a:t>
            </a:r>
            <a:endParaRPr lang="en-US" dirty="0">
              <a:solidFill>
                <a:schemeClr val="accent1"/>
              </a:solidFill>
            </a:endParaRPr>
          </a:p>
          <a:p>
            <a:pPr marL="0" indent="0">
              <a:buFont typeface="Arial" pitchFamily="34" charset="0"/>
              <a:buNone/>
            </a:pPr>
            <a:r>
              <a:rPr lang="en-US" dirty="0">
                <a:solidFill>
                  <a:schemeClr val="accent1"/>
                </a:solidFill>
              </a:rPr>
              <a:t>count 		= “5”</a:t>
            </a:r>
          </a:p>
          <a:p>
            <a:pPr marL="0" indent="0">
              <a:buFont typeface="Arial" pitchFamily="34" charset="0"/>
              <a:buNone/>
            </a:pPr>
            <a:r>
              <a:rPr lang="en-US" dirty="0" err="1">
                <a:solidFill>
                  <a:schemeClr val="accent1"/>
                </a:solidFill>
              </a:rPr>
              <a:t>ami</a:t>
            </a:r>
            <a:r>
              <a:rPr lang="en-US" dirty="0">
                <a:solidFill>
                  <a:schemeClr val="accent1"/>
                </a:solidFill>
              </a:rPr>
              <a:t> 		=  “ami-123456”</a:t>
            </a:r>
          </a:p>
          <a:p>
            <a:pPr marL="0" indent="0">
              <a:buFont typeface="Arial" pitchFamily="34" charset="0"/>
              <a:buNone/>
            </a:pPr>
            <a:r>
              <a:rPr lang="en-US" dirty="0" err="1">
                <a:solidFill>
                  <a:schemeClr val="accent1"/>
                </a:solidFill>
              </a:rPr>
              <a:t>Instance_type</a:t>
            </a:r>
            <a:r>
              <a:rPr lang="en-US" dirty="0">
                <a:solidFill>
                  <a:schemeClr val="accent1"/>
                </a:solidFill>
              </a:rPr>
              <a:t>	= “t2.micro”</a:t>
            </a:r>
          </a:p>
          <a:p>
            <a:pPr marL="0" indent="0">
              <a:buFont typeface="Arial" pitchFamily="34" charset="0"/>
              <a:buNone/>
            </a:pPr>
            <a:r>
              <a:rPr lang="en-US" dirty="0" err="1">
                <a:solidFill>
                  <a:schemeClr val="accent1"/>
                </a:solidFill>
              </a:rPr>
              <a:t>Subnet_id</a:t>
            </a:r>
            <a:r>
              <a:rPr lang="en-US" dirty="0">
                <a:solidFill>
                  <a:schemeClr val="accent1"/>
                </a:solidFill>
              </a:rPr>
              <a:t>	= “subnet-123456”</a:t>
            </a:r>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a:extLst>
              <a:ext uri="{FF2B5EF4-FFF2-40B4-BE49-F238E27FC236}">
                <a16:creationId xmlns:a16="http://schemas.microsoft.com/office/drawing/2014/main" id="{9AAA7693-87B5-4F3E-AFD3-C9FE233ECE5D}"/>
              </a:ext>
            </a:extLst>
          </p:cNvPr>
          <p:cNvSpPr>
            <a:spLocks noGrp="1"/>
          </p:cNvSpPr>
          <p:nvPr>
            <p:ph type="title"/>
          </p:nvPr>
        </p:nvSpPr>
        <p:spPr>
          <a:xfrm>
            <a:off x="76200" y="76200"/>
            <a:ext cx="9144000" cy="609600"/>
          </a:xfrm>
        </p:spPr>
        <p:txBody>
          <a:bodyPr/>
          <a:lstStyle/>
          <a:p>
            <a:r>
              <a:rPr lang="en-US" dirty="0"/>
              <a:t>Why Ansible?</a:t>
            </a:r>
            <a:endParaRPr dirty="0"/>
          </a:p>
        </p:txBody>
      </p:sp>
      <p:sp>
        <p:nvSpPr>
          <p:cNvPr id="14" name="Content Placeholder 13">
            <a:extLst>
              <a:ext uri="{FF2B5EF4-FFF2-40B4-BE49-F238E27FC236}">
                <a16:creationId xmlns:a16="http://schemas.microsoft.com/office/drawing/2014/main" id="{6D1BF415-1F76-4149-9FF6-A6D830527310}"/>
              </a:ext>
            </a:extLst>
          </p:cNvPr>
          <p:cNvSpPr txBox="1">
            <a:spLocks/>
          </p:cNvSpPr>
          <p:nvPr/>
        </p:nvSpPr>
        <p:spPr>
          <a:xfrm>
            <a:off x="178526" y="748937"/>
            <a:ext cx="11861074" cy="3352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Works with all major cloud providers</a:t>
            </a:r>
          </a:p>
          <a:p>
            <a:pPr lvl="1"/>
            <a:r>
              <a:rPr lang="en-US" i="1" dirty="0"/>
              <a:t>Unlike AWS CloudFormation / Azure Resource Manager are provider specific</a:t>
            </a:r>
          </a:p>
          <a:p>
            <a:r>
              <a:rPr lang="en-US" dirty="0"/>
              <a:t>Client only architecture</a:t>
            </a:r>
          </a:p>
          <a:p>
            <a:pPr lvl="1"/>
            <a:r>
              <a:rPr lang="en-US" i="1" dirty="0"/>
              <a:t>No need for installing agents or managing a central server</a:t>
            </a:r>
          </a:p>
          <a:p>
            <a:r>
              <a:rPr lang="en-US" dirty="0"/>
              <a:t>Procedural Code</a:t>
            </a:r>
          </a:p>
          <a:p>
            <a:pPr lvl="1"/>
            <a:r>
              <a:rPr lang="en-US" i="1" dirty="0"/>
              <a:t>Gives control to the user to specify the sequence of actions that need to be taken</a:t>
            </a:r>
          </a:p>
          <a:p>
            <a:r>
              <a:rPr lang="en-US" dirty="0"/>
              <a:t>Idempotent</a:t>
            </a:r>
          </a:p>
          <a:p>
            <a:pPr lvl="1"/>
            <a:r>
              <a:rPr lang="en-US" i="1" dirty="0"/>
              <a:t>Executing the templates multiple times gives the same result.</a:t>
            </a:r>
          </a:p>
        </p:txBody>
      </p:sp>
      <p:sp>
        <p:nvSpPr>
          <p:cNvPr id="15" name="Content Placeholder 13">
            <a:extLst>
              <a:ext uri="{FF2B5EF4-FFF2-40B4-BE49-F238E27FC236}">
                <a16:creationId xmlns:a16="http://schemas.microsoft.com/office/drawing/2014/main" id="{F077D04C-FFED-46DC-9896-58E93B9D2CF7}"/>
              </a:ext>
            </a:extLst>
          </p:cNvPr>
          <p:cNvSpPr>
            <a:spLocks noGrp="1"/>
          </p:cNvSpPr>
          <p:nvPr>
            <p:ph idx="1"/>
          </p:nvPr>
        </p:nvSpPr>
        <p:spPr>
          <a:xfrm>
            <a:off x="128451" y="4191000"/>
            <a:ext cx="4443549" cy="2571206"/>
          </a:xfrm>
        </p:spPr>
        <p:txBody>
          <a:bodyPr>
            <a:normAutofit/>
          </a:bodyPr>
          <a:lstStyle/>
          <a:p>
            <a:pPr marL="0" indent="0">
              <a:buNone/>
            </a:pPr>
            <a:endParaRPr lang="en-US" dirty="0"/>
          </a:p>
          <a:p>
            <a:pPr marL="0" indent="0">
              <a:buNone/>
            </a:pPr>
            <a:r>
              <a:rPr lang="en-US" dirty="0">
                <a:solidFill>
                  <a:schemeClr val="accent1"/>
                </a:solidFill>
              </a:rPr>
              <a:t>Sample Code</a:t>
            </a:r>
          </a:p>
        </p:txBody>
      </p:sp>
      <p:sp>
        <p:nvSpPr>
          <p:cNvPr id="16" name="Content Placeholder 13">
            <a:extLst>
              <a:ext uri="{FF2B5EF4-FFF2-40B4-BE49-F238E27FC236}">
                <a16:creationId xmlns:a16="http://schemas.microsoft.com/office/drawing/2014/main" id="{AB613B87-1C4C-4261-AF47-7031F7B1B0F4}"/>
              </a:ext>
            </a:extLst>
          </p:cNvPr>
          <p:cNvSpPr txBox="1">
            <a:spLocks/>
          </p:cNvSpPr>
          <p:nvPr/>
        </p:nvSpPr>
        <p:spPr>
          <a:xfrm>
            <a:off x="4676503" y="4177937"/>
            <a:ext cx="6067697"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accent1"/>
                </a:solidFill>
              </a:rPr>
              <a:t>- ec2:</a:t>
            </a:r>
          </a:p>
          <a:p>
            <a:pPr marL="0" indent="0">
              <a:buFont typeface="Arial" pitchFamily="34" charset="0"/>
              <a:buNone/>
            </a:pPr>
            <a:r>
              <a:rPr lang="en-US" dirty="0">
                <a:solidFill>
                  <a:schemeClr val="accent1"/>
                </a:solidFill>
              </a:rPr>
              <a:t>	count: 5</a:t>
            </a:r>
          </a:p>
          <a:p>
            <a:pPr marL="0" indent="0">
              <a:buFont typeface="Arial" pitchFamily="34" charset="0"/>
              <a:buNone/>
            </a:pPr>
            <a:r>
              <a:rPr lang="en-US" dirty="0">
                <a:solidFill>
                  <a:schemeClr val="accent1"/>
                </a:solidFill>
              </a:rPr>
              <a:t>	image: ami-123456</a:t>
            </a:r>
          </a:p>
          <a:p>
            <a:pPr marL="0" indent="0">
              <a:buFont typeface="Arial" pitchFamily="34" charset="0"/>
              <a:buNone/>
            </a:pPr>
            <a:r>
              <a:rPr lang="en-US" dirty="0">
                <a:solidFill>
                  <a:schemeClr val="accent1"/>
                </a:solidFill>
              </a:rPr>
              <a:t>	</a:t>
            </a:r>
            <a:r>
              <a:rPr lang="en-US" dirty="0" err="1">
                <a:solidFill>
                  <a:schemeClr val="accent1"/>
                </a:solidFill>
              </a:rPr>
              <a:t>Instance_type</a:t>
            </a:r>
            <a:r>
              <a:rPr lang="en-US" dirty="0">
                <a:solidFill>
                  <a:schemeClr val="accent1"/>
                </a:solidFill>
              </a:rPr>
              <a:t>: t2.micro</a:t>
            </a:r>
          </a:p>
          <a:p>
            <a:pPr marL="0" indent="0">
              <a:buFont typeface="Arial" pitchFamily="34" charset="0"/>
              <a:buNone/>
            </a:pPr>
            <a:r>
              <a:rPr lang="en-US" dirty="0">
                <a:solidFill>
                  <a:schemeClr val="accent1"/>
                </a:solidFill>
              </a:rPr>
              <a:t>	</a:t>
            </a:r>
            <a:r>
              <a:rPr lang="en-US" dirty="0" err="1">
                <a:solidFill>
                  <a:schemeClr val="accent1"/>
                </a:solidFill>
              </a:rPr>
              <a:t>vpc_Subnet_id</a:t>
            </a:r>
            <a:r>
              <a:rPr lang="en-US" dirty="0">
                <a:solidFill>
                  <a:schemeClr val="accent1"/>
                </a:solidFill>
              </a:rPr>
              <a:t>: subnet-123456</a:t>
            </a:r>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0"/>
            <a:ext cx="11506200" cy="647700"/>
          </a:xfrm>
        </p:spPr>
        <p:txBody>
          <a:bodyPr/>
          <a:lstStyle/>
          <a:p>
            <a:r>
              <a:rPr lang="en-US" dirty="0"/>
              <a:t>Terraform and Ansible Share similar backgrounds </a:t>
            </a:r>
            <a:endParaRPr dirty="0"/>
          </a:p>
        </p:txBody>
      </p:sp>
      <p:sp>
        <p:nvSpPr>
          <p:cNvPr id="3" name="Content Placeholder 2"/>
          <p:cNvSpPr>
            <a:spLocks noGrp="1"/>
          </p:cNvSpPr>
          <p:nvPr>
            <p:ph sz="half" idx="1"/>
          </p:nvPr>
        </p:nvSpPr>
        <p:spPr>
          <a:xfrm>
            <a:off x="381000" y="1447800"/>
            <a:ext cx="7391400" cy="4270375"/>
          </a:xfrm>
        </p:spPr>
        <p:txBody>
          <a:bodyPr>
            <a:normAutofit/>
          </a:bodyPr>
          <a:lstStyle/>
          <a:p>
            <a:r>
              <a:rPr lang="en-US" sz="2400" dirty="0"/>
              <a:t>Both these tools have</a:t>
            </a:r>
          </a:p>
          <a:p>
            <a:pPr lvl="1"/>
            <a:r>
              <a:rPr lang="en-US" sz="2400" dirty="0"/>
              <a:t>Multi-Cloud Capabilities</a:t>
            </a:r>
          </a:p>
          <a:p>
            <a:pPr lvl="1"/>
            <a:r>
              <a:rPr lang="en-US" sz="2400" dirty="0"/>
              <a:t>Simple, light weight architecture</a:t>
            </a:r>
          </a:p>
          <a:p>
            <a:pPr lvl="1"/>
            <a:r>
              <a:rPr lang="en-US" sz="2400" dirty="0"/>
              <a:t>Easy to understand syntax</a:t>
            </a:r>
          </a:p>
          <a:p>
            <a:pPr lvl="1"/>
            <a:r>
              <a:rPr lang="en-US" sz="2400" dirty="0"/>
              <a:t>Can execute commands on remote instances</a:t>
            </a:r>
          </a:p>
          <a:p>
            <a:pPr lvl="1"/>
            <a:r>
              <a:rPr lang="en-US" sz="2400" dirty="0"/>
              <a:t>Can work with CI/CD Pipelines</a:t>
            </a:r>
            <a:endParaRPr sz="2400" dirty="0"/>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201400" cy="1143000"/>
          </a:xfrm>
        </p:spPr>
        <p:txBody>
          <a:bodyPr/>
          <a:lstStyle/>
          <a:p>
            <a:r>
              <a:rPr lang="en-US" dirty="0"/>
              <a:t>Which one Should I use?</a:t>
            </a:r>
            <a:br>
              <a:rPr lang="en-US" dirty="0"/>
            </a:br>
            <a:r>
              <a:rPr lang="en-US" dirty="0"/>
              <a:t>Use them Both!</a:t>
            </a:r>
            <a:endParaRPr dirty="0"/>
          </a:p>
        </p:txBody>
      </p:sp>
      <p:pic>
        <p:nvPicPr>
          <p:cNvPr id="7" name="Content Placeholder 6">
            <a:extLst>
              <a:ext uri="{FF2B5EF4-FFF2-40B4-BE49-F238E27FC236}">
                <a16:creationId xmlns:a16="http://schemas.microsoft.com/office/drawing/2014/main" id="{C5E2C28A-6DB7-41B3-A587-C3BF2BD3BF3F}"/>
              </a:ext>
            </a:extLst>
          </p:cNvPr>
          <p:cNvPicPr>
            <a:picLocks noGrp="1" noChangeAspect="1"/>
          </p:cNvPicPr>
          <p:nvPr>
            <p:ph idx="1"/>
          </p:nvPr>
        </p:nvPicPr>
        <p:blipFill>
          <a:blip r:embed="rId2"/>
          <a:stretch>
            <a:fillRect/>
          </a:stretch>
        </p:blipFill>
        <p:spPr>
          <a:xfrm>
            <a:off x="1295400" y="2057400"/>
            <a:ext cx="2857500" cy="685800"/>
          </a:xfrm>
          <a:prstGeom prst="rect">
            <a:avLst/>
          </a:prstGeom>
        </p:spPr>
      </p:pic>
      <p:pic>
        <p:nvPicPr>
          <p:cNvPr id="1028" name="Picture 4" descr="Image result for Ansible Logos">
            <a:extLst>
              <a:ext uri="{FF2B5EF4-FFF2-40B4-BE49-F238E27FC236}">
                <a16:creationId xmlns:a16="http://schemas.microsoft.com/office/drawing/2014/main" id="{82DBBD8D-5DF0-46AC-B446-E84EA2044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371600"/>
            <a:ext cx="1976438" cy="201691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3">
            <a:extLst>
              <a:ext uri="{FF2B5EF4-FFF2-40B4-BE49-F238E27FC236}">
                <a16:creationId xmlns:a16="http://schemas.microsoft.com/office/drawing/2014/main" id="{5275FC21-E517-44D8-8ABB-7AD55C090E72}"/>
              </a:ext>
            </a:extLst>
          </p:cNvPr>
          <p:cNvSpPr txBox="1">
            <a:spLocks/>
          </p:cNvSpPr>
          <p:nvPr/>
        </p:nvSpPr>
        <p:spPr>
          <a:xfrm>
            <a:off x="1066800" y="3200400"/>
            <a:ext cx="5029200" cy="2438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tx1"/>
                </a:solidFill>
              </a:rPr>
              <a:t>Use Terraform to define your infrastructure</a:t>
            </a:r>
          </a:p>
          <a:p>
            <a:pPr marL="0" indent="0">
              <a:buNone/>
            </a:pPr>
            <a:r>
              <a:rPr lang="en-US" dirty="0">
                <a:solidFill>
                  <a:schemeClr val="tx1"/>
                </a:solidFill>
              </a:rPr>
              <a:t>provisioner "local-exec“ to run ansible playbooks within terraform locally.</a:t>
            </a:r>
          </a:p>
          <a:p>
            <a:pPr marL="0" indent="0">
              <a:buNone/>
            </a:pPr>
            <a:r>
              <a:rPr lang="en-US" dirty="0">
                <a:solidFill>
                  <a:schemeClr val="tx1"/>
                </a:solidFill>
              </a:rPr>
              <a:t>provisioner "remote-exec“ to run ansible on a deployed resource</a:t>
            </a:r>
          </a:p>
        </p:txBody>
      </p:sp>
      <p:sp>
        <p:nvSpPr>
          <p:cNvPr id="12" name="Content Placeholder 13">
            <a:extLst>
              <a:ext uri="{FF2B5EF4-FFF2-40B4-BE49-F238E27FC236}">
                <a16:creationId xmlns:a16="http://schemas.microsoft.com/office/drawing/2014/main" id="{7B023668-25D4-4467-81BB-1C3BA7DED8CD}"/>
              </a:ext>
            </a:extLst>
          </p:cNvPr>
          <p:cNvSpPr txBox="1">
            <a:spLocks/>
          </p:cNvSpPr>
          <p:nvPr/>
        </p:nvSpPr>
        <p:spPr>
          <a:xfrm>
            <a:off x="6477000" y="3200400"/>
            <a:ext cx="5029200" cy="2438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tx1"/>
                </a:solidFill>
              </a:rPr>
              <a:t>Use Ansible to configure your deployable resources</a:t>
            </a:r>
          </a:p>
          <a:p>
            <a:pPr marL="0" indent="0">
              <a:buNone/>
            </a:pPr>
            <a:r>
              <a:rPr lang="en-US" dirty="0">
                <a:solidFill>
                  <a:schemeClr val="tx1"/>
                </a:solidFill>
              </a:rPr>
              <a:t>Ansible has the “terraform” - Manages a Terraform deployment (and plans)</a:t>
            </a:r>
          </a:p>
          <a:p>
            <a:pPr marL="0" indent="0">
              <a:buNone/>
            </a:pPr>
            <a:r>
              <a:rPr lang="en-US" dirty="0">
                <a:solidFill>
                  <a:schemeClr val="tx1"/>
                </a:solidFill>
              </a:rPr>
              <a:t>Ansible also has “</a:t>
            </a:r>
            <a:r>
              <a:rPr lang="en-US" dirty="0" err="1">
                <a:solidFill>
                  <a:schemeClr val="tx1"/>
                </a:solidFill>
              </a:rPr>
              <a:t>hashi_vault</a:t>
            </a:r>
            <a:r>
              <a:rPr lang="en-US" dirty="0">
                <a:solidFill>
                  <a:schemeClr val="tx1"/>
                </a:solidFill>
              </a:rPr>
              <a:t>” – retrieve secrets from </a:t>
            </a:r>
            <a:r>
              <a:rPr lang="en-US" dirty="0" err="1">
                <a:solidFill>
                  <a:schemeClr val="tx1"/>
                </a:solidFill>
              </a:rPr>
              <a:t>HashiCorp’s</a:t>
            </a:r>
            <a:r>
              <a:rPr lang="en-US" dirty="0">
                <a:solidFill>
                  <a:schemeClr val="tx1"/>
                </a:solidFill>
              </a:rPr>
              <a:t> vault “enterprise secrets management</a:t>
            </a:r>
          </a:p>
        </p:txBody>
      </p:sp>
      <p:sp>
        <p:nvSpPr>
          <p:cNvPr id="13" name="Title 1">
            <a:extLst>
              <a:ext uri="{FF2B5EF4-FFF2-40B4-BE49-F238E27FC236}">
                <a16:creationId xmlns:a16="http://schemas.microsoft.com/office/drawing/2014/main" id="{DE5A132B-350D-4395-86D4-EC9057AFB17A}"/>
              </a:ext>
            </a:extLst>
          </p:cNvPr>
          <p:cNvSpPr txBox="1">
            <a:spLocks/>
          </p:cNvSpPr>
          <p:nvPr/>
        </p:nvSpPr>
        <p:spPr>
          <a:xfrm>
            <a:off x="304800" y="5867400"/>
            <a:ext cx="11201400" cy="457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000" dirty="0"/>
              <a:t>*This is just one of multiple methodologies* </a:t>
            </a:r>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2263"/>
            <a:ext cx="11430000" cy="744538"/>
          </a:xfrm>
        </p:spPr>
        <p:txBody>
          <a:bodyPr>
            <a:normAutofit/>
          </a:bodyPr>
          <a:lstStyle/>
          <a:p>
            <a:r>
              <a:rPr lang="en-US" sz="4400" dirty="0">
                <a:solidFill>
                  <a:schemeClr val="accent1"/>
                </a:solidFill>
              </a:rPr>
              <a:t>Avoid Config Drift with Terraform</a:t>
            </a:r>
            <a:endParaRPr sz="4400" dirty="0">
              <a:solidFill>
                <a:schemeClr val="accent1"/>
              </a:solidFill>
            </a:endParaRPr>
          </a:p>
        </p:txBody>
      </p:sp>
      <p:sp>
        <p:nvSpPr>
          <p:cNvPr id="3" name="Text Placeholder 2"/>
          <p:cNvSpPr>
            <a:spLocks noGrp="1"/>
          </p:cNvSpPr>
          <p:nvPr>
            <p:ph type="body" idx="1"/>
          </p:nvPr>
        </p:nvSpPr>
        <p:spPr>
          <a:xfrm>
            <a:off x="381000" y="1371600"/>
            <a:ext cx="11430000" cy="2057400"/>
          </a:xfrm>
        </p:spPr>
        <p:txBody>
          <a:bodyPr>
            <a:normAutofit/>
          </a:bodyPr>
          <a:lstStyle/>
          <a:p>
            <a:r>
              <a:rPr lang="en-US" dirty="0">
                <a:solidFill>
                  <a:schemeClr val="tx1"/>
                </a:solidFill>
                <a:latin typeface="+mn-lt"/>
              </a:rPr>
              <a:t>Stateful architecture of Terraform</a:t>
            </a:r>
          </a:p>
          <a:p>
            <a:pPr marL="342900" indent="-342900">
              <a:buFont typeface="Arial" panose="020B0604020202020204" pitchFamily="34" charset="0"/>
              <a:buChar char="•"/>
            </a:pPr>
            <a:r>
              <a:rPr lang="en-US" dirty="0">
                <a:solidFill>
                  <a:schemeClr val="tx1"/>
                </a:solidFill>
                <a:latin typeface="+mn-lt"/>
              </a:rPr>
              <a:t>Avoid config drift at the infra layer</a:t>
            </a:r>
          </a:p>
          <a:p>
            <a:pPr marL="342900" indent="-342900">
              <a:buFont typeface="Arial" panose="020B0604020202020204" pitchFamily="34" charset="0"/>
              <a:buChar char="•"/>
            </a:pPr>
            <a:endParaRPr lang="en-US" dirty="0">
              <a:solidFill>
                <a:schemeClr val="tx1"/>
              </a:solidFill>
              <a:latin typeface="+mn-lt"/>
            </a:endParaRPr>
          </a:p>
          <a:p>
            <a:endParaRPr lang="en-US" dirty="0">
              <a:solidFill>
                <a:schemeClr val="tx1"/>
              </a:solidFill>
              <a:latin typeface="+mn-lt"/>
            </a:endParaRPr>
          </a:p>
          <a:p>
            <a:r>
              <a:rPr lang="en-US" dirty="0">
                <a:solidFill>
                  <a:schemeClr val="tx1"/>
                </a:solidFill>
                <a:latin typeface="+mn-lt"/>
              </a:rPr>
              <a:t>Lets say I want a 5 node ec2 cluster…</a:t>
            </a:r>
          </a:p>
        </p:txBody>
      </p:sp>
      <p:sp>
        <p:nvSpPr>
          <p:cNvPr id="4" name="Content Placeholder 13">
            <a:extLst>
              <a:ext uri="{FF2B5EF4-FFF2-40B4-BE49-F238E27FC236}">
                <a16:creationId xmlns:a16="http://schemas.microsoft.com/office/drawing/2014/main" id="{57170166-F453-49AC-8878-FAEA335697DF}"/>
              </a:ext>
            </a:extLst>
          </p:cNvPr>
          <p:cNvSpPr txBox="1">
            <a:spLocks/>
          </p:cNvSpPr>
          <p:nvPr/>
        </p:nvSpPr>
        <p:spPr>
          <a:xfrm>
            <a:off x="6979920" y="3964531"/>
            <a:ext cx="4831080"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accent1"/>
                </a:solidFill>
              </a:rPr>
              <a:t>- ec2:</a:t>
            </a:r>
          </a:p>
          <a:p>
            <a:pPr marL="0" indent="0">
              <a:buFont typeface="Arial" pitchFamily="34" charset="0"/>
              <a:buNone/>
            </a:pPr>
            <a:r>
              <a:rPr lang="en-US" dirty="0">
                <a:solidFill>
                  <a:schemeClr val="accent1"/>
                </a:solidFill>
              </a:rPr>
              <a:t>	count: 5</a:t>
            </a:r>
          </a:p>
          <a:p>
            <a:pPr marL="0" indent="0">
              <a:buFont typeface="Arial" pitchFamily="34" charset="0"/>
              <a:buNone/>
            </a:pPr>
            <a:r>
              <a:rPr lang="en-US" dirty="0">
                <a:solidFill>
                  <a:schemeClr val="accent1"/>
                </a:solidFill>
              </a:rPr>
              <a:t>	image: ami-123456</a:t>
            </a:r>
          </a:p>
          <a:p>
            <a:pPr marL="0" indent="0">
              <a:buFont typeface="Arial" pitchFamily="34" charset="0"/>
              <a:buNone/>
            </a:pPr>
            <a:r>
              <a:rPr lang="en-US" dirty="0">
                <a:solidFill>
                  <a:schemeClr val="accent1"/>
                </a:solidFill>
              </a:rPr>
              <a:t>	</a:t>
            </a:r>
            <a:r>
              <a:rPr lang="en-US" dirty="0" err="1">
                <a:solidFill>
                  <a:schemeClr val="accent1"/>
                </a:solidFill>
              </a:rPr>
              <a:t>Instance_type</a:t>
            </a:r>
            <a:r>
              <a:rPr lang="en-US" dirty="0">
                <a:solidFill>
                  <a:schemeClr val="accent1"/>
                </a:solidFill>
              </a:rPr>
              <a:t>: t2.micro</a:t>
            </a:r>
          </a:p>
          <a:p>
            <a:pPr marL="0" indent="0">
              <a:buFont typeface="Arial" pitchFamily="34" charset="0"/>
              <a:buNone/>
            </a:pPr>
            <a:r>
              <a:rPr lang="en-US" dirty="0">
                <a:solidFill>
                  <a:schemeClr val="accent1"/>
                </a:solidFill>
              </a:rPr>
              <a:t>	</a:t>
            </a:r>
            <a:r>
              <a:rPr lang="en-US" dirty="0" err="1">
                <a:solidFill>
                  <a:schemeClr val="accent1"/>
                </a:solidFill>
              </a:rPr>
              <a:t>vpc_Subnet_id</a:t>
            </a:r>
            <a:r>
              <a:rPr lang="en-US" dirty="0">
                <a:solidFill>
                  <a:schemeClr val="accent1"/>
                </a:solidFill>
              </a:rPr>
              <a:t>: subnet-123456</a:t>
            </a:r>
          </a:p>
        </p:txBody>
      </p:sp>
      <p:sp>
        <p:nvSpPr>
          <p:cNvPr id="5" name="Content Placeholder 13">
            <a:extLst>
              <a:ext uri="{FF2B5EF4-FFF2-40B4-BE49-F238E27FC236}">
                <a16:creationId xmlns:a16="http://schemas.microsoft.com/office/drawing/2014/main" id="{6CF31F42-D36B-42A9-AA32-6B9FE0A798A8}"/>
              </a:ext>
            </a:extLst>
          </p:cNvPr>
          <p:cNvSpPr txBox="1">
            <a:spLocks/>
          </p:cNvSpPr>
          <p:nvPr/>
        </p:nvSpPr>
        <p:spPr>
          <a:xfrm>
            <a:off x="350521" y="3810000"/>
            <a:ext cx="4831080"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accent1"/>
                </a:solidFill>
              </a:rPr>
              <a:t>resource “</a:t>
            </a:r>
            <a:r>
              <a:rPr lang="en-US" dirty="0" err="1">
                <a:solidFill>
                  <a:schemeClr val="accent1"/>
                </a:solidFill>
              </a:rPr>
              <a:t>aws_instance</a:t>
            </a:r>
            <a:r>
              <a:rPr lang="en-US" dirty="0">
                <a:solidFill>
                  <a:schemeClr val="accent1"/>
                </a:solidFill>
              </a:rPr>
              <a:t>” </a:t>
            </a:r>
            <a:r>
              <a:rPr lang="en-US" dirty="0" err="1">
                <a:solidFill>
                  <a:schemeClr val="accent1"/>
                </a:solidFill>
              </a:rPr>
              <a:t>AnsibleMeetup</a:t>
            </a:r>
            <a:endParaRPr lang="en-US" dirty="0">
              <a:solidFill>
                <a:schemeClr val="accent1"/>
              </a:solidFill>
            </a:endParaRPr>
          </a:p>
          <a:p>
            <a:pPr marL="0" indent="0">
              <a:buFont typeface="Arial" pitchFamily="34" charset="0"/>
              <a:buNone/>
            </a:pPr>
            <a:r>
              <a:rPr lang="en-US" dirty="0">
                <a:solidFill>
                  <a:schemeClr val="accent1"/>
                </a:solidFill>
              </a:rPr>
              <a:t>count 		= “5”</a:t>
            </a:r>
          </a:p>
          <a:p>
            <a:pPr marL="0" indent="0">
              <a:buFont typeface="Arial" pitchFamily="34" charset="0"/>
              <a:buNone/>
            </a:pPr>
            <a:r>
              <a:rPr lang="en-US" dirty="0" err="1">
                <a:solidFill>
                  <a:schemeClr val="accent1"/>
                </a:solidFill>
              </a:rPr>
              <a:t>ami</a:t>
            </a:r>
            <a:r>
              <a:rPr lang="en-US" dirty="0">
                <a:solidFill>
                  <a:schemeClr val="accent1"/>
                </a:solidFill>
              </a:rPr>
              <a:t> 		=  “ami-123456”</a:t>
            </a:r>
          </a:p>
          <a:p>
            <a:pPr marL="0" indent="0">
              <a:buFont typeface="Arial" pitchFamily="34" charset="0"/>
              <a:buNone/>
            </a:pPr>
            <a:r>
              <a:rPr lang="en-US" dirty="0" err="1">
                <a:solidFill>
                  <a:schemeClr val="accent1"/>
                </a:solidFill>
              </a:rPr>
              <a:t>Instance_type</a:t>
            </a:r>
            <a:r>
              <a:rPr lang="en-US" dirty="0">
                <a:solidFill>
                  <a:schemeClr val="accent1"/>
                </a:solidFill>
              </a:rPr>
              <a:t>	= “t2.micro”</a:t>
            </a:r>
          </a:p>
          <a:p>
            <a:pPr marL="0" indent="0">
              <a:buFont typeface="Arial" pitchFamily="34" charset="0"/>
              <a:buNone/>
            </a:pPr>
            <a:r>
              <a:rPr lang="en-US" dirty="0" err="1">
                <a:solidFill>
                  <a:schemeClr val="accent1"/>
                </a:solidFill>
              </a:rPr>
              <a:t>Subnet_id</a:t>
            </a:r>
            <a:r>
              <a:rPr lang="en-US" dirty="0">
                <a:solidFill>
                  <a:schemeClr val="accent1"/>
                </a:solidFill>
              </a:rPr>
              <a:t>	= “subnet-123456”</a:t>
            </a:r>
          </a:p>
        </p:txBody>
      </p: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7CFE822-F806-496C-96FB-EC0BC98AF00E}"/>
              </a:ext>
            </a:extLst>
          </p:cNvPr>
          <p:cNvSpPr>
            <a:spLocks noGrp="1"/>
          </p:cNvSpPr>
          <p:nvPr>
            <p:ph type="title"/>
          </p:nvPr>
        </p:nvSpPr>
        <p:spPr>
          <a:xfrm>
            <a:off x="381000" y="322263"/>
            <a:ext cx="11430000" cy="744538"/>
          </a:xfrm>
        </p:spPr>
        <p:txBody>
          <a:bodyPr>
            <a:normAutofit/>
          </a:bodyPr>
          <a:lstStyle/>
          <a:p>
            <a:r>
              <a:rPr lang="en-US" sz="4400" dirty="0">
                <a:solidFill>
                  <a:schemeClr val="accent1"/>
                </a:solidFill>
              </a:rPr>
              <a:t>Avoiding Infra Drift with Terraform</a:t>
            </a:r>
            <a:endParaRPr sz="4400" dirty="0">
              <a:solidFill>
                <a:schemeClr val="accent1"/>
              </a:solidFill>
            </a:endParaRPr>
          </a:p>
        </p:txBody>
      </p:sp>
      <p:sp>
        <p:nvSpPr>
          <p:cNvPr id="10" name="Text Placeholder 2">
            <a:extLst>
              <a:ext uri="{FF2B5EF4-FFF2-40B4-BE49-F238E27FC236}">
                <a16:creationId xmlns:a16="http://schemas.microsoft.com/office/drawing/2014/main" id="{CE467FF3-A51A-4038-BB29-30FD45C02004}"/>
              </a:ext>
            </a:extLst>
          </p:cNvPr>
          <p:cNvSpPr>
            <a:spLocks noGrp="1"/>
          </p:cNvSpPr>
          <p:nvPr>
            <p:ph type="body" idx="1"/>
          </p:nvPr>
        </p:nvSpPr>
        <p:spPr>
          <a:xfrm>
            <a:off x="381000" y="1066801"/>
            <a:ext cx="11430000" cy="1600199"/>
          </a:xfrm>
        </p:spPr>
        <p:txBody>
          <a:bodyPr>
            <a:normAutofit lnSpcReduction="10000"/>
          </a:bodyPr>
          <a:lstStyle/>
          <a:p>
            <a:r>
              <a:rPr lang="en-US" dirty="0">
                <a:solidFill>
                  <a:schemeClr val="tx1"/>
                </a:solidFill>
              </a:rPr>
              <a:t>Stateful architecture of Terraform</a:t>
            </a:r>
          </a:p>
          <a:p>
            <a:pPr marL="342900" indent="-342900">
              <a:buFont typeface="Arial" panose="020B0604020202020204" pitchFamily="34" charset="0"/>
              <a:buChar char="•"/>
            </a:pPr>
            <a:r>
              <a:rPr lang="en-US" dirty="0">
                <a:solidFill>
                  <a:schemeClr val="tx1"/>
                </a:solidFill>
              </a:rPr>
              <a:t>Avoid config drift at the infra layer</a:t>
            </a: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r>
              <a:rPr lang="en-US" dirty="0">
                <a:solidFill>
                  <a:schemeClr val="tx1"/>
                </a:solidFill>
              </a:rPr>
              <a:t>Did I say a 5 node ec2 cluster…  Gosh darn it I mean 10</a:t>
            </a:r>
          </a:p>
        </p:txBody>
      </p:sp>
      <p:sp>
        <p:nvSpPr>
          <p:cNvPr id="11" name="Content Placeholder 13">
            <a:extLst>
              <a:ext uri="{FF2B5EF4-FFF2-40B4-BE49-F238E27FC236}">
                <a16:creationId xmlns:a16="http://schemas.microsoft.com/office/drawing/2014/main" id="{CEB8729D-1B01-41EE-BD9B-C73218A4F958}"/>
              </a:ext>
            </a:extLst>
          </p:cNvPr>
          <p:cNvSpPr txBox="1">
            <a:spLocks/>
          </p:cNvSpPr>
          <p:nvPr/>
        </p:nvSpPr>
        <p:spPr>
          <a:xfrm>
            <a:off x="6979920" y="3733800"/>
            <a:ext cx="4831080"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accent1"/>
                </a:solidFill>
              </a:rPr>
              <a:t>resource “</a:t>
            </a:r>
            <a:r>
              <a:rPr lang="en-US" dirty="0" err="1">
                <a:solidFill>
                  <a:schemeClr val="accent1"/>
                </a:solidFill>
              </a:rPr>
              <a:t>aws_instance</a:t>
            </a:r>
            <a:r>
              <a:rPr lang="en-US" dirty="0">
                <a:solidFill>
                  <a:schemeClr val="accent1"/>
                </a:solidFill>
              </a:rPr>
              <a:t>” </a:t>
            </a:r>
            <a:r>
              <a:rPr lang="en-US" dirty="0" err="1">
                <a:solidFill>
                  <a:schemeClr val="accent1"/>
                </a:solidFill>
              </a:rPr>
              <a:t>AnsibleMeetup</a:t>
            </a:r>
            <a:endParaRPr lang="en-US" dirty="0">
              <a:solidFill>
                <a:schemeClr val="accent1"/>
              </a:solidFill>
            </a:endParaRPr>
          </a:p>
          <a:p>
            <a:pPr marL="0" indent="0">
              <a:buFont typeface="Arial" pitchFamily="34" charset="0"/>
              <a:buNone/>
            </a:pPr>
            <a:r>
              <a:rPr lang="en-US" dirty="0">
                <a:solidFill>
                  <a:schemeClr val="accent1"/>
                </a:solidFill>
              </a:rPr>
              <a:t>count 		= “</a:t>
            </a:r>
            <a:r>
              <a:rPr lang="en-US" sz="2400" b="1" dirty="0">
                <a:solidFill>
                  <a:schemeClr val="accent5"/>
                </a:solidFill>
              </a:rPr>
              <a:t>10</a:t>
            </a:r>
            <a:r>
              <a:rPr lang="en-US" dirty="0">
                <a:solidFill>
                  <a:schemeClr val="accent1"/>
                </a:solidFill>
              </a:rPr>
              <a:t>”</a:t>
            </a:r>
          </a:p>
          <a:p>
            <a:pPr marL="0" indent="0">
              <a:buFont typeface="Arial" pitchFamily="34" charset="0"/>
              <a:buNone/>
            </a:pPr>
            <a:r>
              <a:rPr lang="en-US" dirty="0" err="1">
                <a:solidFill>
                  <a:schemeClr val="accent1"/>
                </a:solidFill>
              </a:rPr>
              <a:t>ami</a:t>
            </a:r>
            <a:r>
              <a:rPr lang="en-US" dirty="0">
                <a:solidFill>
                  <a:schemeClr val="accent1"/>
                </a:solidFill>
              </a:rPr>
              <a:t> 		=  “ami-123456”</a:t>
            </a:r>
          </a:p>
          <a:p>
            <a:pPr marL="0" indent="0">
              <a:buFont typeface="Arial" pitchFamily="34" charset="0"/>
              <a:buNone/>
            </a:pPr>
            <a:r>
              <a:rPr lang="en-US" dirty="0" err="1">
                <a:solidFill>
                  <a:schemeClr val="accent1"/>
                </a:solidFill>
              </a:rPr>
              <a:t>Instance_type</a:t>
            </a:r>
            <a:r>
              <a:rPr lang="en-US" dirty="0">
                <a:solidFill>
                  <a:schemeClr val="accent1"/>
                </a:solidFill>
              </a:rPr>
              <a:t>	= “t2.micro”</a:t>
            </a:r>
          </a:p>
          <a:p>
            <a:pPr marL="0" indent="0">
              <a:buFont typeface="Arial" pitchFamily="34" charset="0"/>
              <a:buNone/>
            </a:pPr>
            <a:r>
              <a:rPr lang="en-US" dirty="0" err="1">
                <a:solidFill>
                  <a:schemeClr val="accent1"/>
                </a:solidFill>
              </a:rPr>
              <a:t>Subnet_id</a:t>
            </a:r>
            <a:r>
              <a:rPr lang="en-US" dirty="0">
                <a:solidFill>
                  <a:schemeClr val="accent1"/>
                </a:solidFill>
              </a:rPr>
              <a:t>	= “subnet-123456”</a:t>
            </a:r>
          </a:p>
        </p:txBody>
      </p:sp>
      <p:sp>
        <p:nvSpPr>
          <p:cNvPr id="18" name="Content Placeholder 13">
            <a:extLst>
              <a:ext uri="{FF2B5EF4-FFF2-40B4-BE49-F238E27FC236}">
                <a16:creationId xmlns:a16="http://schemas.microsoft.com/office/drawing/2014/main" id="{4774914B-5C53-46CA-815B-03A07E3357DF}"/>
              </a:ext>
            </a:extLst>
          </p:cNvPr>
          <p:cNvSpPr txBox="1">
            <a:spLocks/>
          </p:cNvSpPr>
          <p:nvPr/>
        </p:nvSpPr>
        <p:spPr>
          <a:xfrm>
            <a:off x="457200" y="3886200"/>
            <a:ext cx="4831080" cy="2571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tx1"/>
                </a:solidFill>
              </a:rPr>
              <a:t>With the use of Terraforms state your end state updates to your new declaration</a:t>
            </a:r>
          </a:p>
        </p:txBody>
      </p:sp>
    </p:spTree>
    <p:extLst>
      <p:ext uri="{BB962C8B-B14F-4D97-AF65-F5344CB8AC3E}">
        <p14:creationId xmlns:p14="http://schemas.microsoft.com/office/powerpoint/2010/main" val="14758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3">
            <a:extLst>
              <a:ext uri="{FF2B5EF4-FFF2-40B4-BE49-F238E27FC236}">
                <a16:creationId xmlns:a16="http://schemas.microsoft.com/office/drawing/2014/main" id="{2875A32F-CF01-4BF8-8981-A3AFB3B6F34F}"/>
              </a:ext>
            </a:extLst>
          </p:cNvPr>
          <p:cNvSpPr txBox="1">
            <a:spLocks/>
          </p:cNvSpPr>
          <p:nvPr/>
        </p:nvSpPr>
        <p:spPr>
          <a:xfrm>
            <a:off x="5036822" y="1811906"/>
            <a:ext cx="3345178" cy="22343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600" b="1" dirty="0">
                <a:solidFill>
                  <a:schemeClr val="accent1"/>
                </a:solidFill>
              </a:rPr>
              <a:t>- ec2:</a:t>
            </a:r>
          </a:p>
          <a:p>
            <a:pPr marL="0" indent="0">
              <a:buFont typeface="Arial" pitchFamily="34" charset="0"/>
              <a:buNone/>
            </a:pPr>
            <a:r>
              <a:rPr lang="en-US" sz="1600" b="1" dirty="0">
                <a:solidFill>
                  <a:schemeClr val="accent1"/>
                </a:solidFill>
              </a:rPr>
              <a:t>          count: 5</a:t>
            </a:r>
          </a:p>
          <a:p>
            <a:pPr marL="0" indent="0">
              <a:buFont typeface="Arial" pitchFamily="34" charset="0"/>
              <a:buNone/>
            </a:pPr>
            <a:r>
              <a:rPr lang="en-US" sz="1600" b="1" dirty="0">
                <a:solidFill>
                  <a:schemeClr val="accent1"/>
                </a:solidFill>
              </a:rPr>
              <a:t>           image: ami-123456</a:t>
            </a:r>
          </a:p>
          <a:p>
            <a:pPr marL="0" indent="0">
              <a:buFont typeface="Arial" pitchFamily="34" charset="0"/>
              <a:buNone/>
            </a:pPr>
            <a:r>
              <a:rPr lang="en-US" sz="1600" b="1" dirty="0">
                <a:solidFill>
                  <a:schemeClr val="accent1"/>
                </a:solidFill>
              </a:rPr>
              <a:t>           </a:t>
            </a:r>
            <a:r>
              <a:rPr lang="en-US" sz="1600" b="1" dirty="0" err="1">
                <a:solidFill>
                  <a:schemeClr val="accent1"/>
                </a:solidFill>
              </a:rPr>
              <a:t>Instance_type</a:t>
            </a:r>
            <a:r>
              <a:rPr lang="en-US" sz="1600" b="1" dirty="0">
                <a:solidFill>
                  <a:schemeClr val="accent1"/>
                </a:solidFill>
              </a:rPr>
              <a:t>: t2.micro</a:t>
            </a:r>
          </a:p>
          <a:p>
            <a:pPr marL="0" indent="0">
              <a:buFont typeface="Arial" pitchFamily="34" charset="0"/>
              <a:buNone/>
            </a:pPr>
            <a:r>
              <a:rPr lang="en-US" sz="1600" b="1" dirty="0">
                <a:solidFill>
                  <a:schemeClr val="accent1"/>
                </a:solidFill>
              </a:rPr>
              <a:t>           </a:t>
            </a:r>
            <a:r>
              <a:rPr lang="en-US" sz="1600" b="1" dirty="0" err="1">
                <a:solidFill>
                  <a:schemeClr val="accent1"/>
                </a:solidFill>
              </a:rPr>
              <a:t>vpc_Subnet_id</a:t>
            </a:r>
            <a:r>
              <a:rPr lang="en-US" sz="1600" b="1" dirty="0">
                <a:solidFill>
                  <a:schemeClr val="accent1"/>
                </a:solidFill>
              </a:rPr>
              <a:t>: subnet-123456</a:t>
            </a:r>
          </a:p>
        </p:txBody>
      </p:sp>
      <p:sp>
        <p:nvSpPr>
          <p:cNvPr id="4" name="Content Placeholder 13">
            <a:extLst>
              <a:ext uri="{FF2B5EF4-FFF2-40B4-BE49-F238E27FC236}">
                <a16:creationId xmlns:a16="http://schemas.microsoft.com/office/drawing/2014/main" id="{284031D8-9C06-4BF9-B1B8-18A34DF0C8D5}"/>
              </a:ext>
            </a:extLst>
          </p:cNvPr>
          <p:cNvSpPr txBox="1">
            <a:spLocks/>
          </p:cNvSpPr>
          <p:nvPr/>
        </p:nvSpPr>
        <p:spPr>
          <a:xfrm>
            <a:off x="8382000" y="1811905"/>
            <a:ext cx="3520440" cy="22343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600" b="1" dirty="0">
                <a:solidFill>
                  <a:schemeClr val="accent1"/>
                </a:solidFill>
              </a:rPr>
              <a:t>- ec2:</a:t>
            </a:r>
          </a:p>
          <a:p>
            <a:pPr marL="0" indent="0">
              <a:buFont typeface="Arial" pitchFamily="34" charset="0"/>
              <a:buNone/>
            </a:pPr>
            <a:r>
              <a:rPr lang="en-US" sz="1600" b="1" dirty="0">
                <a:solidFill>
                  <a:schemeClr val="accent1"/>
                </a:solidFill>
              </a:rPr>
              <a:t>          count: 5</a:t>
            </a:r>
          </a:p>
          <a:p>
            <a:pPr marL="0" indent="0">
              <a:buFont typeface="Arial" pitchFamily="34" charset="0"/>
              <a:buNone/>
            </a:pPr>
            <a:r>
              <a:rPr lang="en-US" sz="1600" b="1" dirty="0">
                <a:solidFill>
                  <a:schemeClr val="accent1"/>
                </a:solidFill>
              </a:rPr>
              <a:t>          image: ami-123456</a:t>
            </a:r>
          </a:p>
          <a:p>
            <a:pPr marL="0" indent="0">
              <a:buFont typeface="Arial" pitchFamily="34" charset="0"/>
              <a:buNone/>
            </a:pPr>
            <a:r>
              <a:rPr lang="en-US" sz="1600" b="1" dirty="0">
                <a:solidFill>
                  <a:schemeClr val="accent1"/>
                </a:solidFill>
              </a:rPr>
              <a:t>          </a:t>
            </a:r>
            <a:r>
              <a:rPr lang="en-US" sz="1600" b="1" dirty="0" err="1">
                <a:solidFill>
                  <a:schemeClr val="accent1"/>
                </a:solidFill>
              </a:rPr>
              <a:t>Instance_type</a:t>
            </a:r>
            <a:r>
              <a:rPr lang="en-US" sz="1600" b="1" dirty="0">
                <a:solidFill>
                  <a:schemeClr val="accent1"/>
                </a:solidFill>
              </a:rPr>
              <a:t>: t2.micro</a:t>
            </a:r>
          </a:p>
          <a:p>
            <a:pPr marL="0" indent="0">
              <a:buFont typeface="Arial" pitchFamily="34" charset="0"/>
              <a:buNone/>
            </a:pPr>
            <a:r>
              <a:rPr lang="en-US" sz="1600" b="1" dirty="0">
                <a:solidFill>
                  <a:schemeClr val="accent1"/>
                </a:solidFill>
              </a:rPr>
              <a:t>          </a:t>
            </a:r>
            <a:r>
              <a:rPr lang="en-US" sz="1600" b="1" dirty="0" err="1">
                <a:solidFill>
                  <a:schemeClr val="accent1"/>
                </a:solidFill>
              </a:rPr>
              <a:t>vpc_Subnet_id</a:t>
            </a:r>
            <a:r>
              <a:rPr lang="en-US" sz="1600" b="1" dirty="0">
                <a:solidFill>
                  <a:schemeClr val="accent1"/>
                </a:solidFill>
              </a:rPr>
              <a:t>: subnet-123456</a:t>
            </a:r>
          </a:p>
        </p:txBody>
      </p:sp>
      <p:sp>
        <p:nvSpPr>
          <p:cNvPr id="5" name="Content Placeholder 13">
            <a:extLst>
              <a:ext uri="{FF2B5EF4-FFF2-40B4-BE49-F238E27FC236}">
                <a16:creationId xmlns:a16="http://schemas.microsoft.com/office/drawing/2014/main" id="{C9E8048D-E61D-4B28-8F10-1B6B3C2893C2}"/>
              </a:ext>
            </a:extLst>
          </p:cNvPr>
          <p:cNvSpPr txBox="1">
            <a:spLocks/>
          </p:cNvSpPr>
          <p:nvPr/>
        </p:nvSpPr>
        <p:spPr>
          <a:xfrm>
            <a:off x="5181601" y="4343400"/>
            <a:ext cx="3345178" cy="18952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b="1" dirty="0">
                <a:solidFill>
                  <a:schemeClr val="accent1"/>
                </a:solidFill>
              </a:rPr>
              <a:t>- ec2:</a:t>
            </a:r>
          </a:p>
          <a:p>
            <a:pPr marL="0" indent="0">
              <a:buFont typeface="Arial" pitchFamily="34" charset="0"/>
              <a:buNone/>
            </a:pPr>
            <a:r>
              <a:rPr lang="en-US" b="1" dirty="0">
                <a:solidFill>
                  <a:schemeClr val="accent1"/>
                </a:solidFill>
              </a:rPr>
              <a:t>          count: 0</a:t>
            </a:r>
          </a:p>
          <a:p>
            <a:pPr marL="0" indent="0">
              <a:buFont typeface="Arial" pitchFamily="34" charset="0"/>
              <a:buNone/>
            </a:pPr>
            <a:r>
              <a:rPr lang="en-US" b="1" dirty="0">
                <a:solidFill>
                  <a:schemeClr val="accent1"/>
                </a:solidFill>
              </a:rPr>
              <a:t>           image: ami-123456</a:t>
            </a:r>
          </a:p>
          <a:p>
            <a:pPr marL="0" indent="0">
              <a:buFont typeface="Arial" pitchFamily="34" charset="0"/>
              <a:buNone/>
            </a:pPr>
            <a:r>
              <a:rPr lang="en-US" b="1" dirty="0">
                <a:solidFill>
                  <a:schemeClr val="accent1"/>
                </a:solidFill>
              </a:rPr>
              <a:t>           </a:t>
            </a:r>
            <a:r>
              <a:rPr lang="en-US" b="1" dirty="0" err="1">
                <a:solidFill>
                  <a:schemeClr val="accent1"/>
                </a:solidFill>
              </a:rPr>
              <a:t>Instance_type</a:t>
            </a:r>
            <a:r>
              <a:rPr lang="en-US" b="1" dirty="0">
                <a:solidFill>
                  <a:schemeClr val="accent1"/>
                </a:solidFill>
              </a:rPr>
              <a:t>: t2.micro</a:t>
            </a:r>
          </a:p>
          <a:p>
            <a:pPr marL="0" indent="0">
              <a:buFont typeface="Arial" pitchFamily="34" charset="0"/>
              <a:buNone/>
            </a:pPr>
            <a:r>
              <a:rPr lang="en-US" b="1" dirty="0">
                <a:solidFill>
                  <a:schemeClr val="accent1"/>
                </a:solidFill>
              </a:rPr>
              <a:t>           </a:t>
            </a:r>
            <a:r>
              <a:rPr lang="en-US" b="1" dirty="0" err="1">
                <a:solidFill>
                  <a:schemeClr val="accent1"/>
                </a:solidFill>
              </a:rPr>
              <a:t>vpc_Subnet_id</a:t>
            </a:r>
            <a:r>
              <a:rPr lang="en-US" b="1" dirty="0">
                <a:solidFill>
                  <a:schemeClr val="accent1"/>
                </a:solidFill>
              </a:rPr>
              <a:t>: subnet-123456</a:t>
            </a:r>
          </a:p>
        </p:txBody>
      </p:sp>
      <p:sp>
        <p:nvSpPr>
          <p:cNvPr id="6" name="Content Placeholder 13">
            <a:extLst>
              <a:ext uri="{FF2B5EF4-FFF2-40B4-BE49-F238E27FC236}">
                <a16:creationId xmlns:a16="http://schemas.microsoft.com/office/drawing/2014/main" id="{AE89B922-F81F-41E5-AE87-3F8ADA72DFFD}"/>
              </a:ext>
            </a:extLst>
          </p:cNvPr>
          <p:cNvSpPr txBox="1">
            <a:spLocks/>
          </p:cNvSpPr>
          <p:nvPr/>
        </p:nvSpPr>
        <p:spPr>
          <a:xfrm>
            <a:off x="8526779" y="4343399"/>
            <a:ext cx="3375661" cy="20835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600" b="1" dirty="0">
                <a:solidFill>
                  <a:schemeClr val="accent1"/>
                </a:solidFill>
              </a:rPr>
              <a:t>- ec2:</a:t>
            </a:r>
          </a:p>
          <a:p>
            <a:pPr marL="0" indent="0">
              <a:buFont typeface="Arial" pitchFamily="34" charset="0"/>
              <a:buNone/>
            </a:pPr>
            <a:r>
              <a:rPr lang="en-US" sz="1600" b="1" dirty="0">
                <a:solidFill>
                  <a:schemeClr val="accent1"/>
                </a:solidFill>
              </a:rPr>
              <a:t>          count: 10</a:t>
            </a:r>
          </a:p>
          <a:p>
            <a:pPr marL="0" indent="0">
              <a:buFont typeface="Arial" pitchFamily="34" charset="0"/>
              <a:buNone/>
            </a:pPr>
            <a:r>
              <a:rPr lang="en-US" sz="1600" b="1" dirty="0">
                <a:solidFill>
                  <a:schemeClr val="accent1"/>
                </a:solidFill>
              </a:rPr>
              <a:t>           image: ami-123456</a:t>
            </a:r>
          </a:p>
          <a:p>
            <a:pPr marL="0" indent="0">
              <a:buFont typeface="Arial" pitchFamily="34" charset="0"/>
              <a:buNone/>
            </a:pPr>
            <a:r>
              <a:rPr lang="en-US" sz="1600" b="1" dirty="0">
                <a:solidFill>
                  <a:schemeClr val="accent1"/>
                </a:solidFill>
              </a:rPr>
              <a:t>           </a:t>
            </a:r>
            <a:r>
              <a:rPr lang="en-US" sz="1600" b="1" dirty="0" err="1">
                <a:solidFill>
                  <a:schemeClr val="accent1"/>
                </a:solidFill>
              </a:rPr>
              <a:t>Instance_type</a:t>
            </a:r>
            <a:r>
              <a:rPr lang="en-US" sz="1600" b="1" dirty="0">
                <a:solidFill>
                  <a:schemeClr val="accent1"/>
                </a:solidFill>
              </a:rPr>
              <a:t>: t2.micro</a:t>
            </a:r>
          </a:p>
          <a:p>
            <a:pPr marL="0" indent="0">
              <a:buFont typeface="Arial" pitchFamily="34" charset="0"/>
              <a:buNone/>
            </a:pPr>
            <a:r>
              <a:rPr lang="en-US" sz="1600" b="1" dirty="0">
                <a:solidFill>
                  <a:schemeClr val="accent1"/>
                </a:solidFill>
              </a:rPr>
              <a:t>           </a:t>
            </a:r>
            <a:r>
              <a:rPr lang="en-US" sz="1600" b="1" dirty="0" err="1">
                <a:solidFill>
                  <a:schemeClr val="accent1"/>
                </a:solidFill>
              </a:rPr>
              <a:t>vpc_Subnet_id</a:t>
            </a:r>
            <a:r>
              <a:rPr lang="en-US" sz="1600" b="1" dirty="0">
                <a:solidFill>
                  <a:schemeClr val="accent1"/>
                </a:solidFill>
              </a:rPr>
              <a:t>: subnet-123456</a:t>
            </a:r>
          </a:p>
        </p:txBody>
      </p:sp>
      <p:sp>
        <p:nvSpPr>
          <p:cNvPr id="9" name="Title 1">
            <a:extLst>
              <a:ext uri="{FF2B5EF4-FFF2-40B4-BE49-F238E27FC236}">
                <a16:creationId xmlns:a16="http://schemas.microsoft.com/office/drawing/2014/main" id="{13097B3D-C595-434B-9D93-A6D3E920AB6C}"/>
              </a:ext>
            </a:extLst>
          </p:cNvPr>
          <p:cNvSpPr>
            <a:spLocks noGrp="1"/>
          </p:cNvSpPr>
          <p:nvPr>
            <p:ph type="title"/>
          </p:nvPr>
        </p:nvSpPr>
        <p:spPr>
          <a:xfrm>
            <a:off x="381000" y="322263"/>
            <a:ext cx="11430000" cy="668337"/>
          </a:xfrm>
        </p:spPr>
        <p:txBody>
          <a:bodyPr>
            <a:normAutofit/>
          </a:bodyPr>
          <a:lstStyle/>
          <a:p>
            <a:r>
              <a:rPr lang="en-US" sz="3600" dirty="0"/>
              <a:t>Avoiding Infra Drift with Terraform </a:t>
            </a:r>
            <a:r>
              <a:rPr lang="en-US" sz="3600" dirty="0">
                <a:solidFill>
                  <a:schemeClr val="accent1"/>
                </a:solidFill>
              </a:rPr>
              <a:t>cont’d…</a:t>
            </a:r>
            <a:endParaRPr sz="3600" dirty="0">
              <a:solidFill>
                <a:schemeClr val="accent1"/>
              </a:solidFill>
            </a:endParaRPr>
          </a:p>
        </p:txBody>
      </p:sp>
      <p:sp>
        <p:nvSpPr>
          <p:cNvPr id="10" name="Content Placeholder 13">
            <a:extLst>
              <a:ext uri="{FF2B5EF4-FFF2-40B4-BE49-F238E27FC236}">
                <a16:creationId xmlns:a16="http://schemas.microsoft.com/office/drawing/2014/main" id="{96C2E9A8-4B03-43F5-812A-BF356FB5874C}"/>
              </a:ext>
            </a:extLst>
          </p:cNvPr>
          <p:cNvSpPr txBox="1">
            <a:spLocks/>
          </p:cNvSpPr>
          <p:nvPr/>
        </p:nvSpPr>
        <p:spPr>
          <a:xfrm>
            <a:off x="381000" y="1066801"/>
            <a:ext cx="4831080" cy="5360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tx1"/>
                </a:solidFill>
              </a:rPr>
              <a:t>With Ansible I cant change my count to ten otherwise I will end up with 15 nodes.  This is because Ansible is idempotent.  “It just gets the job done”</a:t>
            </a:r>
          </a:p>
          <a:p>
            <a:endParaRPr lang="en-US" dirty="0">
              <a:solidFill>
                <a:schemeClr val="tx1"/>
              </a:solidFill>
            </a:endParaRPr>
          </a:p>
          <a:p>
            <a:r>
              <a:rPr lang="en-US" dirty="0">
                <a:solidFill>
                  <a:schemeClr val="tx1"/>
                </a:solidFill>
              </a:rPr>
              <a:t>I can rerun the existing task for another 5 nodes</a:t>
            </a:r>
          </a:p>
          <a:p>
            <a:endParaRPr lang="en-US" dirty="0">
              <a:solidFill>
                <a:schemeClr val="tx1"/>
              </a:solidFill>
            </a:endParaRPr>
          </a:p>
          <a:p>
            <a:r>
              <a:rPr lang="en-US" dirty="0">
                <a:solidFill>
                  <a:schemeClr val="tx1"/>
                </a:solidFill>
              </a:rPr>
              <a:t>I can add a new </a:t>
            </a:r>
            <a:r>
              <a:rPr lang="en-US" dirty="0" err="1">
                <a:solidFill>
                  <a:schemeClr val="tx1"/>
                </a:solidFill>
              </a:rPr>
              <a:t>adhoc</a:t>
            </a:r>
            <a:r>
              <a:rPr lang="en-US" dirty="0">
                <a:solidFill>
                  <a:schemeClr val="tx1"/>
                </a:solidFill>
              </a:rPr>
              <a:t> task to remove the existing 5 and then and 10 fresh nodes</a:t>
            </a:r>
          </a:p>
          <a:p>
            <a:endParaRPr lang="en-US" dirty="0">
              <a:solidFill>
                <a:schemeClr val="tx1"/>
              </a:solidFill>
            </a:endParaRPr>
          </a:p>
          <a:p>
            <a:r>
              <a:rPr lang="en-US" dirty="0">
                <a:solidFill>
                  <a:schemeClr val="accent1"/>
                </a:solidFill>
              </a:rPr>
              <a:t>Or you can leverage more task parameters*</a:t>
            </a:r>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346</TotalTime>
  <Words>1590</Words>
  <Application>Microsoft Office PowerPoint</Application>
  <PresentationFormat>Widescreen</PresentationFormat>
  <Paragraphs>179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Combining Terraform and Ansible</vt:lpstr>
      <vt:lpstr>This main stream adoption of this topic is long overdue…</vt:lpstr>
      <vt:lpstr>Why Terraform?</vt:lpstr>
      <vt:lpstr>Why Ansible?</vt:lpstr>
      <vt:lpstr>Terraform and Ansible Share similar backgrounds </vt:lpstr>
      <vt:lpstr>Which one Should I use? Use them Both!</vt:lpstr>
      <vt:lpstr>Avoid Config Drift with Terraform</vt:lpstr>
      <vt:lpstr>Avoiding Infra Drift with Terraform</vt:lpstr>
      <vt:lpstr>Avoiding Infra Drift with Terraform cont’d…</vt:lpstr>
      <vt:lpstr>PowerPoint Presentation</vt:lpstr>
      <vt:lpstr>PowerPoint Presentation</vt:lpstr>
      <vt:lpstr>Ansible and Terraform - Better Together!</vt:lpstr>
      <vt:lpstr>Examples…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Terraform and Ansible</dc:title>
  <dc:creator>Adam west</dc:creator>
  <cp:lastModifiedBy>Adam Valenzuela</cp:lastModifiedBy>
  <cp:revision>66</cp:revision>
  <dcterms:created xsi:type="dcterms:W3CDTF">2019-03-31T20:48:04Z</dcterms:created>
  <dcterms:modified xsi:type="dcterms:W3CDTF">2020-04-20T22:21:07Z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