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77"/>
  </p:notesMasterIdLst>
  <p:handoutMasterIdLst>
    <p:handoutMasterId r:id="rId78"/>
  </p:handoutMasterIdLst>
  <p:sldIdLst>
    <p:sldId id="256" r:id="rId5"/>
    <p:sldId id="327" r:id="rId6"/>
    <p:sldId id="257" r:id="rId7"/>
    <p:sldId id="266" r:id="rId8"/>
    <p:sldId id="364" r:id="rId9"/>
    <p:sldId id="328" r:id="rId10"/>
    <p:sldId id="330" r:id="rId11"/>
    <p:sldId id="332" r:id="rId12"/>
    <p:sldId id="333" r:id="rId13"/>
    <p:sldId id="292" r:id="rId14"/>
    <p:sldId id="356" r:id="rId15"/>
    <p:sldId id="344" r:id="rId16"/>
    <p:sldId id="335" r:id="rId17"/>
    <p:sldId id="336" r:id="rId18"/>
    <p:sldId id="338" r:id="rId19"/>
    <p:sldId id="339" r:id="rId20"/>
    <p:sldId id="295" r:id="rId21"/>
    <p:sldId id="350" r:id="rId22"/>
    <p:sldId id="340" r:id="rId23"/>
    <p:sldId id="342" r:id="rId24"/>
    <p:sldId id="345" r:id="rId25"/>
    <p:sldId id="346" r:id="rId26"/>
    <p:sldId id="347" r:id="rId27"/>
    <p:sldId id="337" r:id="rId28"/>
    <p:sldId id="351" r:id="rId29"/>
    <p:sldId id="348" r:id="rId30"/>
    <p:sldId id="352" r:id="rId31"/>
    <p:sldId id="353" r:id="rId32"/>
    <p:sldId id="354" r:id="rId33"/>
    <p:sldId id="370" r:id="rId34"/>
    <p:sldId id="349" r:id="rId35"/>
    <p:sldId id="343" r:id="rId36"/>
    <p:sldId id="358" r:id="rId37"/>
    <p:sldId id="357" r:id="rId38"/>
    <p:sldId id="299" r:id="rId39"/>
    <p:sldId id="300" r:id="rId40"/>
    <p:sldId id="297" r:id="rId41"/>
    <p:sldId id="301" r:id="rId42"/>
    <p:sldId id="298" r:id="rId43"/>
    <p:sldId id="363" r:id="rId44"/>
    <p:sldId id="366" r:id="rId45"/>
    <p:sldId id="365" r:id="rId46"/>
    <p:sldId id="367" r:id="rId47"/>
    <p:sldId id="371" r:id="rId48"/>
    <p:sldId id="372" r:id="rId49"/>
    <p:sldId id="304" r:id="rId50"/>
    <p:sldId id="303" r:id="rId51"/>
    <p:sldId id="307" r:id="rId52"/>
    <p:sldId id="308" r:id="rId53"/>
    <p:sldId id="309" r:id="rId54"/>
    <p:sldId id="310" r:id="rId55"/>
    <p:sldId id="306" r:id="rId56"/>
    <p:sldId id="311" r:id="rId57"/>
    <p:sldId id="305" r:id="rId58"/>
    <p:sldId id="373" r:id="rId59"/>
    <p:sldId id="374" r:id="rId60"/>
    <p:sldId id="375" r:id="rId61"/>
    <p:sldId id="377" r:id="rId62"/>
    <p:sldId id="378" r:id="rId63"/>
    <p:sldId id="379" r:id="rId64"/>
    <p:sldId id="380" r:id="rId65"/>
    <p:sldId id="286" r:id="rId66"/>
    <p:sldId id="287" r:id="rId67"/>
    <p:sldId id="290" r:id="rId68"/>
    <p:sldId id="291" r:id="rId69"/>
    <p:sldId id="368" r:id="rId70"/>
    <p:sldId id="381" r:id="rId71"/>
    <p:sldId id="369" r:id="rId72"/>
    <p:sldId id="320" r:id="rId73"/>
    <p:sldId id="322" r:id="rId74"/>
    <p:sldId id="324" r:id="rId75"/>
    <p:sldId id="325" r:id="rId7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jito Network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FF7F32"/>
    <a:srgbClr val="003594"/>
    <a:srgbClr val="878786"/>
    <a:srgbClr val="EFF9FE"/>
    <a:srgbClr val="10069F"/>
    <a:srgbClr val="1895D3"/>
    <a:srgbClr val="1C3F95"/>
    <a:srgbClr val="D9D9D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68451" autoAdjust="0"/>
  </p:normalViewPr>
  <p:slideViewPr>
    <p:cSldViewPr>
      <p:cViewPr varScale="1">
        <p:scale>
          <a:sx n="78" d="100"/>
          <a:sy n="78" d="100"/>
        </p:scale>
        <p:origin x="255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1" d="100"/>
          <a:sy n="101" d="100"/>
        </p:scale>
        <p:origin x="35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F1953-DAD8-4F91-AE97-1A429BE39A2C}" type="doc">
      <dgm:prSet loTypeId="urn:microsoft.com/office/officeart/2005/8/layout/vProcess5" loCatId="process" qsTypeId="urn:microsoft.com/office/officeart/2005/8/quickstyle/simple1" qsCatId="simple" csTypeId="urn:microsoft.com/office/officeart/2005/8/colors/accent1_2" csCatId="accent1" phldr="1"/>
      <dgm:spPr/>
    </dgm:pt>
    <dgm:pt modelId="{E1AA7095-67D6-4D1A-8F6E-CAF5F85756BF}">
      <dgm:prSet phldrT="[Tekst]"/>
      <dgm:spPr>
        <a:solidFill>
          <a:srgbClr val="003594"/>
        </a:solidFill>
      </dgm:spPr>
      <dgm:t>
        <a:bodyPr/>
        <a:lstStyle/>
        <a:p>
          <a:r>
            <a:rPr lang="en-GB" dirty="0"/>
            <a:t>The beginning</a:t>
          </a:r>
          <a:endParaRPr lang="pl-PL" dirty="0"/>
        </a:p>
      </dgm:t>
    </dgm:pt>
    <dgm:pt modelId="{60405209-1343-4A3B-B96B-37DA224B3171}" type="parTrans" cxnId="{67EC9868-4108-4650-AD24-7AADA1716FEC}">
      <dgm:prSet/>
      <dgm:spPr/>
      <dgm:t>
        <a:bodyPr/>
        <a:lstStyle/>
        <a:p>
          <a:endParaRPr lang="pl-PL"/>
        </a:p>
      </dgm:t>
    </dgm:pt>
    <dgm:pt modelId="{44CB7F66-686F-498F-B8A9-FFCD5B0D665B}" type="sibTrans" cxnId="{67EC9868-4108-4650-AD24-7AADA1716FEC}">
      <dgm:prSet/>
      <dgm:spPr/>
      <dgm:t>
        <a:bodyPr/>
        <a:lstStyle/>
        <a:p>
          <a:endParaRPr lang="pl-PL"/>
        </a:p>
      </dgm:t>
    </dgm:pt>
    <dgm:pt modelId="{BC731B46-1A8C-4B6F-ABCC-F2C4A2070507}">
      <dgm:prSet phldrT="[Tekst]"/>
      <dgm:spPr>
        <a:solidFill>
          <a:srgbClr val="003594"/>
        </a:solidFill>
      </dgm:spPr>
      <dgm:t>
        <a:bodyPr/>
        <a:lstStyle/>
        <a:p>
          <a:r>
            <a:rPr lang="pl-PL" dirty="0" err="1"/>
            <a:t>Jasmine</a:t>
          </a:r>
          <a:endParaRPr lang="pl-PL" dirty="0"/>
        </a:p>
      </dgm:t>
    </dgm:pt>
    <dgm:pt modelId="{D1971D21-FB4B-47F7-A2DC-C0D8BA77ED88}" type="parTrans" cxnId="{BC240B2B-2A10-4BAE-825F-40E88497962F}">
      <dgm:prSet/>
      <dgm:spPr/>
      <dgm:t>
        <a:bodyPr/>
        <a:lstStyle/>
        <a:p>
          <a:endParaRPr lang="pl-PL"/>
        </a:p>
      </dgm:t>
    </dgm:pt>
    <dgm:pt modelId="{6DD9423F-F5D2-42B6-BDE7-C6F532A00FFB}" type="sibTrans" cxnId="{BC240B2B-2A10-4BAE-825F-40E88497962F}">
      <dgm:prSet/>
      <dgm:spPr/>
      <dgm:t>
        <a:bodyPr/>
        <a:lstStyle/>
        <a:p>
          <a:endParaRPr lang="pl-PL"/>
        </a:p>
      </dgm:t>
    </dgm:pt>
    <dgm:pt modelId="{543E3A9E-90A7-4ADD-9BBF-B8274C7918EA}">
      <dgm:prSet phldrT="[Tekst]"/>
      <dgm:spPr>
        <a:solidFill>
          <a:srgbClr val="FF7F32"/>
        </a:solidFill>
      </dgm:spPr>
      <dgm:t>
        <a:bodyPr/>
        <a:lstStyle/>
        <a:p>
          <a:r>
            <a:rPr lang="en-GB" dirty="0"/>
            <a:t>Let’s write some code</a:t>
          </a:r>
          <a:endParaRPr lang="pl-PL" dirty="0"/>
        </a:p>
      </dgm:t>
    </dgm:pt>
    <dgm:pt modelId="{31741CFE-CA73-43DF-91E9-B6D5943D9AA8}" type="parTrans" cxnId="{9CA3FBA7-64B7-4AD0-A3CD-D55BD21F759F}">
      <dgm:prSet/>
      <dgm:spPr/>
      <dgm:t>
        <a:bodyPr/>
        <a:lstStyle/>
        <a:p>
          <a:endParaRPr lang="pl-PL"/>
        </a:p>
      </dgm:t>
    </dgm:pt>
    <dgm:pt modelId="{9E79B5BC-3204-4031-AD54-D22F901E169F}" type="sibTrans" cxnId="{9CA3FBA7-64B7-4AD0-A3CD-D55BD21F759F}">
      <dgm:prSet/>
      <dgm:spPr/>
      <dgm:t>
        <a:bodyPr/>
        <a:lstStyle/>
        <a:p>
          <a:endParaRPr lang="pl-PL"/>
        </a:p>
      </dgm:t>
    </dgm:pt>
    <dgm:pt modelId="{98FAFAAC-BB17-4CFA-B9D9-5D8350C078E4}">
      <dgm:prSet phldrT="[Tekst]"/>
      <dgm:spPr>
        <a:solidFill>
          <a:srgbClr val="003594"/>
        </a:solidFill>
      </dgm:spPr>
      <dgm:t>
        <a:bodyPr/>
        <a:lstStyle/>
        <a:p>
          <a:r>
            <a:rPr lang="en-GB" dirty="0"/>
            <a:t>Advanced topics</a:t>
          </a:r>
          <a:endParaRPr lang="pl-PL" dirty="0"/>
        </a:p>
      </dgm:t>
    </dgm:pt>
    <dgm:pt modelId="{28EDA398-5C0E-4E08-B476-B4D6C742F540}" type="parTrans" cxnId="{0EE10C0B-AF32-4912-9EE0-0905371C5F98}">
      <dgm:prSet/>
      <dgm:spPr/>
      <dgm:t>
        <a:bodyPr/>
        <a:lstStyle/>
        <a:p>
          <a:endParaRPr lang="pl-PL"/>
        </a:p>
      </dgm:t>
    </dgm:pt>
    <dgm:pt modelId="{8758A299-7ABD-4FC5-B1B2-B439E7703626}" type="sibTrans" cxnId="{0EE10C0B-AF32-4912-9EE0-0905371C5F98}">
      <dgm:prSet/>
      <dgm:spPr/>
      <dgm:t>
        <a:bodyPr/>
        <a:lstStyle/>
        <a:p>
          <a:endParaRPr lang="pl-PL"/>
        </a:p>
      </dgm:t>
    </dgm:pt>
    <dgm:pt modelId="{71F97320-F285-4C18-A2F8-FF985546C7E7}" type="pres">
      <dgm:prSet presAssocID="{3F0F1953-DAD8-4F91-AE97-1A429BE39A2C}" presName="outerComposite" presStyleCnt="0">
        <dgm:presLayoutVars>
          <dgm:chMax val="5"/>
          <dgm:dir/>
          <dgm:resizeHandles val="exact"/>
        </dgm:presLayoutVars>
      </dgm:prSet>
      <dgm:spPr/>
    </dgm:pt>
    <dgm:pt modelId="{42F6F7BE-1591-416C-8DE7-8FAFAA0D78BC}" type="pres">
      <dgm:prSet presAssocID="{3F0F1953-DAD8-4F91-AE97-1A429BE39A2C}" presName="dummyMaxCanvas" presStyleCnt="0">
        <dgm:presLayoutVars/>
      </dgm:prSet>
      <dgm:spPr/>
    </dgm:pt>
    <dgm:pt modelId="{05B646D3-B7EF-4A3D-AF18-340147E79D5E}" type="pres">
      <dgm:prSet presAssocID="{3F0F1953-DAD8-4F91-AE97-1A429BE39A2C}" presName="FourNodes_1" presStyleLbl="node1" presStyleIdx="0" presStyleCnt="4">
        <dgm:presLayoutVars>
          <dgm:bulletEnabled val="1"/>
        </dgm:presLayoutVars>
      </dgm:prSet>
      <dgm:spPr/>
    </dgm:pt>
    <dgm:pt modelId="{EF696389-849F-4E65-A4FE-0C61827814E6}" type="pres">
      <dgm:prSet presAssocID="{3F0F1953-DAD8-4F91-AE97-1A429BE39A2C}" presName="FourNodes_2" presStyleLbl="node1" presStyleIdx="1" presStyleCnt="4">
        <dgm:presLayoutVars>
          <dgm:bulletEnabled val="1"/>
        </dgm:presLayoutVars>
      </dgm:prSet>
      <dgm:spPr/>
    </dgm:pt>
    <dgm:pt modelId="{82ED374B-7D34-432A-9DC3-68577151DB14}" type="pres">
      <dgm:prSet presAssocID="{3F0F1953-DAD8-4F91-AE97-1A429BE39A2C}" presName="FourNodes_3" presStyleLbl="node1" presStyleIdx="2" presStyleCnt="4">
        <dgm:presLayoutVars>
          <dgm:bulletEnabled val="1"/>
        </dgm:presLayoutVars>
      </dgm:prSet>
      <dgm:spPr/>
    </dgm:pt>
    <dgm:pt modelId="{57E205E9-5BEA-48E0-A7E0-A3C7D40B8D32}" type="pres">
      <dgm:prSet presAssocID="{3F0F1953-DAD8-4F91-AE97-1A429BE39A2C}" presName="FourNodes_4" presStyleLbl="node1" presStyleIdx="3" presStyleCnt="4">
        <dgm:presLayoutVars>
          <dgm:bulletEnabled val="1"/>
        </dgm:presLayoutVars>
      </dgm:prSet>
      <dgm:spPr/>
    </dgm:pt>
    <dgm:pt modelId="{93CF502A-B751-478C-B48F-CEB93AF1DFE7}" type="pres">
      <dgm:prSet presAssocID="{3F0F1953-DAD8-4F91-AE97-1A429BE39A2C}" presName="FourConn_1-2" presStyleLbl="fgAccFollowNode1" presStyleIdx="0" presStyleCnt="3">
        <dgm:presLayoutVars>
          <dgm:bulletEnabled val="1"/>
        </dgm:presLayoutVars>
      </dgm:prSet>
      <dgm:spPr/>
    </dgm:pt>
    <dgm:pt modelId="{ACE28C0E-BD06-4FAA-AB7A-064C363FBFF1}" type="pres">
      <dgm:prSet presAssocID="{3F0F1953-DAD8-4F91-AE97-1A429BE39A2C}" presName="FourConn_2-3" presStyleLbl="fgAccFollowNode1" presStyleIdx="1" presStyleCnt="3">
        <dgm:presLayoutVars>
          <dgm:bulletEnabled val="1"/>
        </dgm:presLayoutVars>
      </dgm:prSet>
      <dgm:spPr/>
    </dgm:pt>
    <dgm:pt modelId="{469C0364-D152-49F2-B0AF-FE4B12E12238}" type="pres">
      <dgm:prSet presAssocID="{3F0F1953-DAD8-4F91-AE97-1A429BE39A2C}" presName="FourConn_3-4" presStyleLbl="fgAccFollowNode1" presStyleIdx="2" presStyleCnt="3">
        <dgm:presLayoutVars>
          <dgm:bulletEnabled val="1"/>
        </dgm:presLayoutVars>
      </dgm:prSet>
      <dgm:spPr/>
    </dgm:pt>
    <dgm:pt modelId="{BE412025-E642-4B0B-A54D-91DD1C29EE28}" type="pres">
      <dgm:prSet presAssocID="{3F0F1953-DAD8-4F91-AE97-1A429BE39A2C}" presName="FourNodes_1_text" presStyleLbl="node1" presStyleIdx="3" presStyleCnt="4">
        <dgm:presLayoutVars>
          <dgm:bulletEnabled val="1"/>
        </dgm:presLayoutVars>
      </dgm:prSet>
      <dgm:spPr/>
    </dgm:pt>
    <dgm:pt modelId="{30E24A2F-75D1-4CE8-BFA6-5DB324437F4B}" type="pres">
      <dgm:prSet presAssocID="{3F0F1953-DAD8-4F91-AE97-1A429BE39A2C}" presName="FourNodes_2_text" presStyleLbl="node1" presStyleIdx="3" presStyleCnt="4">
        <dgm:presLayoutVars>
          <dgm:bulletEnabled val="1"/>
        </dgm:presLayoutVars>
      </dgm:prSet>
      <dgm:spPr/>
    </dgm:pt>
    <dgm:pt modelId="{F4EE0719-B769-4284-A254-98DCBFFEF02E}" type="pres">
      <dgm:prSet presAssocID="{3F0F1953-DAD8-4F91-AE97-1A429BE39A2C}" presName="FourNodes_3_text" presStyleLbl="node1" presStyleIdx="3" presStyleCnt="4">
        <dgm:presLayoutVars>
          <dgm:bulletEnabled val="1"/>
        </dgm:presLayoutVars>
      </dgm:prSet>
      <dgm:spPr/>
    </dgm:pt>
    <dgm:pt modelId="{2B221E80-0850-444A-B6D6-86A94940E27A}" type="pres">
      <dgm:prSet presAssocID="{3F0F1953-DAD8-4F91-AE97-1A429BE39A2C}" presName="FourNodes_4_text" presStyleLbl="node1" presStyleIdx="3" presStyleCnt="4">
        <dgm:presLayoutVars>
          <dgm:bulletEnabled val="1"/>
        </dgm:presLayoutVars>
      </dgm:prSet>
      <dgm:spPr/>
    </dgm:pt>
  </dgm:ptLst>
  <dgm:cxnLst>
    <dgm:cxn modelId="{0EE10C0B-AF32-4912-9EE0-0905371C5F98}" srcId="{3F0F1953-DAD8-4F91-AE97-1A429BE39A2C}" destId="{98FAFAAC-BB17-4CFA-B9D9-5D8350C078E4}" srcOrd="3" destOrd="0" parTransId="{28EDA398-5C0E-4E08-B476-B4D6C742F540}" sibTransId="{8758A299-7ABD-4FC5-B1B2-B439E7703626}"/>
    <dgm:cxn modelId="{705F7FD7-2BA1-4241-B659-FE103C2D9122}" type="presOf" srcId="{543E3A9E-90A7-4ADD-9BBF-B8274C7918EA}" destId="{EF696389-849F-4E65-A4FE-0C61827814E6}" srcOrd="0" destOrd="0" presId="urn:microsoft.com/office/officeart/2005/8/layout/vProcess5"/>
    <dgm:cxn modelId="{385295D0-5ADA-4D33-83F0-A4814FF56C1D}" type="presOf" srcId="{9E79B5BC-3204-4031-AD54-D22F901E169F}" destId="{ACE28C0E-BD06-4FAA-AB7A-064C363FBFF1}" srcOrd="0" destOrd="0" presId="urn:microsoft.com/office/officeart/2005/8/layout/vProcess5"/>
    <dgm:cxn modelId="{ADAAA736-AC67-4DF2-B454-0C9099B9C3C3}" type="presOf" srcId="{BC731B46-1A8C-4B6F-ABCC-F2C4A2070507}" destId="{F4EE0719-B769-4284-A254-98DCBFFEF02E}" srcOrd="1" destOrd="0" presId="urn:microsoft.com/office/officeart/2005/8/layout/vProcess5"/>
    <dgm:cxn modelId="{67EC9868-4108-4650-AD24-7AADA1716FEC}" srcId="{3F0F1953-DAD8-4F91-AE97-1A429BE39A2C}" destId="{E1AA7095-67D6-4D1A-8F6E-CAF5F85756BF}" srcOrd="0" destOrd="0" parTransId="{60405209-1343-4A3B-B96B-37DA224B3171}" sibTransId="{44CB7F66-686F-498F-B8A9-FFCD5B0D665B}"/>
    <dgm:cxn modelId="{A21DDDA8-A45E-4DCC-955B-6588E029FD8F}" type="presOf" srcId="{E1AA7095-67D6-4D1A-8F6E-CAF5F85756BF}" destId="{BE412025-E642-4B0B-A54D-91DD1C29EE28}" srcOrd="1" destOrd="0" presId="urn:microsoft.com/office/officeart/2005/8/layout/vProcess5"/>
    <dgm:cxn modelId="{09A4877D-ECC8-499A-83AB-F0C1D541B2EF}" type="presOf" srcId="{543E3A9E-90A7-4ADD-9BBF-B8274C7918EA}" destId="{30E24A2F-75D1-4CE8-BFA6-5DB324437F4B}" srcOrd="1" destOrd="0" presId="urn:microsoft.com/office/officeart/2005/8/layout/vProcess5"/>
    <dgm:cxn modelId="{6BA78BAF-ABC7-467B-96AC-128FA0183529}" type="presOf" srcId="{E1AA7095-67D6-4D1A-8F6E-CAF5F85756BF}" destId="{05B646D3-B7EF-4A3D-AF18-340147E79D5E}" srcOrd="0" destOrd="0" presId="urn:microsoft.com/office/officeart/2005/8/layout/vProcess5"/>
    <dgm:cxn modelId="{3CB5AAEC-E3A7-451A-BB97-1956E23912B8}" type="presOf" srcId="{98FAFAAC-BB17-4CFA-B9D9-5D8350C078E4}" destId="{57E205E9-5BEA-48E0-A7E0-A3C7D40B8D32}" srcOrd="0" destOrd="0" presId="urn:microsoft.com/office/officeart/2005/8/layout/vProcess5"/>
    <dgm:cxn modelId="{8E52904D-EC2A-4A8E-90FE-30AF689F0FFD}" type="presOf" srcId="{98FAFAAC-BB17-4CFA-B9D9-5D8350C078E4}" destId="{2B221E80-0850-444A-B6D6-86A94940E27A}" srcOrd="1" destOrd="0" presId="urn:microsoft.com/office/officeart/2005/8/layout/vProcess5"/>
    <dgm:cxn modelId="{9CA3FBA7-64B7-4AD0-A3CD-D55BD21F759F}" srcId="{3F0F1953-DAD8-4F91-AE97-1A429BE39A2C}" destId="{543E3A9E-90A7-4ADD-9BBF-B8274C7918EA}" srcOrd="1" destOrd="0" parTransId="{31741CFE-CA73-43DF-91E9-B6D5943D9AA8}" sibTransId="{9E79B5BC-3204-4031-AD54-D22F901E169F}"/>
    <dgm:cxn modelId="{E4F4C998-8C85-44D4-BA85-B8858C137B5E}" type="presOf" srcId="{3F0F1953-DAD8-4F91-AE97-1A429BE39A2C}" destId="{71F97320-F285-4C18-A2F8-FF985546C7E7}" srcOrd="0" destOrd="0" presId="urn:microsoft.com/office/officeart/2005/8/layout/vProcess5"/>
    <dgm:cxn modelId="{F543B10A-E18B-4DC9-82C1-80EBBC50D877}" type="presOf" srcId="{44CB7F66-686F-498F-B8A9-FFCD5B0D665B}" destId="{93CF502A-B751-478C-B48F-CEB93AF1DFE7}" srcOrd="0" destOrd="0" presId="urn:microsoft.com/office/officeart/2005/8/layout/vProcess5"/>
    <dgm:cxn modelId="{BC240B2B-2A10-4BAE-825F-40E88497962F}" srcId="{3F0F1953-DAD8-4F91-AE97-1A429BE39A2C}" destId="{BC731B46-1A8C-4B6F-ABCC-F2C4A2070507}" srcOrd="2" destOrd="0" parTransId="{D1971D21-FB4B-47F7-A2DC-C0D8BA77ED88}" sibTransId="{6DD9423F-F5D2-42B6-BDE7-C6F532A00FFB}"/>
    <dgm:cxn modelId="{1AA92CAE-3A9F-4E8A-887A-1F133E657A64}" type="presOf" srcId="{BC731B46-1A8C-4B6F-ABCC-F2C4A2070507}" destId="{82ED374B-7D34-432A-9DC3-68577151DB14}" srcOrd="0" destOrd="0" presId="urn:microsoft.com/office/officeart/2005/8/layout/vProcess5"/>
    <dgm:cxn modelId="{ED6C58D9-7F87-4769-A4D7-1AA8999859D8}" type="presOf" srcId="{6DD9423F-F5D2-42B6-BDE7-C6F532A00FFB}" destId="{469C0364-D152-49F2-B0AF-FE4B12E12238}" srcOrd="0" destOrd="0" presId="urn:microsoft.com/office/officeart/2005/8/layout/vProcess5"/>
    <dgm:cxn modelId="{2A812F17-119E-47EF-9EEE-AF9C17CD6970}" type="presParOf" srcId="{71F97320-F285-4C18-A2F8-FF985546C7E7}" destId="{42F6F7BE-1591-416C-8DE7-8FAFAA0D78BC}" srcOrd="0" destOrd="0" presId="urn:microsoft.com/office/officeart/2005/8/layout/vProcess5"/>
    <dgm:cxn modelId="{4CF53132-1C31-477F-91BF-78ED0B0CC654}" type="presParOf" srcId="{71F97320-F285-4C18-A2F8-FF985546C7E7}" destId="{05B646D3-B7EF-4A3D-AF18-340147E79D5E}" srcOrd="1" destOrd="0" presId="urn:microsoft.com/office/officeart/2005/8/layout/vProcess5"/>
    <dgm:cxn modelId="{3EBF6EB1-5A9F-4925-9334-1D0AE6F593B9}" type="presParOf" srcId="{71F97320-F285-4C18-A2F8-FF985546C7E7}" destId="{EF696389-849F-4E65-A4FE-0C61827814E6}" srcOrd="2" destOrd="0" presId="urn:microsoft.com/office/officeart/2005/8/layout/vProcess5"/>
    <dgm:cxn modelId="{B6C86BBB-2973-4708-B1EB-365FDCA6822E}" type="presParOf" srcId="{71F97320-F285-4C18-A2F8-FF985546C7E7}" destId="{82ED374B-7D34-432A-9DC3-68577151DB14}" srcOrd="3" destOrd="0" presId="urn:microsoft.com/office/officeart/2005/8/layout/vProcess5"/>
    <dgm:cxn modelId="{D71F10CF-115D-4B6A-AB8F-7E5365B940BF}" type="presParOf" srcId="{71F97320-F285-4C18-A2F8-FF985546C7E7}" destId="{57E205E9-5BEA-48E0-A7E0-A3C7D40B8D32}" srcOrd="4" destOrd="0" presId="urn:microsoft.com/office/officeart/2005/8/layout/vProcess5"/>
    <dgm:cxn modelId="{8E0C0080-EA1E-4CC9-99FD-5ADAA5AD8560}" type="presParOf" srcId="{71F97320-F285-4C18-A2F8-FF985546C7E7}" destId="{93CF502A-B751-478C-B48F-CEB93AF1DFE7}" srcOrd="5" destOrd="0" presId="urn:microsoft.com/office/officeart/2005/8/layout/vProcess5"/>
    <dgm:cxn modelId="{EEBF6EEF-B685-4B13-BC00-25C539F7A847}" type="presParOf" srcId="{71F97320-F285-4C18-A2F8-FF985546C7E7}" destId="{ACE28C0E-BD06-4FAA-AB7A-064C363FBFF1}" srcOrd="6" destOrd="0" presId="urn:microsoft.com/office/officeart/2005/8/layout/vProcess5"/>
    <dgm:cxn modelId="{B1B4B71E-B9F5-499B-802D-A7934D44CD54}" type="presParOf" srcId="{71F97320-F285-4C18-A2F8-FF985546C7E7}" destId="{469C0364-D152-49F2-B0AF-FE4B12E12238}" srcOrd="7" destOrd="0" presId="urn:microsoft.com/office/officeart/2005/8/layout/vProcess5"/>
    <dgm:cxn modelId="{899E5C8D-984A-4219-AFE9-904F09776FD2}" type="presParOf" srcId="{71F97320-F285-4C18-A2F8-FF985546C7E7}" destId="{BE412025-E642-4B0B-A54D-91DD1C29EE28}" srcOrd="8" destOrd="0" presId="urn:microsoft.com/office/officeart/2005/8/layout/vProcess5"/>
    <dgm:cxn modelId="{D8B1CBD0-998A-466A-825B-BD33DBDB0193}" type="presParOf" srcId="{71F97320-F285-4C18-A2F8-FF985546C7E7}" destId="{30E24A2F-75D1-4CE8-BFA6-5DB324437F4B}" srcOrd="9" destOrd="0" presId="urn:microsoft.com/office/officeart/2005/8/layout/vProcess5"/>
    <dgm:cxn modelId="{B3F30D63-D3C1-4E8B-8E10-88A33C58F6E5}" type="presParOf" srcId="{71F97320-F285-4C18-A2F8-FF985546C7E7}" destId="{F4EE0719-B769-4284-A254-98DCBFFEF02E}" srcOrd="10" destOrd="0" presId="urn:microsoft.com/office/officeart/2005/8/layout/vProcess5"/>
    <dgm:cxn modelId="{EFE66053-73EA-43C7-B39B-9EE65B58DC08}" type="presParOf" srcId="{71F97320-F285-4C18-A2F8-FF985546C7E7}" destId="{2B221E80-0850-444A-B6D6-86A94940E27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646D3-B7EF-4A3D-AF18-340147E79D5E}">
      <dsp:nvSpPr>
        <dsp:cNvPr id="0" name=""/>
        <dsp:cNvSpPr/>
      </dsp:nvSpPr>
      <dsp:spPr>
        <a:xfrm>
          <a:off x="0" y="0"/>
          <a:ext cx="6738620" cy="936339"/>
        </a:xfrm>
        <a:prstGeom prst="roundRect">
          <a:avLst>
            <a:gd name="adj" fmla="val 10000"/>
          </a:avLst>
        </a:prstGeom>
        <a:solidFill>
          <a:srgbClr val="00359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The beginning</a:t>
          </a:r>
          <a:endParaRPr lang="pl-PL" sz="4200" kern="1200" dirty="0"/>
        </a:p>
      </dsp:txBody>
      <dsp:txXfrm>
        <a:off x="27424" y="27424"/>
        <a:ext cx="5649117" cy="881491"/>
      </dsp:txXfrm>
    </dsp:sp>
    <dsp:sp modelId="{EF696389-849F-4E65-A4FE-0C61827814E6}">
      <dsp:nvSpPr>
        <dsp:cNvPr id="0" name=""/>
        <dsp:cNvSpPr/>
      </dsp:nvSpPr>
      <dsp:spPr>
        <a:xfrm>
          <a:off x="564359" y="1106582"/>
          <a:ext cx="6738620" cy="936339"/>
        </a:xfrm>
        <a:prstGeom prst="roundRect">
          <a:avLst>
            <a:gd name="adj" fmla="val 10000"/>
          </a:avLst>
        </a:prstGeom>
        <a:solidFill>
          <a:srgbClr val="FF7F3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Let’s write some code</a:t>
          </a:r>
          <a:endParaRPr lang="pl-PL" sz="4200" kern="1200" dirty="0"/>
        </a:p>
      </dsp:txBody>
      <dsp:txXfrm>
        <a:off x="591783" y="1134006"/>
        <a:ext cx="5510791" cy="881491"/>
      </dsp:txXfrm>
    </dsp:sp>
    <dsp:sp modelId="{82ED374B-7D34-432A-9DC3-68577151DB14}">
      <dsp:nvSpPr>
        <dsp:cNvPr id="0" name=""/>
        <dsp:cNvSpPr/>
      </dsp:nvSpPr>
      <dsp:spPr>
        <a:xfrm>
          <a:off x="1120295" y="2213165"/>
          <a:ext cx="6738620" cy="936339"/>
        </a:xfrm>
        <a:prstGeom prst="roundRect">
          <a:avLst>
            <a:gd name="adj" fmla="val 10000"/>
          </a:avLst>
        </a:prstGeom>
        <a:solidFill>
          <a:srgbClr val="00359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pl-PL" sz="4200" kern="1200" dirty="0" err="1"/>
            <a:t>Jasmine</a:t>
          </a:r>
          <a:endParaRPr lang="pl-PL" sz="4200" kern="1200" dirty="0"/>
        </a:p>
      </dsp:txBody>
      <dsp:txXfrm>
        <a:off x="1147719" y="2240589"/>
        <a:ext cx="5519215" cy="881491"/>
      </dsp:txXfrm>
    </dsp:sp>
    <dsp:sp modelId="{57E205E9-5BEA-48E0-A7E0-A3C7D40B8D32}">
      <dsp:nvSpPr>
        <dsp:cNvPr id="0" name=""/>
        <dsp:cNvSpPr/>
      </dsp:nvSpPr>
      <dsp:spPr>
        <a:xfrm>
          <a:off x="1684655" y="3319748"/>
          <a:ext cx="6738620" cy="936339"/>
        </a:xfrm>
        <a:prstGeom prst="roundRect">
          <a:avLst>
            <a:gd name="adj" fmla="val 10000"/>
          </a:avLst>
        </a:prstGeom>
        <a:solidFill>
          <a:srgbClr val="00359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Advanced topics</a:t>
          </a:r>
          <a:endParaRPr lang="pl-PL" sz="4200" kern="1200" dirty="0"/>
        </a:p>
      </dsp:txBody>
      <dsp:txXfrm>
        <a:off x="1712079" y="3347172"/>
        <a:ext cx="5510791" cy="881491"/>
      </dsp:txXfrm>
    </dsp:sp>
    <dsp:sp modelId="{93CF502A-B751-478C-B48F-CEB93AF1DFE7}">
      <dsp:nvSpPr>
        <dsp:cNvPr id="0" name=""/>
        <dsp:cNvSpPr/>
      </dsp:nvSpPr>
      <dsp:spPr>
        <a:xfrm>
          <a:off x="6129999" y="717150"/>
          <a:ext cx="608620" cy="608620"/>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pl-PL" sz="2900" kern="1200"/>
        </a:p>
      </dsp:txBody>
      <dsp:txXfrm>
        <a:off x="6266939" y="717150"/>
        <a:ext cx="334741" cy="457987"/>
      </dsp:txXfrm>
    </dsp:sp>
    <dsp:sp modelId="{ACE28C0E-BD06-4FAA-AB7A-064C363FBFF1}">
      <dsp:nvSpPr>
        <dsp:cNvPr id="0" name=""/>
        <dsp:cNvSpPr/>
      </dsp:nvSpPr>
      <dsp:spPr>
        <a:xfrm>
          <a:off x="6694358" y="1823733"/>
          <a:ext cx="608620" cy="608620"/>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pl-PL" sz="2900" kern="1200"/>
        </a:p>
      </dsp:txBody>
      <dsp:txXfrm>
        <a:off x="6831298" y="1823733"/>
        <a:ext cx="334741" cy="457987"/>
      </dsp:txXfrm>
    </dsp:sp>
    <dsp:sp modelId="{469C0364-D152-49F2-B0AF-FE4B12E12238}">
      <dsp:nvSpPr>
        <dsp:cNvPr id="0" name=""/>
        <dsp:cNvSpPr/>
      </dsp:nvSpPr>
      <dsp:spPr>
        <a:xfrm>
          <a:off x="7250294" y="2930316"/>
          <a:ext cx="608620" cy="608620"/>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pl-PL" sz="2900" kern="1200"/>
        </a:p>
      </dsp:txBody>
      <dsp:txXfrm>
        <a:off x="7387234" y="2930316"/>
        <a:ext cx="334741" cy="4579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a:t>asd</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67EAEA-49F6-47D1-81B5-6AE13276E2F7}" type="datetimeFigureOut">
              <a:rPr lang="pl-PL" smtClean="0"/>
              <a:t>24.11.2016</a:t>
            </a:fld>
            <a:endParaRPr lang="pl-P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F94C50-AB42-42C5-8856-75CE68E4C432}" type="slidenum">
              <a:rPr lang="pl-PL" smtClean="0"/>
              <a:t>‹#›</a:t>
            </a:fld>
            <a:endParaRPr lang="pl-PL"/>
          </a:p>
        </p:txBody>
      </p:sp>
    </p:spTree>
    <p:extLst>
      <p:ext uri="{BB962C8B-B14F-4D97-AF65-F5344CB8AC3E}">
        <p14:creationId xmlns:p14="http://schemas.microsoft.com/office/powerpoint/2010/main" val="21846002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pl-PL"/>
              <a:t>asd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3FA37D-DE2B-47E9-A168-88AE1559A114}" type="datetimeFigureOut">
              <a:rPr lang="pl-PL" smtClean="0"/>
              <a:t>24.11.2016</a:t>
            </a:fld>
            <a:endParaRPr lang="pl-P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28433-27DB-4051-849E-CD983169707F}" type="slidenum">
              <a:rPr lang="pl-PL" smtClean="0"/>
              <a:t>‹#›</a:t>
            </a:fld>
            <a:endParaRPr lang="pl-PL"/>
          </a:p>
        </p:txBody>
      </p:sp>
    </p:spTree>
    <p:extLst>
      <p:ext uri="{BB962C8B-B14F-4D97-AF65-F5344CB8AC3E}">
        <p14:creationId xmlns:p14="http://schemas.microsoft.com/office/powerpoint/2010/main" val="9233253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Link: http://www.onjava.com/pub/a/onjava/2003/04/02/javaxpckbk.html</a:t>
            </a:r>
          </a:p>
          <a:p>
            <a:endParaRPr lang="en-GB" dirty="0"/>
          </a:p>
          <a:p>
            <a:r>
              <a:rPr lang="en-US" sz="1200" b="0" i="0" kern="1200" dirty="0">
                <a:solidFill>
                  <a:schemeClr val="tx1"/>
                </a:solidFill>
                <a:effectLst/>
                <a:latin typeface="+mn-lt"/>
                <a:ea typeface="+mn-ea"/>
                <a:cs typeface="+mn-cs"/>
              </a:rPr>
              <a:t>We hope that by writing this article we can </a:t>
            </a:r>
            <a:r>
              <a:rPr lang="en-US" sz="1200" b="0" i="0" kern="1200" dirty="0" err="1">
                <a:solidFill>
                  <a:schemeClr val="tx1"/>
                </a:solidFill>
                <a:effectLst/>
                <a:latin typeface="+mn-lt"/>
                <a:ea typeface="+mn-ea"/>
                <a:cs typeface="+mn-cs"/>
              </a:rPr>
              <a:t>dispell</a:t>
            </a:r>
            <a:r>
              <a:rPr lang="en-US" sz="1200" b="0" i="0" kern="1200" dirty="0">
                <a:solidFill>
                  <a:schemeClr val="tx1"/>
                </a:solidFill>
                <a:effectLst/>
                <a:latin typeface="+mn-lt"/>
                <a:ea typeface="+mn-ea"/>
                <a:cs typeface="+mn-cs"/>
              </a:rPr>
              <a:t> these myths and encourage programmers to do the right thing and write tests!</a:t>
            </a:r>
          </a:p>
          <a:p>
            <a:r>
              <a:rPr lang="en-US" sz="1200" b="1" i="0" kern="1200" dirty="0">
                <a:solidFill>
                  <a:schemeClr val="tx1"/>
                </a:solidFill>
                <a:effectLst/>
                <a:latin typeface="+mn-lt"/>
                <a:ea typeface="+mn-ea"/>
                <a:cs typeface="+mn-cs"/>
              </a:rPr>
              <a:t>Tests Reduce Bugs in New Features</a:t>
            </a:r>
          </a:p>
          <a:p>
            <a:r>
              <a:rPr lang="en-US" sz="1200" b="0" i="0" kern="1200" dirty="0">
                <a:solidFill>
                  <a:schemeClr val="tx1"/>
                </a:solidFill>
                <a:effectLst/>
                <a:latin typeface="+mn-lt"/>
                <a:ea typeface="+mn-ea"/>
                <a:cs typeface="+mn-cs"/>
              </a:rPr>
              <a:t>We advocate writing tests as you write new code. Tests do not eliminate bugs, but they dramatically reduce the number of bugs as you add new features.</a:t>
            </a:r>
          </a:p>
          <a:p>
            <a:r>
              <a:rPr lang="en-US" sz="1200" b="1" i="0" kern="1200" dirty="0">
                <a:solidFill>
                  <a:schemeClr val="tx1"/>
                </a:solidFill>
                <a:effectLst/>
                <a:latin typeface="+mn-lt"/>
                <a:ea typeface="+mn-ea"/>
                <a:cs typeface="+mn-cs"/>
              </a:rPr>
              <a:t>Tests Reduce Bugs in Existing Features</a:t>
            </a:r>
          </a:p>
          <a:p>
            <a:r>
              <a:rPr lang="en-US" sz="1200" b="0" i="0" kern="1200" dirty="0">
                <a:solidFill>
                  <a:schemeClr val="tx1"/>
                </a:solidFill>
                <a:effectLst/>
                <a:latin typeface="+mn-lt"/>
                <a:ea typeface="+mn-ea"/>
                <a:cs typeface="+mn-cs"/>
              </a:rPr>
              <a:t>With well-tested code, introducing new features rarely breaks existing functionality. If a new feature breaks existing functionality, existing tests fail immediately, allowing you to pinpoint the problem and fix it. Without the tests, you may introduce a bug that is not found for days or weeks.</a:t>
            </a:r>
          </a:p>
          <a:p>
            <a:r>
              <a:rPr lang="en-US" sz="1200" b="1" i="0" kern="1200" dirty="0">
                <a:solidFill>
                  <a:schemeClr val="tx1"/>
                </a:solidFill>
                <a:effectLst/>
                <a:latin typeface="+mn-lt"/>
                <a:ea typeface="+mn-ea"/>
                <a:cs typeface="+mn-cs"/>
              </a:rPr>
              <a:t>Tests Are Good Documentation</a:t>
            </a:r>
          </a:p>
          <a:p>
            <a:r>
              <a:rPr lang="en-US" sz="1200" b="0" i="0" kern="1200" dirty="0">
                <a:solidFill>
                  <a:schemeClr val="tx1"/>
                </a:solidFill>
                <a:effectLst/>
                <a:latin typeface="+mn-lt"/>
                <a:ea typeface="+mn-ea"/>
                <a:cs typeface="+mn-cs"/>
              </a:rPr>
              <a:t>A concise code example is better than many paragraphs of documentation. We see this time after time in our consulting work. Far too often, teams produce boilerplate documents that are of little practical value. When programmers need to learn an API, they search for code examples. Tests are among the best code examples because they are concise snippets of code that exercise public APIs.</a:t>
            </a:r>
          </a:p>
          <a:p>
            <a:r>
              <a:rPr lang="en-US" sz="1200" b="1" i="0" kern="1200" dirty="0">
                <a:solidFill>
                  <a:schemeClr val="tx1"/>
                </a:solidFill>
                <a:effectLst/>
                <a:latin typeface="+mn-lt"/>
                <a:ea typeface="+mn-ea"/>
                <a:cs typeface="+mn-cs"/>
              </a:rPr>
              <a:t>Tests Reduce the Cost of Change</a:t>
            </a:r>
          </a:p>
          <a:p>
            <a:r>
              <a:rPr lang="en-US" sz="1200" b="0" i="0" kern="1200" dirty="0">
                <a:solidFill>
                  <a:schemeClr val="tx1"/>
                </a:solidFill>
                <a:effectLst/>
                <a:latin typeface="+mn-lt"/>
                <a:ea typeface="+mn-ea"/>
                <a:cs typeface="+mn-cs"/>
              </a:rPr>
              <a:t>Tests make it easier to change software because you have confidence that changes do not break existing functionality. When you have good test coverage, you have confidence to explore new design ideas without fear of introducing new bugs.</a:t>
            </a:r>
          </a:p>
          <a:p>
            <a:r>
              <a:rPr lang="en-US" sz="1200" b="0" i="0" kern="1200" dirty="0">
                <a:solidFill>
                  <a:schemeClr val="tx1"/>
                </a:solidFill>
                <a:effectLst/>
                <a:latin typeface="+mn-lt"/>
                <a:ea typeface="+mn-ea"/>
                <a:cs typeface="+mn-cs"/>
              </a:rPr>
              <a:t>Poorly-tested software becomes increasingly expensive to change as time goes on. Risk increases dramatically as the system becomes more complex because it becomes more and more likely that changes inadvertently break things that used to work.</a:t>
            </a:r>
          </a:p>
          <a:p>
            <a:r>
              <a:rPr lang="en-US" sz="1200" b="1" i="0" kern="1200" dirty="0">
                <a:solidFill>
                  <a:schemeClr val="tx1"/>
                </a:solidFill>
                <a:effectLst/>
                <a:latin typeface="+mn-lt"/>
                <a:ea typeface="+mn-ea"/>
                <a:cs typeface="+mn-cs"/>
              </a:rPr>
              <a:t>Tests Improve Design</a:t>
            </a:r>
          </a:p>
          <a:p>
            <a:r>
              <a:rPr lang="en-US" sz="1200" b="0" i="0" kern="1200" dirty="0">
                <a:solidFill>
                  <a:schemeClr val="tx1"/>
                </a:solidFill>
                <a:effectLst/>
                <a:latin typeface="+mn-lt"/>
                <a:ea typeface="+mn-ea"/>
                <a:cs typeface="+mn-cs"/>
              </a:rPr>
              <a:t>Writing tests forces you to make your code testable. Specifically, you tend to rely less on dubious patterns like singletons and global variables, instead making your classes loosely-coupled and easier to use. Code that is tightly-coupled or requires complex initialization is hard to test.</a:t>
            </a:r>
          </a:p>
          <a:p>
            <a:r>
              <a:rPr lang="en-US" sz="1200" b="1" i="0" kern="1200" dirty="0">
                <a:solidFill>
                  <a:schemeClr val="tx1"/>
                </a:solidFill>
                <a:effectLst/>
                <a:latin typeface="+mn-lt"/>
                <a:ea typeface="+mn-ea"/>
                <a:cs typeface="+mn-cs"/>
              </a:rPr>
              <a:t>Tests Allow Refactoring</a:t>
            </a:r>
          </a:p>
          <a:p>
            <a:r>
              <a:rPr lang="en-US" sz="1200" b="0" i="0" kern="1200" dirty="0">
                <a:solidFill>
                  <a:schemeClr val="tx1"/>
                </a:solidFill>
                <a:effectLst/>
                <a:latin typeface="+mn-lt"/>
                <a:ea typeface="+mn-ea"/>
                <a:cs typeface="+mn-cs"/>
              </a:rPr>
              <a:t>With tests, you are more able to change code throughout the lifetime of an application. Tests provide a safety net, allowing you to refactor at any time without fear of breaking existing code, so you can constantly improve the design of your program.</a:t>
            </a:r>
          </a:p>
          <a:p>
            <a:r>
              <a:rPr lang="en-US" sz="1200" b="1" i="0" kern="1200" dirty="0">
                <a:solidFill>
                  <a:schemeClr val="tx1"/>
                </a:solidFill>
                <a:effectLst/>
                <a:latin typeface="+mn-lt"/>
                <a:ea typeface="+mn-ea"/>
                <a:cs typeface="+mn-cs"/>
              </a:rPr>
              <a:t>Tests Constrain Features</a:t>
            </a:r>
          </a:p>
          <a:p>
            <a:r>
              <a:rPr lang="en-US" sz="1200" b="0" i="0" kern="1200" dirty="0">
                <a:solidFill>
                  <a:schemeClr val="tx1"/>
                </a:solidFill>
                <a:effectLst/>
                <a:latin typeface="+mn-lt"/>
                <a:ea typeface="+mn-ea"/>
                <a:cs typeface="+mn-cs"/>
              </a:rPr>
              <a:t>Far too often, programmers build fancy frameworks rather than deliver features customers want. When you adopt a test-first approach, you start by writing tests for the current feature. You then implement the feature. When the tests pass, you know you can stop and move to the next feature. Well-tested applications are more easily extended; therefore, you don't have to anticipate what the customer will eventually request.</a:t>
            </a:r>
          </a:p>
          <a:p>
            <a:r>
              <a:rPr lang="en-US" sz="1200" b="1" i="0" kern="1200" dirty="0">
                <a:solidFill>
                  <a:schemeClr val="tx1"/>
                </a:solidFill>
                <a:effectLst/>
                <a:latin typeface="+mn-lt"/>
                <a:ea typeface="+mn-ea"/>
                <a:cs typeface="+mn-cs"/>
              </a:rPr>
              <a:t>Tests Defend Against Other Programmers</a:t>
            </a:r>
          </a:p>
          <a:p>
            <a:r>
              <a:rPr lang="en-US" sz="1200" b="0" i="0" kern="1200" dirty="0">
                <a:solidFill>
                  <a:schemeClr val="tx1"/>
                </a:solidFill>
                <a:effectLst/>
                <a:latin typeface="+mn-lt"/>
                <a:ea typeface="+mn-ea"/>
                <a:cs typeface="+mn-cs"/>
              </a:rPr>
              <a:t>Textbook code is simple, but real-world problems are hard. We find that in real applications, you often encounter very subtle bugs due to Java bugs, quirky business rules, operating system differences, etc. These bugs may only manifest themselves under very peculiar scenarios.</a:t>
            </a:r>
          </a:p>
          <a:p>
            <a:r>
              <a:rPr lang="en-US" sz="1200" b="0" i="0" kern="1200" dirty="0">
                <a:solidFill>
                  <a:schemeClr val="tx1"/>
                </a:solidFill>
                <a:effectLst/>
                <a:latin typeface="+mn-lt"/>
                <a:ea typeface="+mn-ea"/>
                <a:cs typeface="+mn-cs"/>
              </a:rPr>
              <a:t>Let's suppose you find that a payroll calculation routine removes a zero from everyone's salary, but only if the routine runs at 11:59 PM on New Year's Eve. Now, suppose that the bug fix involves a single-line code change.</a:t>
            </a:r>
          </a:p>
          <a:p>
            <a:r>
              <a:rPr lang="en-US" sz="1200" b="0" i="0" kern="1200" dirty="0">
                <a:solidFill>
                  <a:schemeClr val="tx1"/>
                </a:solidFill>
                <a:effectLst/>
                <a:latin typeface="+mn-lt"/>
                <a:ea typeface="+mn-ea"/>
                <a:cs typeface="+mn-cs"/>
              </a:rPr>
              <a:t>Without a test, another programmer may come in and change that code. Unless they run the application at 11:59 PM on New Year's Eve, they won't know that they just re-introduced the bug and will cause countless bounced checks next year. With a test, however, you can ensure that when the programmer changes the code, the test breaks and informs the programmer of the problem.</a:t>
            </a:r>
          </a:p>
          <a:p>
            <a:r>
              <a:rPr lang="en-US" sz="1200" b="1" i="0" kern="1200" dirty="0">
                <a:solidFill>
                  <a:schemeClr val="tx1"/>
                </a:solidFill>
                <a:effectLst/>
                <a:latin typeface="+mn-lt"/>
                <a:ea typeface="+mn-ea"/>
                <a:cs typeface="+mn-cs"/>
              </a:rPr>
              <a:t>Testing Is Fun</a:t>
            </a:r>
          </a:p>
          <a:p>
            <a:r>
              <a:rPr lang="en-US" sz="1200" b="0" i="0" kern="1200" dirty="0">
                <a:solidFill>
                  <a:schemeClr val="tx1"/>
                </a:solidFill>
                <a:effectLst/>
                <a:latin typeface="+mn-lt"/>
                <a:ea typeface="+mn-ea"/>
                <a:cs typeface="+mn-cs"/>
              </a:rPr>
              <a:t>If you thrive on challenges, then testing is a lot of fun. Coming up with automated tests is difficult, requiring creative solutions for complex problems. Just like coding is an art, testing is an art.</a:t>
            </a:r>
          </a:p>
          <a:p>
            <a:r>
              <a:rPr lang="en-US" sz="1200" b="0" i="0" kern="1200" dirty="0">
                <a:solidFill>
                  <a:schemeClr val="tx1"/>
                </a:solidFill>
                <a:effectLst/>
                <a:latin typeface="+mn-lt"/>
                <a:ea typeface="+mn-ea"/>
                <a:cs typeface="+mn-cs"/>
              </a:rPr>
              <a:t>In many organizations, testing is relegated to the least-experienced programmers. We often encounter the misconception that testing consists of people completing written checklists as they manually execute the application. This approach is completely </a:t>
            </a:r>
            <a:r>
              <a:rPr lang="en-US" sz="1200" b="0" i="0" kern="1200" dirty="0" err="1">
                <a:solidFill>
                  <a:schemeClr val="tx1"/>
                </a:solidFill>
                <a:effectLst/>
                <a:latin typeface="+mn-lt"/>
                <a:ea typeface="+mn-ea"/>
                <a:cs typeface="+mn-cs"/>
              </a:rPr>
              <a:t>unscalable</a:t>
            </a:r>
            <a:r>
              <a:rPr lang="en-US" sz="1200" b="0" i="0" kern="1200" dirty="0">
                <a:solidFill>
                  <a:schemeClr val="tx1"/>
                </a:solidFill>
                <a:effectLst/>
                <a:latin typeface="+mn-lt"/>
                <a:ea typeface="+mn-ea"/>
                <a:cs typeface="+mn-cs"/>
              </a:rPr>
              <a:t>, because it takes longer and longer for humans (monkeys?) to test every feature as the application grows.</a:t>
            </a:r>
          </a:p>
          <a:p>
            <a:r>
              <a:rPr lang="en-US" sz="1200" b="0" i="0" kern="1200" dirty="0">
                <a:solidFill>
                  <a:schemeClr val="tx1"/>
                </a:solidFill>
                <a:effectLst/>
                <a:latin typeface="+mn-lt"/>
                <a:ea typeface="+mn-ea"/>
                <a:cs typeface="+mn-cs"/>
              </a:rPr>
              <a:t>Modern OO languages like Java are complex, particularly when it comes to dependencies between classes. One change can easily introduce bugs in seemingly unrelated classes. Gone are the days when each character-based screen is a standalone program. OO apps are far more complex and demand automated tests.</a:t>
            </a:r>
          </a:p>
          <a:p>
            <a:r>
              <a:rPr lang="en-US" sz="1200" b="0" i="0" kern="1200" dirty="0">
                <a:solidFill>
                  <a:schemeClr val="tx1"/>
                </a:solidFill>
                <a:effectLst/>
                <a:latin typeface="+mn-lt"/>
                <a:ea typeface="+mn-ea"/>
                <a:cs typeface="+mn-cs"/>
              </a:rPr>
              <a:t>Writing automated tests is harder than writing the code itself, in many cases. The most expert programmers are the best testers. When faced with seemingly mundane coding tasks, coming up with creative tests provides an intellectual challenge that expert programmers thrive on.</a:t>
            </a:r>
          </a:p>
          <a:p>
            <a:r>
              <a:rPr lang="en-US" sz="1200" b="0" i="0" kern="1200" dirty="0">
                <a:solidFill>
                  <a:schemeClr val="tx1"/>
                </a:solidFill>
                <a:effectLst/>
                <a:latin typeface="+mn-lt"/>
                <a:ea typeface="+mn-ea"/>
                <a:cs typeface="+mn-cs"/>
              </a:rPr>
              <a:t>Beginners typically need expert assistance when writing tests. This is where pair-programming helps, because experts work side-by-side with beginners as they learn the art of testing.</a:t>
            </a:r>
          </a:p>
          <a:p>
            <a:r>
              <a:rPr lang="en-US" sz="1200" b="1" i="0" kern="1200" dirty="0">
                <a:solidFill>
                  <a:schemeClr val="tx1"/>
                </a:solidFill>
                <a:effectLst/>
                <a:latin typeface="+mn-lt"/>
                <a:ea typeface="+mn-ea"/>
                <a:cs typeface="+mn-cs"/>
              </a:rPr>
              <a:t>Testing Forces You to Slow Down and Think</a:t>
            </a:r>
          </a:p>
          <a:p>
            <a:r>
              <a:rPr lang="en-US" sz="1200" b="0" i="0" kern="1200" dirty="0">
                <a:solidFill>
                  <a:schemeClr val="tx1"/>
                </a:solidFill>
                <a:effectLst/>
                <a:latin typeface="+mn-lt"/>
                <a:ea typeface="+mn-ea"/>
                <a:cs typeface="+mn-cs"/>
              </a:rPr>
              <a:t>When adding a new feature or refactoring an existing solution, testing forces you to think about what the code is supposed to accomplish. By writing tests first, you think about how to use the public API and what the ultimate outcome should be. Thus you end up with a clean and simple design that does exactly what you expect it to do.</a:t>
            </a:r>
          </a:p>
          <a:p>
            <a:r>
              <a:rPr lang="en-US" sz="1200" b="1" i="0" kern="1200" dirty="0">
                <a:solidFill>
                  <a:schemeClr val="tx1"/>
                </a:solidFill>
                <a:effectLst/>
                <a:latin typeface="+mn-lt"/>
                <a:ea typeface="+mn-ea"/>
                <a:cs typeface="+mn-cs"/>
              </a:rPr>
              <a:t>Testing Makes Development Faster</a:t>
            </a:r>
          </a:p>
          <a:p>
            <a:r>
              <a:rPr lang="en-US" sz="1200" b="0" i="0" kern="1200" dirty="0">
                <a:solidFill>
                  <a:schemeClr val="tx1"/>
                </a:solidFill>
                <a:effectLst/>
                <a:latin typeface="+mn-lt"/>
                <a:ea typeface="+mn-ea"/>
                <a:cs typeface="+mn-cs"/>
              </a:rPr>
              <a:t>On a class-by-class basis, testing slows you down. It takes time to think about and produce good tests. But as time goes on, your overall velocity increases because you are not constantly worrying about breaking existing code as you add new features.</a:t>
            </a:r>
          </a:p>
          <a:p>
            <a:r>
              <a:rPr lang="en-US" sz="1200" b="0" i="0" kern="1200" dirty="0">
                <a:solidFill>
                  <a:schemeClr val="tx1"/>
                </a:solidFill>
                <a:effectLst/>
                <a:latin typeface="+mn-lt"/>
                <a:ea typeface="+mn-ea"/>
                <a:cs typeface="+mn-cs"/>
              </a:rPr>
              <a:t>We have also found that with good tests, we can ignore internal implementation details during the first iteration. Provided that we get the public API right, we can improve internal design and algorithms later, again without fear of breaking something. We have used this specifically for things like sorting algorithms. In the first iteration, we do something quick and dirty, like a bubble sort. We can always come back later and replace it with a better algorithm, if necessary.</a:t>
            </a:r>
          </a:p>
          <a:p>
            <a:r>
              <a:rPr lang="en-US" sz="1200" b="1" i="0" kern="1200" dirty="0">
                <a:solidFill>
                  <a:schemeClr val="tx1"/>
                </a:solidFill>
                <a:effectLst/>
                <a:latin typeface="+mn-lt"/>
                <a:ea typeface="+mn-ea"/>
                <a:cs typeface="+mn-cs"/>
              </a:rPr>
              <a:t>Tests Reduce Fear</a:t>
            </a:r>
          </a:p>
          <a:p>
            <a:r>
              <a:rPr lang="en-US" sz="1200" b="0" i="0" kern="1200" dirty="0">
                <a:solidFill>
                  <a:schemeClr val="tx1"/>
                </a:solidFill>
                <a:effectLst/>
                <a:latin typeface="+mn-lt"/>
                <a:ea typeface="+mn-ea"/>
                <a:cs typeface="+mn-cs"/>
              </a:rPr>
              <a:t>One of the biggest fears that programmers encounter is making a change to a piece of code and not knowing what is going to break. Having a complete test suite allows programmers to remove the fear of making changes or adding new features. We have found that we do not hesitate to change and improve well-tested code, whereas we fear changing untested code.</a:t>
            </a:r>
          </a:p>
          <a:p>
            <a:endParaRPr lang="pl-PL" dirty="0"/>
          </a:p>
        </p:txBody>
      </p:sp>
    </p:spTree>
    <p:extLst>
      <p:ext uri="{BB962C8B-B14F-4D97-AF65-F5344CB8AC3E}">
        <p14:creationId xmlns:p14="http://schemas.microsoft.com/office/powerpoint/2010/main" val="267390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Point </a:t>
            </a:r>
            <a:r>
              <a:rPr lang="pl-PL" dirty="0" err="1"/>
              <a:t>that</a:t>
            </a:r>
            <a:r>
              <a:rPr lang="pl-PL" dirty="0"/>
              <a:t> </a:t>
            </a:r>
            <a:r>
              <a:rPr lang="pl-PL" dirty="0" err="1"/>
              <a:t>Theory</a:t>
            </a:r>
            <a:r>
              <a:rPr lang="pl-PL" dirty="0"/>
              <a:t> </a:t>
            </a:r>
            <a:r>
              <a:rPr lang="pl-PL" dirty="0" err="1"/>
              <a:t>will</a:t>
            </a:r>
            <a:r>
              <a:rPr lang="pl-PL" dirty="0"/>
              <a:t> be </a:t>
            </a:r>
            <a:r>
              <a:rPr lang="pl-PL" dirty="0" err="1"/>
              <a:t>splitte</a:t>
            </a:r>
            <a:r>
              <a:rPr lang="pl-PL" baseline="0" dirty="0" err="1"/>
              <a:t>d</a:t>
            </a:r>
            <a:r>
              <a:rPr lang="en-GB" baseline="0" dirty="0"/>
              <a:t> into several test cases. </a:t>
            </a:r>
            <a:endParaRPr lang="pl-PL" dirty="0"/>
          </a:p>
        </p:txBody>
      </p:sp>
    </p:spTree>
    <p:extLst>
      <p:ext uri="{BB962C8B-B14F-4D97-AF65-F5344CB8AC3E}">
        <p14:creationId xmlns:p14="http://schemas.microsoft.com/office/powerpoint/2010/main" val="383069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2234362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that sometimes this code</a:t>
            </a:r>
            <a:r>
              <a:rPr lang="en-GB" baseline="0" dirty="0"/>
              <a:t> can be insert in constructor in xUnit</a:t>
            </a:r>
            <a:endParaRPr lang="pl-PL" dirty="0"/>
          </a:p>
        </p:txBody>
      </p:sp>
    </p:spTree>
    <p:extLst>
      <p:ext uri="{BB962C8B-B14F-4D97-AF65-F5344CB8AC3E}">
        <p14:creationId xmlns:p14="http://schemas.microsoft.com/office/powerpoint/2010/main" val="4166244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720758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404359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249055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t>
            </a:r>
            <a:r>
              <a:rPr lang="en-GB" dirty="0" err="1"/>
              <a:t>nUnit</a:t>
            </a:r>
            <a:r>
              <a:rPr lang="en-GB" dirty="0"/>
              <a:t> – </a:t>
            </a:r>
            <a:r>
              <a:rPr lang="en-GB" dirty="0" err="1"/>
              <a:t>Assert.AreEqual</a:t>
            </a:r>
            <a:r>
              <a:rPr lang="en-GB" dirty="0"/>
              <a:t>(</a:t>
            </a:r>
            <a:r>
              <a:rPr lang="pl-PL" altLang="pl-PL" dirty="0">
                <a:solidFill>
                  <a:srgbClr val="A31515"/>
                </a:solidFill>
                <a:latin typeface="Consolas" panose="020B0609020204030204" pitchFamily="49" charset="0"/>
              </a:rPr>
              <a:t>"</a:t>
            </a:r>
            <a:r>
              <a:rPr lang="pl-PL" altLang="pl-PL" dirty="0" err="1">
                <a:solidFill>
                  <a:srgbClr val="A31515"/>
                </a:solidFill>
                <a:latin typeface="Consolas" panose="020B0609020204030204" pitchFamily="49" charset="0"/>
              </a:rPr>
              <a:t>expectedValue</a:t>
            </a:r>
            <a:r>
              <a:rPr lang="pl-PL" altLang="pl-PL" dirty="0">
                <a:solidFill>
                  <a:srgbClr val="A31515"/>
                </a:solidFill>
                <a:latin typeface="Consolas" panose="020B0609020204030204" pitchFamily="49" charset="0"/>
              </a:rPr>
              <a:t>"</a:t>
            </a:r>
            <a:r>
              <a:rPr lang="pl-PL" altLang="pl-PL" dirty="0">
                <a:solidFill>
                  <a:schemeClr val="tx1"/>
                </a:solidFill>
                <a:latin typeface="Consolas" panose="020B0609020204030204" pitchFamily="49" charset="0"/>
              </a:rPr>
              <a:t>, </a:t>
            </a:r>
            <a:r>
              <a:rPr lang="pl-PL" altLang="pl-PL" dirty="0">
                <a:solidFill>
                  <a:srgbClr val="A31515"/>
                </a:solidFill>
                <a:latin typeface="Consolas" panose="020B0609020204030204" pitchFamily="49" charset="0"/>
              </a:rPr>
              <a:t>"</a:t>
            </a:r>
            <a:r>
              <a:rPr lang="pl-PL" altLang="pl-PL" dirty="0" err="1">
                <a:solidFill>
                  <a:srgbClr val="A31515"/>
                </a:solidFill>
                <a:latin typeface="Consolas" panose="020B0609020204030204" pitchFamily="49" charset="0"/>
              </a:rPr>
              <a:t>actualValue</a:t>
            </a:r>
            <a:r>
              <a:rPr lang="pl-PL" altLang="pl-PL" dirty="0">
                <a:solidFill>
                  <a:srgbClr val="A31515"/>
                </a:solidFill>
                <a:latin typeface="Consolas" panose="020B0609020204030204" pitchFamily="49" charset="0"/>
              </a:rPr>
              <a:t>"</a:t>
            </a:r>
            <a:r>
              <a:rPr lang="pl-PL" altLang="pl-PL" dirty="0">
                <a:solidFill>
                  <a:schemeClr val="tx1"/>
                </a:solidFill>
                <a:latin typeface="Consolas" panose="020B0609020204030204" pitchFamily="49" charset="0"/>
              </a:rPr>
              <a:t>); </a:t>
            </a:r>
            <a:endParaRPr lang="pl-PL" dirty="0"/>
          </a:p>
        </p:txBody>
      </p:sp>
    </p:spTree>
    <p:extLst>
      <p:ext uri="{BB962C8B-B14F-4D97-AF65-F5344CB8AC3E}">
        <p14:creationId xmlns:p14="http://schemas.microsoft.com/office/powerpoint/2010/main" val="126773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noProof="0" dirty="0"/>
              <a:t>There</a:t>
            </a:r>
            <a:r>
              <a:rPr lang="en-GB" baseline="0" noProof="0" dirty="0"/>
              <a:t> is possibility to use expression – we can test very sophisticated conditions</a:t>
            </a:r>
            <a:r>
              <a:rPr lang="pl-PL" baseline="0" noProof="0" dirty="0"/>
              <a:t>. </a:t>
            </a:r>
            <a:r>
              <a:rPr lang="en-GB" baseline="0" noProof="0" dirty="0"/>
              <a:t>But it is not good to put in tests complicated logic. Because of that it is not recommended to do that.</a:t>
            </a:r>
            <a:endParaRPr lang="en-GB" noProof="0" dirty="0"/>
          </a:p>
        </p:txBody>
      </p:sp>
    </p:spTree>
    <p:extLst>
      <p:ext uri="{BB962C8B-B14F-4D97-AF65-F5344CB8AC3E}">
        <p14:creationId xmlns:p14="http://schemas.microsoft.com/office/powerpoint/2010/main" val="370759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But in </a:t>
            </a:r>
            <a:r>
              <a:rPr lang="en-GB" noProof="0" dirty="0"/>
              <a:t>practice</a:t>
            </a:r>
            <a:r>
              <a:rPr lang="pl-PL" dirty="0"/>
              <a:t> </a:t>
            </a:r>
            <a:r>
              <a:rPr lang="pl-PL" dirty="0" err="1"/>
              <a:t>it</a:t>
            </a:r>
            <a:r>
              <a:rPr lang="pl-PL" dirty="0"/>
              <a:t> </a:t>
            </a:r>
            <a:r>
              <a:rPr lang="pl-PL" dirty="0" err="1"/>
              <a:t>will</a:t>
            </a:r>
            <a:r>
              <a:rPr lang="pl-PL" dirty="0"/>
              <a:t> </a:t>
            </a:r>
            <a:r>
              <a:rPr lang="pl-PL" dirty="0" err="1"/>
              <a:t>have</a:t>
            </a:r>
            <a:r>
              <a:rPr lang="pl-PL" dirty="0"/>
              <a:t> </a:t>
            </a:r>
            <a:r>
              <a:rPr lang="pl-PL" dirty="0" err="1"/>
              <a:t>more</a:t>
            </a:r>
            <a:r>
              <a:rPr lang="pl-PL" dirty="0"/>
              <a:t> lines</a:t>
            </a:r>
          </a:p>
        </p:txBody>
      </p:sp>
    </p:spTree>
    <p:extLst>
      <p:ext uri="{BB962C8B-B14F-4D97-AF65-F5344CB8AC3E}">
        <p14:creationId xmlns:p14="http://schemas.microsoft.com/office/powerpoint/2010/main" val="2869068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178527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method:</a:t>
            </a:r>
          </a:p>
          <a:p>
            <a:pPr marL="171450" indent="-171450">
              <a:buFontTx/>
              <a:buChar char="-"/>
            </a:pPr>
            <a:r>
              <a:rPr lang="en-GB" dirty="0"/>
              <a:t>More procedural style</a:t>
            </a:r>
          </a:p>
          <a:p>
            <a:pPr marL="171450" indent="-171450">
              <a:buFontTx/>
              <a:buChar char="-"/>
            </a:pPr>
            <a:r>
              <a:rPr lang="en-GB" dirty="0"/>
              <a:t>Easier</a:t>
            </a:r>
            <a:r>
              <a:rPr lang="en-GB" baseline="0" dirty="0"/>
              <a:t> to start / understand</a:t>
            </a:r>
          </a:p>
          <a:p>
            <a:pPr marL="171450" indent="-171450">
              <a:buFontTx/>
              <a:buChar char="-"/>
            </a:pPr>
            <a:r>
              <a:rPr lang="en-GB" baseline="0" dirty="0"/>
              <a:t>You need to use more attributes</a:t>
            </a:r>
          </a:p>
          <a:p>
            <a:pPr marL="171450" indent="-171450">
              <a:buFontTx/>
              <a:buChar char="-"/>
            </a:pPr>
            <a:endParaRPr lang="en-GB" baseline="0" dirty="0"/>
          </a:p>
          <a:p>
            <a:pPr marL="0" indent="0">
              <a:buFontTx/>
              <a:buNone/>
            </a:pPr>
            <a:r>
              <a:rPr lang="en-GB" baseline="0" dirty="0"/>
              <a:t>As object</a:t>
            </a:r>
          </a:p>
          <a:p>
            <a:pPr marL="171450" indent="-171450">
              <a:buFontTx/>
              <a:buChar char="-"/>
            </a:pPr>
            <a:r>
              <a:rPr lang="en-GB" baseline="0" dirty="0"/>
              <a:t>Similar to normal development - OOL</a:t>
            </a:r>
          </a:p>
          <a:p>
            <a:pPr marL="171450" indent="-171450">
              <a:buFontTx/>
              <a:buChar char="-"/>
            </a:pPr>
            <a:r>
              <a:rPr lang="en-GB" baseline="0" dirty="0"/>
              <a:t>Easier to start for developers</a:t>
            </a:r>
          </a:p>
          <a:p>
            <a:pPr marL="171450" indent="-171450">
              <a:buFontTx/>
              <a:buChar char="-"/>
            </a:pPr>
            <a:endParaRPr lang="en-GB" baseline="0" dirty="0"/>
          </a:p>
          <a:p>
            <a:pPr marL="0" indent="0">
              <a:buFontTx/>
              <a:buNone/>
            </a:pPr>
            <a:r>
              <a:rPr lang="en-GB" baseline="0" dirty="0"/>
              <a:t>Does everybody knows </a:t>
            </a:r>
            <a:r>
              <a:rPr lang="en-GB" baseline="0" dirty="0" err="1"/>
              <a:t>NuGet</a:t>
            </a:r>
            <a:r>
              <a:rPr lang="en-GB" baseline="0" dirty="0"/>
              <a:t>?</a:t>
            </a:r>
          </a:p>
          <a:p>
            <a:pPr marL="171450" indent="-171450">
              <a:buFontTx/>
              <a:buChar char="-"/>
            </a:pPr>
            <a:endParaRPr lang="pl-PL" dirty="0"/>
          </a:p>
        </p:txBody>
      </p:sp>
    </p:spTree>
    <p:extLst>
      <p:ext uri="{BB962C8B-B14F-4D97-AF65-F5344CB8AC3E}">
        <p14:creationId xmlns:p14="http://schemas.microsoft.com/office/powerpoint/2010/main" val="1372322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Correctness of result = expected</a:t>
            </a:r>
            <a:r>
              <a:rPr lang="en-GB" baseline="0" dirty="0"/>
              <a:t> behaviour on provided situation</a:t>
            </a:r>
            <a:endParaRPr lang="pl-PL" dirty="0"/>
          </a:p>
        </p:txBody>
      </p:sp>
    </p:spTree>
    <p:extLst>
      <p:ext uri="{BB962C8B-B14F-4D97-AF65-F5344CB8AC3E}">
        <p14:creationId xmlns:p14="http://schemas.microsoft.com/office/powerpoint/2010/main" val="374853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Succesful</a:t>
            </a:r>
            <a:r>
              <a:rPr lang="en-GB" dirty="0"/>
              <a:t> </a:t>
            </a:r>
            <a:endParaRPr lang="pl-PL" dirty="0"/>
          </a:p>
        </p:txBody>
      </p:sp>
    </p:spTree>
    <p:extLst>
      <p:ext uri="{BB962C8B-B14F-4D97-AF65-F5344CB8AC3E}">
        <p14:creationId xmlns:p14="http://schemas.microsoft.com/office/powerpoint/2010/main" val="3294255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28600" indent="-228600">
              <a:buAutoNum type="arabicPeriod"/>
            </a:pPr>
            <a:r>
              <a:rPr lang="en-GB" dirty="0"/>
              <a:t>New test project</a:t>
            </a:r>
            <a:r>
              <a:rPr lang="en-GB" baseline="0" dirty="0"/>
              <a:t> creation with references to xUnit</a:t>
            </a:r>
          </a:p>
          <a:p>
            <a:pPr marL="228600" indent="-228600">
              <a:buAutoNum type="arabicPeriod"/>
            </a:pPr>
            <a:r>
              <a:rPr lang="en-GB" baseline="0" dirty="0"/>
              <a:t>Simple tests with Fact:</a:t>
            </a:r>
          </a:p>
          <a:p>
            <a:pPr marL="685800" lvl="1" indent="-228600">
              <a:buAutoNum type="arabicPeriod"/>
            </a:pPr>
            <a:r>
              <a:rPr lang="en-GB" baseline="0" dirty="0"/>
              <a:t>Addition(0, 5) -&gt; result 5</a:t>
            </a:r>
          </a:p>
          <a:p>
            <a:pPr marL="685800" lvl="1" indent="-228600">
              <a:buAutoNum type="arabicPeriod"/>
            </a:pPr>
            <a:r>
              <a:rPr lang="en-GB" baseline="0" dirty="0"/>
              <a:t>Addition(Int.Max-1, 10) -&gt; result </a:t>
            </a:r>
            <a:r>
              <a:rPr lang="en-GB" baseline="0" dirty="0" err="1"/>
              <a:t>OverflowException</a:t>
            </a:r>
            <a:endParaRPr lang="en-GB" baseline="0" dirty="0"/>
          </a:p>
          <a:p>
            <a:pPr marL="685800" lvl="1" indent="-228600">
              <a:buAutoNum type="arabicPeriod"/>
            </a:pPr>
            <a:r>
              <a:rPr lang="en-GB" baseline="0" dirty="0"/>
              <a:t>Test skipping</a:t>
            </a:r>
          </a:p>
          <a:p>
            <a:pPr marL="228600" lvl="0" indent="-228600">
              <a:buAutoNum type="arabicPeriod"/>
            </a:pPr>
            <a:r>
              <a:rPr lang="en-GB" baseline="0" dirty="0"/>
              <a:t>Theory</a:t>
            </a:r>
          </a:p>
          <a:p>
            <a:pPr marL="685800" lvl="1" indent="-228600">
              <a:buAutoNum type="arabicPeriod"/>
            </a:pPr>
            <a:r>
              <a:rPr lang="en-GB" baseline="0" dirty="0"/>
              <a:t>Passing only arguments and result is coded in test: </a:t>
            </a:r>
            <a:r>
              <a:rPr lang="en-GB" baseline="0" dirty="0" err="1"/>
              <a:t>IsOdd</a:t>
            </a:r>
            <a:endParaRPr lang="en-GB" baseline="0" dirty="0"/>
          </a:p>
          <a:p>
            <a:pPr marL="685800" lvl="1" indent="-228600">
              <a:buAutoNum type="arabicPeriod"/>
            </a:pPr>
            <a:r>
              <a:rPr lang="en-GB" baseline="0" dirty="0"/>
              <a:t>Passing arguments and expected result -&gt; Addition (a, b, result) - </a:t>
            </a:r>
            <a:r>
              <a:rPr lang="en-GB" baseline="0" dirty="0" err="1"/>
              <a:t>InlineData</a:t>
            </a:r>
            <a:endParaRPr lang="en-GB" baseline="0" dirty="0"/>
          </a:p>
          <a:p>
            <a:pPr marL="685800" lvl="1" indent="-228600">
              <a:buAutoNum type="arabicPeriod"/>
            </a:pPr>
            <a:r>
              <a:rPr lang="en-GB" baseline="0" dirty="0"/>
              <a:t>Same as 3.2 but arguments provided by function -&gt; </a:t>
            </a:r>
            <a:r>
              <a:rPr lang="en-GB" baseline="0" dirty="0" err="1"/>
              <a:t>MemberData</a:t>
            </a:r>
            <a:endParaRPr lang="en-GB" baseline="0" dirty="0"/>
          </a:p>
          <a:p>
            <a:pPr marL="228600" lvl="0" indent="-228600">
              <a:buAutoNum type="arabicPeriod"/>
            </a:pPr>
            <a:r>
              <a:rPr lang="en-GB" baseline="0" dirty="0"/>
              <a:t>Test running in:</a:t>
            </a:r>
          </a:p>
          <a:p>
            <a:pPr marL="685800" lvl="1" indent="-228600">
              <a:buAutoNum type="arabicPeriod"/>
            </a:pPr>
            <a:r>
              <a:rPr lang="en-GB" baseline="0" dirty="0"/>
              <a:t>Console</a:t>
            </a:r>
          </a:p>
          <a:p>
            <a:pPr marL="685800" lvl="1" indent="-228600">
              <a:buAutoNum type="arabicPeriod"/>
            </a:pPr>
            <a:r>
              <a:rPr lang="en-GB" baseline="0" dirty="0"/>
              <a:t>Visual Studio</a:t>
            </a:r>
          </a:p>
          <a:p>
            <a:pPr marL="685800" lvl="1" indent="-228600">
              <a:buAutoNum type="arabicPeriod"/>
            </a:pPr>
            <a:r>
              <a:rPr lang="en-GB" baseline="0" dirty="0"/>
              <a:t>R#</a:t>
            </a:r>
          </a:p>
          <a:p>
            <a:pPr marL="228600" lvl="0" indent="-228600">
              <a:buAutoNum type="arabicPeriod"/>
            </a:pPr>
            <a:r>
              <a:rPr lang="en-GB" baseline="0" dirty="0"/>
              <a:t>Test debugging</a:t>
            </a:r>
          </a:p>
          <a:p>
            <a:pPr marL="228600" lvl="0" indent="-228600">
              <a:buAutoNum type="arabicPeriod"/>
            </a:pPr>
            <a:r>
              <a:rPr lang="en-GB" baseline="0" dirty="0"/>
              <a:t>Test decoration – Theory(</a:t>
            </a:r>
            <a:r>
              <a:rPr lang="en-GB" baseline="0" dirty="0" err="1"/>
              <a:t>DisplayName</a:t>
            </a:r>
            <a:r>
              <a:rPr lang="en-GB" baseline="0" dirty="0"/>
              <a:t>… ) and Trait</a:t>
            </a:r>
          </a:p>
          <a:p>
            <a:pPr marL="685800" lvl="1" indent="-228600">
              <a:buAutoNum type="arabicPeriod"/>
            </a:pPr>
            <a:endParaRPr lang="en-GB" baseline="0" dirty="0"/>
          </a:p>
          <a:p>
            <a:pPr marL="685800" lvl="1" indent="-228600">
              <a:buAutoNum type="arabicPeriod"/>
            </a:pPr>
            <a:endParaRPr lang="en-GB" baseline="0" dirty="0"/>
          </a:p>
          <a:p>
            <a:pPr marL="685800" lvl="1" indent="-228600">
              <a:buAutoNum type="arabicPeriod"/>
            </a:pPr>
            <a:endParaRPr lang="pl-PL" dirty="0"/>
          </a:p>
        </p:txBody>
      </p:sp>
    </p:spTree>
    <p:extLst>
      <p:ext uri="{BB962C8B-B14F-4D97-AF65-F5344CB8AC3E}">
        <p14:creationId xmlns:p14="http://schemas.microsoft.com/office/powerpoint/2010/main" val="361943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Test </a:t>
            </a:r>
            <a:r>
              <a:rPr lang="pl-PL" dirty="0" err="1"/>
              <a:t>separation</a:t>
            </a:r>
            <a:r>
              <a:rPr lang="pl-PL" baseline="0" dirty="0"/>
              <a:t> – show </a:t>
            </a:r>
            <a:r>
              <a:rPr lang="pl-PL" baseline="0" dirty="0" err="1"/>
              <a:t>code</a:t>
            </a:r>
            <a:r>
              <a:rPr lang="pl-PL" baseline="0" dirty="0"/>
              <a:t> with test - OPOPO</a:t>
            </a:r>
            <a:endParaRPr lang="pl-PL" dirty="0"/>
          </a:p>
        </p:txBody>
      </p:sp>
    </p:spTree>
    <p:extLst>
      <p:ext uri="{BB962C8B-B14F-4D97-AF65-F5344CB8AC3E}">
        <p14:creationId xmlns:p14="http://schemas.microsoft.com/office/powerpoint/2010/main" val="1513286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dirty="0"/>
              <a:t>It </a:t>
            </a:r>
            <a:r>
              <a:rPr lang="pl-PL" dirty="0" err="1"/>
              <a:t>doen</a:t>
            </a:r>
            <a:r>
              <a:rPr lang="pl-PL" dirty="0"/>
              <a:t> not</a:t>
            </a:r>
            <a:r>
              <a:rPr lang="pl-PL" baseline="0" dirty="0"/>
              <a:t> </a:t>
            </a:r>
            <a:r>
              <a:rPr lang="pl-PL" baseline="0" dirty="0" err="1"/>
              <a:t>work</a:t>
            </a:r>
            <a:r>
              <a:rPr lang="pl-PL" baseline="0" dirty="0"/>
              <a:t> </a:t>
            </a:r>
            <a:r>
              <a:rPr lang="pl-PL" baseline="0" dirty="0" err="1"/>
              <a:t>perfect</a:t>
            </a:r>
            <a:r>
              <a:rPr lang="pl-PL" baseline="0" dirty="0"/>
              <a:t>.</a:t>
            </a:r>
            <a:endParaRPr lang="pl-PL" dirty="0"/>
          </a:p>
          <a:p>
            <a:pPr marL="228600" indent="-228600">
              <a:buAutoNum type="arabicPeriod"/>
            </a:pPr>
            <a:endParaRPr lang="pl-PL" dirty="0"/>
          </a:p>
          <a:p>
            <a:pPr marL="228600" indent="-228600">
              <a:buAutoNum type="arabicPeriod"/>
            </a:pPr>
            <a:r>
              <a:rPr lang="pl-PL" dirty="0"/>
              <a:t>Collection </a:t>
            </a:r>
            <a:r>
              <a:rPr lang="pl-PL" dirty="0" err="1"/>
              <a:t>name</a:t>
            </a:r>
            <a:r>
              <a:rPr lang="pl-PL" dirty="0"/>
              <a:t> </a:t>
            </a:r>
            <a:r>
              <a:rPr lang="pl-PL" dirty="0" err="1"/>
              <a:t>will</a:t>
            </a:r>
            <a:r>
              <a:rPr lang="pl-PL" dirty="0"/>
              <a:t> be</a:t>
            </a:r>
            <a:r>
              <a:rPr lang="pl-PL" baseline="0" dirty="0"/>
              <a:t> </a:t>
            </a:r>
            <a:r>
              <a:rPr lang="pl-PL" baseline="0" dirty="0" err="1"/>
              <a:t>visible</a:t>
            </a:r>
            <a:r>
              <a:rPr lang="pl-PL" baseline="0" dirty="0"/>
              <a:t> in </a:t>
            </a:r>
            <a:r>
              <a:rPr lang="pl-PL" baseline="0" dirty="0" err="1"/>
              <a:t>console</a:t>
            </a:r>
            <a:r>
              <a:rPr lang="pl-PL" baseline="0" dirty="0"/>
              <a:t> </a:t>
            </a:r>
            <a:r>
              <a:rPr lang="pl-PL" baseline="0" dirty="0" err="1"/>
              <a:t>windows</a:t>
            </a:r>
            <a:r>
              <a:rPr lang="pl-PL" baseline="0" dirty="0"/>
              <a:t> – CI</a:t>
            </a:r>
          </a:p>
          <a:p>
            <a:pPr marL="228600" indent="-228600">
              <a:buAutoNum type="arabicPeriod"/>
            </a:pPr>
            <a:r>
              <a:rPr lang="pl-PL" dirty="0"/>
              <a:t>Display </a:t>
            </a:r>
            <a:r>
              <a:rPr lang="pl-PL" dirty="0" err="1"/>
              <a:t>name</a:t>
            </a:r>
            <a:r>
              <a:rPr lang="pl-PL" dirty="0"/>
              <a:t> </a:t>
            </a:r>
            <a:r>
              <a:rPr lang="pl-PL" dirty="0" err="1"/>
              <a:t>will</a:t>
            </a:r>
            <a:r>
              <a:rPr lang="pl-PL" dirty="0"/>
              <a:t> be </a:t>
            </a:r>
            <a:r>
              <a:rPr lang="pl-PL" dirty="0" err="1"/>
              <a:t>visible</a:t>
            </a:r>
            <a:r>
              <a:rPr lang="pl-PL" dirty="0"/>
              <a:t> in </a:t>
            </a:r>
            <a:r>
              <a:rPr lang="pl-PL" dirty="0" err="1"/>
              <a:t>TestExplorer</a:t>
            </a:r>
            <a:r>
              <a:rPr lang="pl-PL" dirty="0"/>
              <a:t>. R#</a:t>
            </a:r>
            <a:r>
              <a:rPr lang="pl-PL" baseline="0" dirty="0"/>
              <a:t> </a:t>
            </a:r>
            <a:r>
              <a:rPr lang="pl-PL" baseline="0" dirty="0" err="1"/>
              <a:t>will</a:t>
            </a:r>
            <a:r>
              <a:rPr lang="pl-PL" baseline="0" dirty="0"/>
              <a:t> </a:t>
            </a:r>
            <a:r>
              <a:rPr lang="pl-PL" baseline="0" dirty="0" err="1"/>
              <a:t>ignore</a:t>
            </a:r>
            <a:r>
              <a:rPr lang="pl-PL" baseline="0" dirty="0"/>
              <a:t> </a:t>
            </a:r>
            <a:r>
              <a:rPr lang="pl-PL" baseline="0" dirty="0" err="1"/>
              <a:t>this</a:t>
            </a:r>
            <a:r>
              <a:rPr lang="pl-PL" baseline="0" dirty="0"/>
              <a:t>.</a:t>
            </a:r>
            <a:endParaRPr lang="pl-PL" dirty="0"/>
          </a:p>
        </p:txBody>
      </p:sp>
    </p:spTree>
    <p:extLst>
      <p:ext uri="{BB962C8B-B14F-4D97-AF65-F5344CB8AC3E}">
        <p14:creationId xmlns:p14="http://schemas.microsoft.com/office/powerpoint/2010/main" val="39709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Think</a:t>
            </a:r>
            <a:r>
              <a:rPr lang="en-GB" baseline="0" dirty="0"/>
              <a:t> about ‘should’ keyword. Instead of it we should use ‘must’ key word.</a:t>
            </a:r>
          </a:p>
        </p:txBody>
      </p:sp>
    </p:spTree>
    <p:extLst>
      <p:ext uri="{BB962C8B-B14F-4D97-AF65-F5344CB8AC3E}">
        <p14:creationId xmlns:p14="http://schemas.microsoft.com/office/powerpoint/2010/main" val="64462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Think</a:t>
            </a:r>
            <a:r>
              <a:rPr lang="en-GB" baseline="0" dirty="0"/>
              <a:t> about ‘should’ keyword. Instead of it we should use ‘must’ key word.</a:t>
            </a:r>
          </a:p>
        </p:txBody>
      </p:sp>
    </p:spTree>
    <p:extLst>
      <p:ext uri="{BB962C8B-B14F-4D97-AF65-F5344CB8AC3E}">
        <p14:creationId xmlns:p14="http://schemas.microsoft.com/office/powerpoint/2010/main" val="2694323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http://martinfowler.com/articles/mocksArentStubs.html</a:t>
            </a:r>
            <a:endParaRPr lang="en-GB" dirty="0"/>
          </a:p>
          <a:p>
            <a:endParaRPr lang="en-GB" dirty="0"/>
          </a:p>
          <a:p>
            <a:r>
              <a:rPr lang="en-US" sz="1200" b="1" dirty="0">
                <a:solidFill>
                  <a:schemeClr val="bg1">
                    <a:lumMod val="95000"/>
                  </a:schemeClr>
                </a:solidFill>
              </a:rPr>
              <a:t>Dummy</a:t>
            </a:r>
            <a:r>
              <a:rPr lang="en-US" sz="1200" dirty="0">
                <a:solidFill>
                  <a:schemeClr val="bg1">
                    <a:lumMod val="95000"/>
                  </a:schemeClr>
                </a:solidFill>
              </a:rPr>
              <a:t> objects are passed around but never actually used. Usually they are just used to fill parameter lists.</a:t>
            </a:r>
          </a:p>
          <a:p>
            <a:r>
              <a:rPr lang="en-US" sz="1200" b="1" dirty="0">
                <a:solidFill>
                  <a:schemeClr val="bg1">
                    <a:lumMod val="95000"/>
                  </a:schemeClr>
                </a:solidFill>
              </a:rPr>
              <a:t>Fake</a:t>
            </a:r>
            <a:r>
              <a:rPr lang="en-US" sz="1200" dirty="0">
                <a:solidFill>
                  <a:schemeClr val="bg1">
                    <a:lumMod val="95000"/>
                  </a:schemeClr>
                </a:solidFill>
              </a:rPr>
              <a:t> objects actually have working implementations, but usually take some shortcut which makes them not suitable for production (an in memory database is a good example).</a:t>
            </a:r>
          </a:p>
          <a:p>
            <a:r>
              <a:rPr lang="en-US" sz="1200" b="1" dirty="0">
                <a:solidFill>
                  <a:schemeClr val="bg1">
                    <a:lumMod val="95000"/>
                  </a:schemeClr>
                </a:solidFill>
              </a:rPr>
              <a:t>Stubs</a:t>
            </a:r>
            <a:r>
              <a:rPr lang="en-US" sz="1200" dirty="0">
                <a:solidFill>
                  <a:schemeClr val="bg1">
                    <a:lumMod val="95000"/>
                  </a:schemeClr>
                </a:solidFill>
              </a:rPr>
              <a:t> provide canned answers to calls made during the test, usually not responding at all to anything outside what's programmed in for the test. Stubs may also record information about calls, such as an email gateway stub that remembers the messages it 'sent', or maybe only how many messages it 'sent'.</a:t>
            </a:r>
          </a:p>
          <a:p>
            <a:endParaRPr lang="pl-PL" dirty="0"/>
          </a:p>
        </p:txBody>
      </p:sp>
    </p:spTree>
    <p:extLst>
      <p:ext uri="{BB962C8B-B14F-4D97-AF65-F5344CB8AC3E}">
        <p14:creationId xmlns:p14="http://schemas.microsoft.com/office/powerpoint/2010/main" val="189252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2605166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75042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possible to run some code before all tests</a:t>
            </a:r>
            <a:r>
              <a:rPr lang="en-GB" baseline="0" dirty="0"/>
              <a:t> once time - </a:t>
            </a:r>
            <a:endParaRPr lang="pl-PL" dirty="0"/>
          </a:p>
        </p:txBody>
      </p:sp>
    </p:spTree>
    <p:extLst>
      <p:ext uri="{BB962C8B-B14F-4D97-AF65-F5344CB8AC3E}">
        <p14:creationId xmlns:p14="http://schemas.microsoft.com/office/powerpoint/2010/main" val="2568866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460187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3663776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991298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Tree>
    <p:extLst>
      <p:ext uri="{BB962C8B-B14F-4D97-AF65-F5344CB8AC3E}">
        <p14:creationId xmlns:p14="http://schemas.microsoft.com/office/powerpoint/2010/main" val="1688326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noProof="0" dirty="0"/>
              <a:t>It is hard to set up correct</a:t>
            </a:r>
            <a:r>
              <a:rPr lang="en-GB" baseline="0" noProof="0" dirty="0"/>
              <a:t> level of code coverage. It is better to look at trend.</a:t>
            </a:r>
          </a:p>
          <a:p>
            <a:endParaRPr lang="en-GB" baseline="0" noProof="0" dirty="0"/>
          </a:p>
          <a:p>
            <a:r>
              <a:rPr lang="en-GB" baseline="0" noProof="0" dirty="0"/>
              <a:t>You can use exclude.</a:t>
            </a:r>
            <a:endParaRPr lang="en-GB" noProof="0" dirty="0"/>
          </a:p>
        </p:txBody>
      </p:sp>
    </p:spTree>
    <p:extLst>
      <p:ext uri="{BB962C8B-B14F-4D97-AF65-F5344CB8AC3E}">
        <p14:creationId xmlns:p14="http://schemas.microsoft.com/office/powerpoint/2010/main" val="4205532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Show:</a:t>
            </a:r>
          </a:p>
          <a:p>
            <a:pPr marL="228600" indent="-228600">
              <a:buAutoNum type="arabicPeriod"/>
            </a:pPr>
            <a:r>
              <a:rPr lang="en-GB" dirty="0"/>
              <a:t>Run script</a:t>
            </a:r>
            <a:r>
              <a:rPr lang="en-GB" baseline="0" dirty="0"/>
              <a:t> and show results</a:t>
            </a:r>
          </a:p>
          <a:p>
            <a:pPr marL="0" indent="0">
              <a:buNone/>
            </a:pPr>
            <a:endParaRPr lang="en-GB" dirty="0"/>
          </a:p>
          <a:p>
            <a:endParaRPr lang="en-GB" dirty="0"/>
          </a:p>
          <a:p>
            <a:r>
              <a:rPr lang="pl-PL" dirty="0"/>
              <a:t>http://derekwilson.net/derekblog/post/2012/05/29/Using-OpenCover-and-xUnit.aspx</a:t>
            </a:r>
          </a:p>
        </p:txBody>
      </p:sp>
    </p:spTree>
    <p:extLst>
      <p:ext uri="{BB962C8B-B14F-4D97-AF65-F5344CB8AC3E}">
        <p14:creationId xmlns:p14="http://schemas.microsoft.com/office/powerpoint/2010/main" val="534129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Not everting can be written with</a:t>
            </a:r>
            <a:r>
              <a:rPr lang="en-GB" baseline="0" dirty="0"/>
              <a:t> this approach.</a:t>
            </a:r>
            <a:endParaRPr lang="pl-PL" dirty="0"/>
          </a:p>
        </p:txBody>
      </p:sp>
    </p:spTree>
    <p:extLst>
      <p:ext uri="{BB962C8B-B14F-4D97-AF65-F5344CB8AC3E}">
        <p14:creationId xmlns:p14="http://schemas.microsoft.com/office/powerpoint/2010/main" val="221419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171450" indent="-171450">
              <a:buFontTx/>
              <a:buChar char="-"/>
            </a:pPr>
            <a:r>
              <a:rPr lang="en-GB" baseline="0" noProof="0" dirty="0" err="1"/>
              <a:t>DateTime</a:t>
            </a:r>
            <a:r>
              <a:rPr lang="en-GB" baseline="0" noProof="0" dirty="0"/>
              <a:t> wrapper injected in constructor</a:t>
            </a:r>
          </a:p>
          <a:p>
            <a:pPr marL="171450" indent="-171450">
              <a:buFontTx/>
              <a:buChar char="-"/>
            </a:pPr>
            <a:r>
              <a:rPr lang="pl-PL" baseline="0" dirty="0" err="1"/>
              <a:t>Dependency</a:t>
            </a:r>
            <a:r>
              <a:rPr lang="pl-PL" baseline="0" dirty="0"/>
              <a:t> </a:t>
            </a:r>
            <a:r>
              <a:rPr lang="pl-PL" baseline="0" dirty="0" err="1"/>
              <a:t>injection</a:t>
            </a:r>
            <a:endParaRPr lang="pl-PL" dirty="0"/>
          </a:p>
        </p:txBody>
      </p:sp>
    </p:spTree>
    <p:extLst>
      <p:ext uri="{BB962C8B-B14F-4D97-AF65-F5344CB8AC3E}">
        <p14:creationId xmlns:p14="http://schemas.microsoft.com/office/powerpoint/2010/main" val="10839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133379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310887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noProof="0" dirty="0"/>
              <a:t>This is our recommendation</a:t>
            </a:r>
            <a:r>
              <a:rPr lang="en-GB" baseline="0" noProof="0" dirty="0"/>
              <a:t> in Objectivity. Test name describe test in easy way and </a:t>
            </a:r>
            <a:r>
              <a:rPr lang="en-GB" sz="1200" b="0" i="0" kern="1200" noProof="0" dirty="0">
                <a:solidFill>
                  <a:schemeClr val="tx1"/>
                </a:solidFill>
                <a:effectLst/>
                <a:latin typeface="+mn-lt"/>
                <a:ea typeface="+mn-ea"/>
                <a:cs typeface="+mn-cs"/>
              </a:rPr>
              <a:t>readable</a:t>
            </a:r>
            <a:r>
              <a:rPr lang="en-GB" sz="1200" b="0" i="0" kern="1200" dirty="0">
                <a:solidFill>
                  <a:schemeClr val="tx1"/>
                </a:solidFill>
                <a:effectLst/>
                <a:latin typeface="+mn-lt"/>
                <a:ea typeface="+mn-ea"/>
                <a:cs typeface="+mn-cs"/>
              </a:rPr>
              <a:t> way. This</a:t>
            </a:r>
            <a:r>
              <a:rPr lang="en-GB" sz="1200" b="0" i="0" kern="1200" baseline="0" dirty="0">
                <a:solidFill>
                  <a:schemeClr val="tx1"/>
                </a:solidFill>
                <a:effectLst/>
                <a:latin typeface="+mn-lt"/>
                <a:ea typeface="+mn-ea"/>
                <a:cs typeface="+mn-cs"/>
              </a:rPr>
              <a:t> naming convention should improve cooperation between testers and developers.</a:t>
            </a:r>
            <a:endParaRPr lang="en-GB" noProof="0" dirty="0"/>
          </a:p>
          <a:p>
            <a:endParaRPr lang="en-GB" noProof="0" dirty="0"/>
          </a:p>
          <a:p>
            <a:r>
              <a:rPr lang="en-GB" noProof="0" dirty="0"/>
              <a:t>Naming</a:t>
            </a:r>
            <a:r>
              <a:rPr lang="pl-PL" baseline="0" dirty="0"/>
              <a:t> </a:t>
            </a:r>
            <a:r>
              <a:rPr lang="pl-PL" baseline="0" dirty="0" err="1"/>
              <a:t>is</a:t>
            </a:r>
            <a:r>
              <a:rPr lang="pl-PL" baseline="0" dirty="0"/>
              <a:t> </a:t>
            </a:r>
            <a:r>
              <a:rPr lang="en-GB" baseline="0" noProof="0" dirty="0"/>
              <a:t>also</a:t>
            </a:r>
            <a:r>
              <a:rPr lang="pl-PL" baseline="0" dirty="0"/>
              <a:t> </a:t>
            </a:r>
            <a:r>
              <a:rPr lang="en-GB" baseline="0" noProof="0" dirty="0"/>
              <a:t>connected</a:t>
            </a:r>
            <a:r>
              <a:rPr lang="pl-PL" baseline="0" dirty="0"/>
              <a:t> with AAA </a:t>
            </a:r>
            <a:r>
              <a:rPr lang="en-GB" baseline="0" noProof="0" dirty="0"/>
              <a:t>patter</a:t>
            </a:r>
            <a:r>
              <a:rPr lang="en-GB" baseline="0" dirty="0"/>
              <a:t>n:</a:t>
            </a:r>
          </a:p>
          <a:p>
            <a:pPr marL="171450" indent="-171450">
              <a:buFontTx/>
              <a:buChar char="-"/>
            </a:pPr>
            <a:r>
              <a:rPr lang="en-GB" baseline="0" dirty="0"/>
              <a:t>Arrange = Given</a:t>
            </a:r>
          </a:p>
          <a:p>
            <a:pPr marL="171450" indent="-171450">
              <a:buFontTx/>
              <a:buChar char="-"/>
            </a:pPr>
            <a:r>
              <a:rPr lang="en-GB" dirty="0"/>
              <a:t>Act = When</a:t>
            </a:r>
          </a:p>
          <a:p>
            <a:pPr marL="171450" indent="-171450">
              <a:buFontTx/>
              <a:buChar char="-"/>
            </a:pPr>
            <a:r>
              <a:rPr lang="en-GB" dirty="0"/>
              <a:t>Assert = Then</a:t>
            </a:r>
            <a:endParaRPr lang="pl-PL" dirty="0"/>
          </a:p>
        </p:txBody>
      </p:sp>
    </p:spTree>
    <p:extLst>
      <p:ext uri="{BB962C8B-B14F-4D97-AF65-F5344CB8AC3E}">
        <p14:creationId xmlns:p14="http://schemas.microsoft.com/office/powerpoint/2010/main" val="4185325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Tree>
    <p:extLst>
      <p:ext uri="{BB962C8B-B14F-4D97-AF65-F5344CB8AC3E}">
        <p14:creationId xmlns:p14="http://schemas.microsoft.com/office/powerpoint/2010/main" val="158418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nUnit</a:t>
            </a:r>
            <a:r>
              <a:rPr lang="pl-PL" dirty="0"/>
              <a:t>:</a:t>
            </a:r>
          </a:p>
          <a:p>
            <a:r>
              <a:rPr lang="en-US" dirty="0"/>
              <a:t>[</a:t>
            </a:r>
            <a:r>
              <a:rPr lang="en-US" dirty="0" err="1"/>
              <a:t>TestCase</a:t>
            </a:r>
            <a:r>
              <a:rPr lang="en-US" dirty="0"/>
              <a:t>(12,3, Result=4)]</a:t>
            </a:r>
            <a:endParaRPr lang="pl-PL" dirty="0"/>
          </a:p>
          <a:p>
            <a:r>
              <a:rPr lang="en-US" dirty="0"/>
              <a:t>[</a:t>
            </a:r>
            <a:r>
              <a:rPr lang="en-US" dirty="0" err="1"/>
              <a:t>TestCase</a:t>
            </a:r>
            <a:r>
              <a:rPr lang="en-US" dirty="0"/>
              <a:t>(12,2, Result=6)]</a:t>
            </a:r>
            <a:endParaRPr lang="pl-PL" dirty="0"/>
          </a:p>
          <a:p>
            <a:r>
              <a:rPr lang="en-US" dirty="0"/>
              <a:t>[</a:t>
            </a:r>
            <a:r>
              <a:rPr lang="en-US" dirty="0" err="1"/>
              <a:t>TestCase</a:t>
            </a:r>
            <a:r>
              <a:rPr lang="en-US" dirty="0"/>
              <a:t>(12,4, Result=3)]</a:t>
            </a:r>
            <a:endParaRPr lang="pl-PL" dirty="0"/>
          </a:p>
          <a:p>
            <a:r>
              <a:rPr lang="en-US" dirty="0"/>
              <a:t>public </a:t>
            </a:r>
            <a:r>
              <a:rPr lang="en-US" dirty="0" err="1"/>
              <a:t>int</a:t>
            </a:r>
            <a:r>
              <a:rPr lang="en-US" dirty="0"/>
              <a:t> </a:t>
            </a:r>
            <a:r>
              <a:rPr lang="en-US" dirty="0" err="1"/>
              <a:t>DivideTest</a:t>
            </a:r>
            <a:r>
              <a:rPr lang="en-US" dirty="0"/>
              <a:t>(</a:t>
            </a:r>
            <a:r>
              <a:rPr lang="en-US" dirty="0" err="1"/>
              <a:t>int</a:t>
            </a:r>
            <a:r>
              <a:rPr lang="en-US" dirty="0"/>
              <a:t> n, </a:t>
            </a:r>
            <a:r>
              <a:rPr lang="en-US" dirty="0" err="1"/>
              <a:t>int</a:t>
            </a:r>
            <a:r>
              <a:rPr lang="en-US" dirty="0"/>
              <a:t> d)</a:t>
            </a:r>
            <a:endParaRPr lang="pl-PL" dirty="0"/>
          </a:p>
        </p:txBody>
      </p:sp>
    </p:spTree>
    <p:extLst>
      <p:ext uri="{BB962C8B-B14F-4D97-AF65-F5344CB8AC3E}">
        <p14:creationId xmlns:p14="http://schemas.microsoft.com/office/powerpoint/2010/main" val="60071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547663" y="3813040"/>
            <a:ext cx="6048672" cy="1272144"/>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2000" baseline="0">
                <a:solidFill>
                  <a:srgbClr val="007DB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l-PL" dirty="0"/>
          </a:p>
        </p:txBody>
      </p:sp>
      <p:sp>
        <p:nvSpPr>
          <p:cNvPr id="14" name="Title 1"/>
          <p:cNvSpPr>
            <a:spLocks noGrp="1"/>
          </p:cNvSpPr>
          <p:nvPr>
            <p:ph type="ctrTitle"/>
          </p:nvPr>
        </p:nvSpPr>
        <p:spPr>
          <a:xfrm>
            <a:off x="1547663" y="2276872"/>
            <a:ext cx="6048673" cy="1468967"/>
          </a:xfrm>
          <a:prstGeom prst="rect">
            <a:avLst/>
          </a:prstGeom>
        </p:spPr>
        <p:txBody>
          <a:bodyPr anchor="b"/>
          <a:lstStyle>
            <a:lvl1pPr>
              <a:defRPr sz="4200" cap="all" baseline="0">
                <a:solidFill>
                  <a:srgbClr val="003594"/>
                </a:solidFill>
              </a:defRPr>
            </a:lvl1pPr>
          </a:lstStyle>
          <a:p>
            <a:r>
              <a:rPr lang="en-US"/>
              <a:t>Click to edit Master title style</a:t>
            </a:r>
            <a:endParaRPr lang="pl-PL"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02259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9" name="Text Placeholder 3"/>
          <p:cNvSpPr>
            <a:spLocks noGrp="1"/>
          </p:cNvSpPr>
          <p:nvPr>
            <p:ph type="body" sz="half" idx="19"/>
          </p:nvPr>
        </p:nvSpPr>
        <p:spPr>
          <a:xfrm>
            <a:off x="4788024"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Content Placeholder 2"/>
          <p:cNvSpPr>
            <a:spLocks noGrp="1"/>
          </p:cNvSpPr>
          <p:nvPr>
            <p:ph idx="1"/>
          </p:nvPr>
        </p:nvSpPr>
        <p:spPr>
          <a:xfrm>
            <a:off x="360000"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a:t>Click to edit Master text styles</a:t>
            </a:r>
          </a:p>
        </p:txBody>
      </p:sp>
      <p:sp>
        <p:nvSpPr>
          <p:cNvPr id="8"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0"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2" name="Content Placeholder 2"/>
          <p:cNvSpPr>
            <a:spLocks noGrp="1"/>
          </p:cNvSpPr>
          <p:nvPr>
            <p:ph idx="20"/>
          </p:nvPr>
        </p:nvSpPr>
        <p:spPr>
          <a:xfrm>
            <a:off x="4788024" y="2348880"/>
            <a:ext cx="4032448" cy="309634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a:t>Click to edit Master text styles</a:t>
            </a:r>
          </a:p>
        </p:txBody>
      </p:sp>
      <p:sp>
        <p:nvSpPr>
          <p:cNvPr id="14" name="TextBox 13"/>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703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ouble - numbered list and bulleted list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Content Placeholder 2"/>
          <p:cNvSpPr>
            <a:spLocks noGrp="1"/>
          </p:cNvSpPr>
          <p:nvPr>
            <p:ph idx="1"/>
          </p:nvPr>
        </p:nvSpPr>
        <p:spPr>
          <a:xfrm>
            <a:off x="360000" y="1482864"/>
            <a:ext cx="4032448" cy="4176464"/>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2"/>
          <p:cNvSpPr>
            <a:spLocks noGrp="1"/>
          </p:cNvSpPr>
          <p:nvPr>
            <p:ph idx="18"/>
          </p:nvPr>
        </p:nvSpPr>
        <p:spPr>
          <a:xfrm>
            <a:off x="4752000" y="1484784"/>
            <a:ext cx="4032448" cy="417646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3"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6" name="TextBox 15"/>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69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 numbered list and bulleted list ">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0"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1" name="Content Placeholder 2"/>
          <p:cNvSpPr>
            <a:spLocks noGrp="1"/>
          </p:cNvSpPr>
          <p:nvPr>
            <p:ph idx="1"/>
          </p:nvPr>
        </p:nvSpPr>
        <p:spPr>
          <a:xfrm>
            <a:off x="360000" y="2348880"/>
            <a:ext cx="4032448" cy="3375592"/>
          </a:xfrm>
          <a:prstGeom prst="rect">
            <a:avLst/>
          </a:prstGeom>
        </p:spPr>
        <p:txBody>
          <a:bodyPr anchor="ctr"/>
          <a:lstStyle>
            <a:lvl1pPr marL="457200" indent="-457200">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2"/>
          <p:cNvSpPr>
            <a:spLocks noGrp="1"/>
          </p:cNvSpPr>
          <p:nvPr>
            <p:ph idx="18"/>
          </p:nvPr>
        </p:nvSpPr>
        <p:spPr>
          <a:xfrm>
            <a:off x="4752000" y="2350800"/>
            <a:ext cx="4032448" cy="3375592"/>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5" name="TextBox 14"/>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28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 numered list and bulleted list with captions">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360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5" name="Content Placeholder 2"/>
          <p:cNvSpPr>
            <a:spLocks noGrp="1"/>
          </p:cNvSpPr>
          <p:nvPr>
            <p:ph idx="14"/>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7" name="Content Placeholder 2"/>
          <p:cNvSpPr>
            <a:spLocks noGrp="1"/>
          </p:cNvSpPr>
          <p:nvPr>
            <p:ph idx="1"/>
          </p:nvPr>
        </p:nvSpPr>
        <p:spPr>
          <a:xfrm>
            <a:off x="360000" y="2348880"/>
            <a:ext cx="4032448" cy="3094424"/>
          </a:xfrm>
          <a:prstGeom prst="rect">
            <a:avLst/>
          </a:prstGeom>
        </p:spPr>
        <p:txBody>
          <a:bodyPr anchor="ctr"/>
          <a:lstStyle>
            <a:lvl1pPr marL="457200" indent="-457200">
              <a:lnSpc>
                <a:spcPct val="150000"/>
              </a:lnSpc>
              <a:buClr>
                <a:srgbClr val="10069F"/>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10069F"/>
              </a:buClr>
              <a:buFont typeface="+mj-lt"/>
              <a:buAutoNum type="arabicPeriod"/>
              <a:defRPr sz="2000" baseline="0">
                <a:solidFill>
                  <a:srgbClr val="878786"/>
                </a:solidFill>
              </a:defRPr>
            </a:lvl3pPr>
            <a:lvl4pPr marL="1714500" indent="-342900">
              <a:lnSpc>
                <a:spcPct val="150000"/>
              </a:lnSpc>
              <a:buClr>
                <a:srgbClr val="10069F"/>
              </a:buClr>
              <a:buFont typeface="+mj-lt"/>
              <a:buAutoNum type="arabicPeriod"/>
              <a:defRPr sz="2000" baseline="0">
                <a:solidFill>
                  <a:srgbClr val="878786"/>
                </a:solidFill>
              </a:defRPr>
            </a:lvl4pPr>
            <a:lvl5pPr marL="2171700" indent="-342900">
              <a:lnSpc>
                <a:spcPct val="150000"/>
              </a:lnSpc>
              <a:buClr>
                <a:srgbClr val="10069F"/>
              </a:buClr>
              <a:buFont typeface="+mj-lt"/>
              <a:buAutoNum type="arabicPeriod"/>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8" name="Content Placeholder 2"/>
          <p:cNvSpPr>
            <a:spLocks noGrp="1"/>
          </p:cNvSpPr>
          <p:nvPr>
            <p:ph idx="18"/>
          </p:nvPr>
        </p:nvSpPr>
        <p:spPr>
          <a:xfrm>
            <a:off x="4752000" y="2350800"/>
            <a:ext cx="4032448" cy="3094424"/>
          </a:xfrm>
          <a:prstGeom prst="rect">
            <a:avLst/>
          </a:prstGeom>
        </p:spPr>
        <p:txBody>
          <a:bodyPr anchor="ctr"/>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9" name="Text Placeholder 3"/>
          <p:cNvSpPr>
            <a:spLocks noGrp="1"/>
          </p:cNvSpPr>
          <p:nvPr>
            <p:ph type="body" sz="half" idx="19"/>
          </p:nvPr>
        </p:nvSpPr>
        <p:spPr>
          <a:xfrm>
            <a:off x="4752000" y="5589240"/>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2"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4" name="TextBox 13"/>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068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Text Placeholder 3"/>
          <p:cNvSpPr>
            <a:spLocks noGrp="1"/>
          </p:cNvSpPr>
          <p:nvPr>
            <p:ph type="body" sz="half" idx="2"/>
          </p:nvPr>
        </p:nvSpPr>
        <p:spPr>
          <a:xfrm>
            <a:off x="1547664" y="5661248"/>
            <a:ext cx="6048672"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12" name="Content Placeholder 2"/>
          <p:cNvSpPr>
            <a:spLocks noGrp="1"/>
          </p:cNvSpPr>
          <p:nvPr>
            <p:ph idx="10" hasCustomPrompt="1"/>
          </p:nvPr>
        </p:nvSpPr>
        <p:spPr>
          <a:xfrm>
            <a:off x="1547664" y="1476000"/>
            <a:ext cx="6048672" cy="4185248"/>
          </a:xfrm>
          <a:prstGeom prst="rect">
            <a:avLst/>
          </a:prstGeom>
        </p:spPr>
        <p:txBody>
          <a:bodyPr/>
          <a:lstStyle>
            <a:lvl1pPr marL="0" indent="0">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pl-PL" dirty="0"/>
              <a:t>Image</a:t>
            </a:r>
            <a:endParaRPr lang="en-US" dirty="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8"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0" name="TextBox 9"/>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1297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double with captio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14" name="Text Placeholder 3"/>
          <p:cNvSpPr>
            <a:spLocks noGrp="1"/>
          </p:cNvSpPr>
          <p:nvPr>
            <p:ph type="body" sz="half" idx="17"/>
          </p:nvPr>
        </p:nvSpPr>
        <p:spPr>
          <a:xfrm>
            <a:off x="360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Text Placeholder 3"/>
          <p:cNvSpPr>
            <a:spLocks noGrp="1"/>
          </p:cNvSpPr>
          <p:nvPr>
            <p:ph type="body" sz="half" idx="19"/>
          </p:nvPr>
        </p:nvSpPr>
        <p:spPr>
          <a:xfrm>
            <a:off x="4752000" y="5661248"/>
            <a:ext cx="4032000" cy="360040"/>
          </a:xfrm>
          <a:prstGeom prst="rect">
            <a:avLst/>
          </a:prstGeom>
        </p:spPr>
        <p:txBody>
          <a:bodyPr/>
          <a:lstStyle>
            <a:lvl1pPr marL="0" indent="0">
              <a:buNone/>
              <a:defRPr sz="1200" baseline="0">
                <a:solidFill>
                  <a:srgbClr val="87878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Content Placeholder 2"/>
          <p:cNvSpPr>
            <a:spLocks noGrp="1"/>
          </p:cNvSpPr>
          <p:nvPr>
            <p:ph idx="20"/>
          </p:nvPr>
        </p:nvSpPr>
        <p:spPr>
          <a:xfrm>
            <a:off x="4752000" y="1484784"/>
            <a:ext cx="4032448" cy="4176464"/>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20" name="Content Placeholder 2"/>
          <p:cNvSpPr>
            <a:spLocks noGrp="1"/>
          </p:cNvSpPr>
          <p:nvPr>
            <p:ph idx="1"/>
          </p:nvPr>
        </p:nvSpPr>
        <p:spPr>
          <a:xfrm>
            <a:off x="360000" y="1484784"/>
            <a:ext cx="4032448" cy="4176464"/>
          </a:xfrm>
          <a:prstGeom prst="rect">
            <a:avLst/>
          </a:prstGeom>
        </p:spPr>
        <p:txBody>
          <a:bodyPr anchor="ctr"/>
          <a:lstStyle>
            <a:lvl1pPr marL="0" indent="0">
              <a:lnSpc>
                <a:spcPct val="150000"/>
              </a:lnSpc>
              <a:buClr>
                <a:srgbClr val="283480"/>
              </a:buClr>
              <a:buFont typeface="+mj-lt"/>
              <a:buNone/>
              <a:defRPr sz="2000" baseline="0">
                <a:solidFill>
                  <a:srgbClr val="878786"/>
                </a:solidFill>
              </a:defRPr>
            </a:lvl1pPr>
            <a:lvl2pPr marL="800100" indent="-342900">
              <a:lnSpc>
                <a:spcPct val="150000"/>
              </a:lnSpc>
              <a:buClr>
                <a:srgbClr val="283480"/>
              </a:buClr>
              <a:buFont typeface="+mj-lt"/>
              <a:buAutoNum type="arabicPeriod"/>
              <a:defRPr sz="1800" baseline="0">
                <a:solidFill>
                  <a:srgbClr val="9D9D9C"/>
                </a:solidFill>
              </a:defRPr>
            </a:lvl2pPr>
            <a:lvl3pPr marL="1257300" indent="-342900">
              <a:lnSpc>
                <a:spcPct val="150000"/>
              </a:lnSpc>
              <a:buClr>
                <a:srgbClr val="283480"/>
              </a:buClr>
              <a:buFont typeface="+mj-lt"/>
              <a:buAutoNum type="arabicPeriod"/>
              <a:defRPr sz="1800" baseline="0">
                <a:solidFill>
                  <a:srgbClr val="9D9D9C"/>
                </a:solidFill>
              </a:defRPr>
            </a:lvl3pPr>
            <a:lvl4pPr marL="1714500" indent="-342900">
              <a:lnSpc>
                <a:spcPct val="150000"/>
              </a:lnSpc>
              <a:buClr>
                <a:srgbClr val="283480"/>
              </a:buClr>
              <a:buFont typeface="+mj-lt"/>
              <a:buAutoNum type="arabicPeriod"/>
              <a:defRPr sz="1800" baseline="0">
                <a:solidFill>
                  <a:srgbClr val="9D9D9C"/>
                </a:solidFill>
              </a:defRPr>
            </a:lvl4pPr>
            <a:lvl5pPr marL="2171700" indent="-342900">
              <a:lnSpc>
                <a:spcPct val="150000"/>
              </a:lnSpc>
              <a:buClr>
                <a:srgbClr val="283480"/>
              </a:buClr>
              <a:buFont typeface="+mj-lt"/>
              <a:buAutoNum type="arabicPeriod"/>
              <a:defRPr sz="1800" baseline="0">
                <a:solidFill>
                  <a:srgbClr val="9D9D9C"/>
                </a:solidFill>
              </a:defRPr>
            </a:lvl5pPr>
          </a:lstStyle>
          <a:p>
            <a:pPr lvl="0"/>
            <a:r>
              <a:rPr lang="en-US"/>
              <a:t>Click to edit Master text styles</a:t>
            </a:r>
          </a:p>
        </p:txBody>
      </p:sp>
      <p:sp>
        <p:nvSpPr>
          <p:cNvPr id="9"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0"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3" name="TextBox 12"/>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80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5" y="6159012"/>
            <a:ext cx="2447544" cy="286512"/>
          </a:xfrm>
          <a:prstGeom prst="rect">
            <a:avLst/>
          </a:prstGeom>
        </p:spPr>
      </p:pic>
      <p:sp>
        <p:nvSpPr>
          <p:cNvPr id="4" name="Title 1"/>
          <p:cNvSpPr>
            <a:spLocks noGrp="1"/>
          </p:cNvSpPr>
          <p:nvPr>
            <p:ph type="ctrTitle"/>
          </p:nvPr>
        </p:nvSpPr>
        <p:spPr>
          <a:xfrm>
            <a:off x="1667623" y="2667000"/>
            <a:ext cx="6048673" cy="1468967"/>
          </a:xfrm>
          <a:prstGeom prst="rect">
            <a:avLst/>
          </a:prstGeom>
        </p:spPr>
        <p:txBody>
          <a:bodyPr anchor="ctr"/>
          <a:lstStyle>
            <a:lvl1pPr>
              <a:defRPr sz="4200" cap="all" baseline="0">
                <a:solidFill>
                  <a:srgbClr val="003594"/>
                </a:solidFill>
              </a:defRPr>
            </a:lvl1pPr>
          </a:lstStyle>
          <a:p>
            <a:r>
              <a:rPr lang="en-US"/>
              <a:t>Click to edit Master title style</a:t>
            </a:r>
            <a:endParaRPr lang="pl-PL" dirty="0"/>
          </a:p>
        </p:txBody>
      </p:sp>
      <p:sp>
        <p:nvSpPr>
          <p:cNvPr id="9" name="Subtitle 2"/>
          <p:cNvSpPr>
            <a:spLocks noGrp="1"/>
          </p:cNvSpPr>
          <p:nvPr>
            <p:ph type="subTitle" idx="1"/>
          </p:nvPr>
        </p:nvSpPr>
        <p:spPr>
          <a:xfrm>
            <a:off x="360000" y="4788024"/>
            <a:ext cx="5652160" cy="1054968"/>
          </a:xfrm>
          <a:prstGeom prst="rect">
            <a:avLst/>
          </a:prstGeom>
        </p:spPr>
        <p:txBody>
          <a:bodyPr/>
          <a:lstStyle>
            <a:lvl1pPr marL="0" indent="0" algn="l">
              <a:lnSpc>
                <a:spcPct val="150000"/>
              </a:lnSpc>
              <a:buNone/>
              <a:defRPr sz="2000">
                <a:solidFill>
                  <a:srgbClr val="87878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l-PL"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39671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1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1547664" y="2694517"/>
            <a:ext cx="6048673" cy="1468967"/>
          </a:xfrm>
          <a:prstGeom prst="rect">
            <a:avLst/>
          </a:prstGeom>
        </p:spPr>
        <p:txBody>
          <a:bodyPr anchor="ctr"/>
          <a:lstStyle>
            <a:lvl1pPr>
              <a:defRPr sz="4200" cap="all" baseline="0">
                <a:solidFill>
                  <a:srgbClr val="003594"/>
                </a:solidFill>
              </a:defRPr>
            </a:lvl1pPr>
          </a:lstStyle>
          <a:p>
            <a:r>
              <a:rPr lang="en-US"/>
              <a:t>Click to edit Master title style</a:t>
            </a:r>
            <a:endParaRPr lang="pl-PL"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02608" y="5239512"/>
            <a:ext cx="5041392" cy="1618488"/>
          </a:xfrm>
          <a:prstGeom prst="rect">
            <a:avLst/>
          </a:prstGeom>
        </p:spPr>
      </p:pic>
    </p:spTree>
    <p:extLst>
      <p:ext uri="{BB962C8B-B14F-4D97-AF65-F5344CB8AC3E}">
        <p14:creationId xmlns:p14="http://schemas.microsoft.com/office/powerpoint/2010/main" val="158815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short)">
    <p:spTree>
      <p:nvGrpSpPr>
        <p:cNvPr id="1" name=""/>
        <p:cNvGrpSpPr/>
        <p:nvPr/>
      </p:nvGrpSpPr>
      <p:grpSpPr>
        <a:xfrm>
          <a:off x="0" y="0"/>
          <a:ext cx="0" cy="0"/>
          <a:chOff x="0" y="0"/>
          <a:chExt cx="0" cy="0"/>
        </a:xfrm>
      </p:grpSpPr>
      <p:sp>
        <p:nvSpPr>
          <p:cNvPr id="9" name="Content Placeholder 2"/>
          <p:cNvSpPr>
            <a:spLocks noGrp="1"/>
          </p:cNvSpPr>
          <p:nvPr>
            <p:ph idx="1"/>
          </p:nvPr>
        </p:nvSpPr>
        <p:spPr>
          <a:xfrm>
            <a:off x="1547664" y="1476000"/>
            <a:ext cx="6048672" cy="4250771"/>
          </a:xfrm>
          <a:prstGeom prst="rect">
            <a:avLst/>
          </a:prstGeom>
        </p:spPr>
        <p:txBody>
          <a:bodyPr anchor="t"/>
          <a:lstStyle>
            <a:lvl1pPr>
              <a:lnSpc>
                <a:spcPct val="150000"/>
              </a:lnSpc>
              <a:buClr>
                <a:srgbClr val="003594"/>
              </a:buClr>
              <a:buFont typeface="+mj-lt"/>
              <a:buAutoNum type="arabicPeriod"/>
              <a:defRPr sz="2000" baseline="0">
                <a:solidFill>
                  <a:srgbClr val="878786"/>
                </a:solidFill>
              </a:defRPr>
            </a:lvl1pPr>
            <a:lvl2pPr marL="800100" indent="-342900">
              <a:lnSpc>
                <a:spcPct val="150000"/>
              </a:lnSpc>
              <a:buClr>
                <a:srgbClr val="003594"/>
              </a:buClr>
              <a:buFont typeface="+mj-lt"/>
              <a:buAutoNum type="arabicPeriod"/>
              <a:defRPr sz="2000" baseline="0">
                <a:solidFill>
                  <a:srgbClr val="878786"/>
                </a:solidFill>
              </a:defRPr>
            </a:lvl2pPr>
            <a:lvl3pPr marL="1257300" indent="-342900">
              <a:lnSpc>
                <a:spcPct val="150000"/>
              </a:lnSpc>
              <a:buClr>
                <a:srgbClr val="003594"/>
              </a:buClr>
              <a:buFont typeface="+mj-lt"/>
              <a:buAutoNum type="arabicPeriod"/>
              <a:defRPr sz="2000" baseline="0">
                <a:solidFill>
                  <a:srgbClr val="878786"/>
                </a:solidFill>
              </a:defRPr>
            </a:lvl3pPr>
            <a:lvl4pPr marL="1714500" indent="-342900">
              <a:lnSpc>
                <a:spcPct val="150000"/>
              </a:lnSpc>
              <a:buClr>
                <a:srgbClr val="003594"/>
              </a:buClr>
              <a:buFont typeface="+mj-lt"/>
              <a:buAutoNum type="arabicPeriod"/>
              <a:defRPr sz="2000" baseline="0">
                <a:solidFill>
                  <a:srgbClr val="878786"/>
                </a:solidFill>
              </a:defRPr>
            </a:lvl4pPr>
            <a:lvl5pPr marL="2171700" indent="-342900">
              <a:lnSpc>
                <a:spcPct val="150000"/>
              </a:lnSpc>
              <a:buClr>
                <a:srgbClr val="003594"/>
              </a:buClr>
              <a:buFont typeface="+mj-lt"/>
              <a:buAutoNum type="arabicPeriod"/>
              <a:defRPr sz="2000" baseline="0">
                <a:solidFill>
                  <a:srgbClr val="87878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8"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30" name="Footer Placeholder 5"/>
          <p:cNvSpPr>
            <a:spLocks noGrp="1"/>
          </p:cNvSpPr>
          <p:nvPr>
            <p:ph type="ftr" sz="quarter" idx="16"/>
          </p:nvPr>
        </p:nvSpPr>
        <p:spPr>
          <a:xfrm>
            <a:off x="3096000" y="6192000"/>
            <a:ext cx="5004392" cy="365125"/>
          </a:xfrm>
          <a:prstGeom prst="rect">
            <a:avLst/>
          </a:prstGeom>
        </p:spPr>
        <p:txBody>
          <a:bodyPr anchor="b"/>
          <a:lstStyle>
            <a:lvl1pPr algn="r">
              <a:defRPr sz="1200">
                <a:solidFill>
                  <a:srgbClr val="007DBA"/>
                </a:solidFill>
              </a:defRPr>
            </a:lvl1pPr>
          </a:lstStyle>
          <a:p>
            <a:endParaRPr lang="pl-PL" dirty="0"/>
          </a:p>
        </p:txBody>
      </p:sp>
      <p:sp>
        <p:nvSpPr>
          <p:cNvPr id="2" name="TextBox 1"/>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list (long)">
    <p:spTree>
      <p:nvGrpSpPr>
        <p:cNvPr id="1" name=""/>
        <p:cNvGrpSpPr/>
        <p:nvPr/>
      </p:nvGrpSpPr>
      <p:grpSpPr>
        <a:xfrm>
          <a:off x="0" y="0"/>
          <a:ext cx="0" cy="0"/>
          <a:chOff x="0" y="0"/>
          <a:chExt cx="0" cy="0"/>
        </a:xfrm>
      </p:grpSpPr>
      <p:sp>
        <p:nvSpPr>
          <p:cNvPr id="29"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7" name="Content Placeholder 2"/>
          <p:cNvSpPr>
            <a:spLocks noGrp="1"/>
          </p:cNvSpPr>
          <p:nvPr>
            <p:ph idx="10"/>
          </p:nvPr>
        </p:nvSpPr>
        <p:spPr>
          <a:xfrm>
            <a:off x="360000" y="1476000"/>
            <a:ext cx="8424000" cy="4257256"/>
          </a:xfrm>
          <a:prstGeom prst="rect">
            <a:avLst/>
          </a:prstGeom>
        </p:spPr>
        <p:txBody>
          <a:bodyPr anchor="t"/>
          <a:lstStyle>
            <a:lvl1pPr algn="just">
              <a:lnSpc>
                <a:spcPct val="150000"/>
              </a:lnSpc>
              <a:buClr>
                <a:srgbClr val="003594"/>
              </a:buClr>
              <a:buFont typeface="+mj-lt"/>
              <a:buAutoNum type="arabicPeriod"/>
              <a:defRPr sz="2000" baseline="0">
                <a:solidFill>
                  <a:srgbClr val="878786"/>
                </a:solidFill>
              </a:defRPr>
            </a:lvl1pPr>
            <a:lvl2pPr marL="800100" indent="-342900" algn="just">
              <a:lnSpc>
                <a:spcPct val="150000"/>
              </a:lnSpc>
              <a:buClr>
                <a:srgbClr val="003594"/>
              </a:buClr>
              <a:buFont typeface="+mj-lt"/>
              <a:buAutoNum type="alphaLcParenR"/>
              <a:defRPr sz="1800" baseline="0">
                <a:solidFill>
                  <a:srgbClr val="878786"/>
                </a:solidFill>
              </a:defRPr>
            </a:lvl2pPr>
            <a:lvl3pPr marL="1257300" indent="-342900" algn="just">
              <a:lnSpc>
                <a:spcPct val="150000"/>
              </a:lnSpc>
              <a:buClr>
                <a:srgbClr val="003594"/>
              </a:buClr>
              <a:buFont typeface="Arial" panose="020B0604020202020204" pitchFamily="34" charset="0"/>
              <a:buChar char="•"/>
              <a:defRPr sz="1600" baseline="0">
                <a:solidFill>
                  <a:srgbClr val="878786"/>
                </a:solidFill>
              </a:defRPr>
            </a:lvl3pPr>
            <a:lvl4pPr marL="1714500" indent="-342900" algn="just">
              <a:lnSpc>
                <a:spcPct val="150000"/>
              </a:lnSpc>
              <a:buClr>
                <a:srgbClr val="003594"/>
              </a:buClr>
              <a:buFont typeface="+mj-lt"/>
              <a:buAutoNum type="arabicPeriod"/>
              <a:defRPr sz="2000" baseline="0">
                <a:solidFill>
                  <a:srgbClr val="878786"/>
                </a:solidFill>
              </a:defRPr>
            </a:lvl4pPr>
            <a:lvl5pPr marL="2286000" indent="-457200" algn="just">
              <a:lnSpc>
                <a:spcPct val="150000"/>
              </a:lnSpc>
              <a:buClr>
                <a:srgbClr val="003594"/>
              </a:buClr>
              <a:buFont typeface="+mj-lt"/>
              <a:buAutoNum type="arabicPeriod"/>
              <a:defRPr sz="2000" baseline="0">
                <a:solidFill>
                  <a:srgbClr val="878786"/>
                </a:solidFill>
              </a:defRPr>
            </a:lvl5pPr>
            <a:lvl6pPr marL="2743200" indent="-457200">
              <a:lnSpc>
                <a:spcPct val="150000"/>
              </a:lnSpc>
              <a:buClr>
                <a:srgbClr val="1C3F95"/>
              </a:buClr>
              <a:buFont typeface="+mj-lt"/>
              <a:buAutoNum type="arabicPeriod"/>
              <a:defRPr>
                <a:solidFill>
                  <a:srgbClr val="878786"/>
                </a:solidFill>
              </a:defRPr>
            </a:lvl6pPr>
            <a:lvl7pPr marL="3200400" indent="-457200">
              <a:lnSpc>
                <a:spcPct val="150000"/>
              </a:lnSpc>
              <a:buClr>
                <a:srgbClr val="1C3F95"/>
              </a:buClr>
              <a:buFont typeface="+mj-lt"/>
              <a:buAutoNum type="arabicPeriod"/>
              <a:defRPr>
                <a:solidFill>
                  <a:srgbClr val="878786"/>
                </a:solidFill>
              </a:defRPr>
            </a:lvl7pPr>
            <a:lvl8pPr marL="3657600" indent="-457200">
              <a:lnSpc>
                <a:spcPct val="150000"/>
              </a:lnSpc>
              <a:buClr>
                <a:srgbClr val="1C3F95"/>
              </a:buClr>
              <a:buFont typeface="+mj-lt"/>
              <a:buAutoNum type="arabicPeriod"/>
              <a:defRPr>
                <a:solidFill>
                  <a:srgbClr val="878786"/>
                </a:solidFill>
              </a:defRPr>
            </a:lvl8pPr>
            <a:lvl9pPr marL="4114800" indent="-457200">
              <a:lnSpc>
                <a:spcPct val="150000"/>
              </a:lnSpc>
              <a:buClr>
                <a:srgbClr val="1C3F95"/>
              </a:buClr>
              <a:buFont typeface="+mj-lt"/>
              <a:buAutoNum type="arabicPeriod"/>
              <a:defRPr>
                <a:solidFill>
                  <a:srgbClr val="87878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10"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1"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8" name="TextBox 7"/>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17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sho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11" name="Content Placeholder 2"/>
          <p:cNvSpPr>
            <a:spLocks noGrp="1"/>
          </p:cNvSpPr>
          <p:nvPr>
            <p:ph idx="1"/>
          </p:nvPr>
        </p:nvSpPr>
        <p:spPr>
          <a:xfrm>
            <a:off x="1547664" y="1476000"/>
            <a:ext cx="6048672" cy="4248472"/>
          </a:xfrm>
          <a:prstGeom prst="rect">
            <a:avLst/>
          </a:prstGeom>
        </p:spPr>
        <p:txBody>
          <a:bodyPr anchor="t"/>
          <a:lstStyle>
            <a:lvl1pPr marL="285750" indent="-285750">
              <a:lnSpc>
                <a:spcPct val="150000"/>
              </a:lnSpc>
              <a:buClr>
                <a:srgbClr val="003594"/>
              </a:buClr>
              <a:buFont typeface="Wingdings"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8" name="Footer Placeholder 5"/>
          <p:cNvSpPr>
            <a:spLocks noGrp="1"/>
          </p:cNvSpPr>
          <p:nvPr>
            <p:ph type="ftr" sz="quarter" idx="16"/>
          </p:nvPr>
        </p:nvSpPr>
        <p:spPr>
          <a:xfrm>
            <a:off x="3096000" y="6192000"/>
            <a:ext cx="5292424" cy="365125"/>
          </a:xfrm>
          <a:prstGeom prst="rect">
            <a:avLst/>
          </a:prstGeom>
        </p:spPr>
        <p:txBody>
          <a:bodyPr anchor="b"/>
          <a:lstStyle>
            <a:lvl1pPr algn="r">
              <a:defRPr sz="1200">
                <a:solidFill>
                  <a:srgbClr val="007DBA"/>
                </a:solidFill>
              </a:defRPr>
            </a:lvl1pPr>
          </a:lstStyle>
          <a:p>
            <a:endParaRPr lang="pl-PL" dirty="0"/>
          </a:p>
        </p:txBody>
      </p:sp>
      <p:sp>
        <p:nvSpPr>
          <p:cNvPr id="10" name="TextBox 9"/>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62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ed list (lon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9" name="Content Placeholder 2"/>
          <p:cNvSpPr>
            <a:spLocks noGrp="1"/>
          </p:cNvSpPr>
          <p:nvPr>
            <p:ph idx="17"/>
          </p:nvPr>
        </p:nvSpPr>
        <p:spPr>
          <a:xfrm>
            <a:off x="360000" y="1476000"/>
            <a:ext cx="8424000" cy="4257256"/>
          </a:xfrm>
          <a:prstGeom prst="rect">
            <a:avLst/>
          </a:prstGeom>
        </p:spPr>
        <p:txBody>
          <a:bodyPr anchor="t"/>
          <a:lstStyle>
            <a:lvl1pPr marL="285750" indent="-285750">
              <a:lnSpc>
                <a:spcPct val="150000"/>
              </a:lnSpc>
              <a:buClr>
                <a:srgbClr val="003594"/>
              </a:buClr>
              <a:buFont typeface="Wingdings" panose="05000000000000000000" pitchFamily="2" charset="2"/>
              <a:buChar char="§"/>
              <a:defRPr sz="2000" baseline="0">
                <a:solidFill>
                  <a:srgbClr val="878786"/>
                </a:solidFill>
              </a:defRPr>
            </a:lvl1pPr>
            <a:lvl2pPr marL="742950" indent="-285750">
              <a:lnSpc>
                <a:spcPct val="150000"/>
              </a:lnSpc>
              <a:buClr>
                <a:srgbClr val="007DBA"/>
              </a:buClr>
              <a:buFont typeface="Wingdings" panose="05000000000000000000" pitchFamily="2" charset="2"/>
              <a:buChar char="§"/>
              <a:defRPr sz="2000" baseline="0">
                <a:solidFill>
                  <a:srgbClr val="878786"/>
                </a:solidFill>
              </a:defRPr>
            </a:lvl2pPr>
            <a:lvl3pPr marL="1200150" indent="-285750">
              <a:lnSpc>
                <a:spcPct val="150000"/>
              </a:lnSpc>
              <a:buClr>
                <a:srgbClr val="8DB3E2"/>
              </a:buClr>
              <a:buFont typeface="Wingdings" pitchFamily="2" charset="2"/>
              <a:buChar char="§"/>
              <a:defRPr sz="2000" baseline="0">
                <a:solidFill>
                  <a:srgbClr val="878786"/>
                </a:solidFill>
              </a:defRPr>
            </a:lvl3pPr>
            <a:lvl4pPr marL="1657350" indent="-285750">
              <a:lnSpc>
                <a:spcPct val="150000"/>
              </a:lnSpc>
              <a:buClr>
                <a:srgbClr val="C6D9F1"/>
              </a:buClr>
              <a:buFont typeface="Wingdings" pitchFamily="2" charset="2"/>
              <a:buChar char="§"/>
              <a:defRPr sz="2000" baseline="0">
                <a:solidFill>
                  <a:srgbClr val="878786"/>
                </a:solidFill>
              </a:defRPr>
            </a:lvl4pPr>
            <a:lvl5pPr marL="2114550" indent="-285750">
              <a:lnSpc>
                <a:spcPct val="150000"/>
              </a:lnSpc>
              <a:buClr>
                <a:srgbClr val="9D9D9C"/>
              </a:buClr>
              <a:buFont typeface="Wingdings" pitchFamily="2" charset="2"/>
              <a:buChar char="§"/>
              <a:defRPr sz="2000" baseline="0">
                <a:solidFill>
                  <a:srgbClr val="878786"/>
                </a:solidFill>
              </a:defRPr>
            </a:lvl5pPr>
            <a:lvl6pPr marL="2606400" indent="-320400">
              <a:lnSpc>
                <a:spcPct val="150000"/>
              </a:lnSpc>
              <a:buClr>
                <a:srgbClr val="1C3F95"/>
              </a:buClr>
              <a:buFont typeface="Wingdings" charset="2"/>
              <a:buChar char=""/>
              <a:defRPr>
                <a:solidFill>
                  <a:srgbClr val="878786"/>
                </a:solidFill>
              </a:defRPr>
            </a:lvl6pPr>
            <a:lvl7pPr marL="3063600" indent="-320400">
              <a:lnSpc>
                <a:spcPct val="150000"/>
              </a:lnSpc>
              <a:buClr>
                <a:srgbClr val="1895D3"/>
              </a:buClr>
              <a:buFont typeface="Wingdings" charset="2"/>
              <a:buChar char=""/>
              <a:defRPr>
                <a:solidFill>
                  <a:srgbClr val="878786"/>
                </a:solidFill>
              </a:defRPr>
            </a:lvl7pPr>
            <a:lvl8pPr marL="3520800" indent="-320400">
              <a:lnSpc>
                <a:spcPct val="150000"/>
              </a:lnSpc>
              <a:buClr>
                <a:srgbClr val="8DB3E2"/>
              </a:buClr>
              <a:buFont typeface="Wingdings" charset="2"/>
              <a:buChar char=""/>
              <a:defRPr>
                <a:solidFill>
                  <a:srgbClr val="878786"/>
                </a:solidFill>
              </a:defRPr>
            </a:lvl8pPr>
            <a:lvl9pPr marL="3978000" indent="-320400">
              <a:lnSpc>
                <a:spcPct val="150000"/>
              </a:lnSpc>
              <a:buClr>
                <a:srgbClr val="C6D9F1"/>
              </a:buClr>
              <a:buFont typeface="Wingdings" charset="2"/>
              <a:buChar char=""/>
              <a:defRPr>
                <a:solidFill>
                  <a:srgbClr val="878786"/>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12"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13" name="Footer Placeholder 5"/>
          <p:cNvSpPr>
            <a:spLocks noGrp="1"/>
          </p:cNvSpPr>
          <p:nvPr>
            <p:ph type="ftr" sz="quarter" idx="16"/>
          </p:nvPr>
        </p:nvSpPr>
        <p:spPr>
          <a:xfrm>
            <a:off x="3096000" y="6192000"/>
            <a:ext cx="5220416" cy="365125"/>
          </a:xfrm>
          <a:prstGeom prst="rect">
            <a:avLst/>
          </a:prstGeom>
        </p:spPr>
        <p:txBody>
          <a:bodyPr anchor="b"/>
          <a:lstStyle>
            <a:lvl1pPr algn="r">
              <a:defRPr sz="1200">
                <a:solidFill>
                  <a:srgbClr val="007DBA"/>
                </a:solidFill>
              </a:defRPr>
            </a:lvl1pPr>
          </a:lstStyle>
          <a:p>
            <a:endParaRPr lang="pl-PL" dirty="0"/>
          </a:p>
        </p:txBody>
      </p:sp>
      <p:sp>
        <p:nvSpPr>
          <p:cNvPr id="8" name="TextBox 7"/>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508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ing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1547664" y="1476000"/>
            <a:ext cx="6048672" cy="4248472"/>
          </a:xfrm>
          <a:prstGeom prst="rect">
            <a:avLst/>
          </a:prstGeom>
        </p:spPr>
        <p:txBody>
          <a:bodyP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5"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6"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7" name="Footer Placeholder 5"/>
          <p:cNvSpPr>
            <a:spLocks noGrp="1"/>
          </p:cNvSpPr>
          <p:nvPr>
            <p:ph type="ftr" sz="quarter" idx="16"/>
          </p:nvPr>
        </p:nvSpPr>
        <p:spPr>
          <a:xfrm>
            <a:off x="3096000" y="6192000"/>
            <a:ext cx="5220416" cy="365125"/>
          </a:xfrm>
          <a:prstGeom prst="rect">
            <a:avLst/>
          </a:prstGeom>
        </p:spPr>
        <p:txBody>
          <a:bodyPr anchor="b"/>
          <a:lstStyle>
            <a:lvl1pPr algn="r">
              <a:defRPr sz="1200">
                <a:solidFill>
                  <a:srgbClr val="007DBA"/>
                </a:solidFill>
              </a:defRPr>
            </a:lvl1pPr>
          </a:lstStyle>
          <a:p>
            <a:endParaRPr lang="pl-PL" dirty="0"/>
          </a:p>
        </p:txBody>
      </p:sp>
      <p:sp>
        <p:nvSpPr>
          <p:cNvPr id="9" name="TextBox 8"/>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90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double">
    <p:spTree>
      <p:nvGrpSpPr>
        <p:cNvPr id="1" name=""/>
        <p:cNvGrpSpPr/>
        <p:nvPr/>
      </p:nvGrpSpPr>
      <p:grpSpPr>
        <a:xfrm>
          <a:off x="0" y="0"/>
          <a:ext cx="0" cy="0"/>
          <a:chOff x="0" y="0"/>
          <a:chExt cx="0" cy="0"/>
        </a:xfrm>
      </p:grpSpPr>
      <p:sp>
        <p:nvSpPr>
          <p:cNvPr id="10" name="Content Placeholder 2"/>
          <p:cNvSpPr>
            <a:spLocks noGrp="1"/>
          </p:cNvSpPr>
          <p:nvPr>
            <p:ph idx="10"/>
          </p:nvPr>
        </p:nvSpPr>
        <p:spPr>
          <a:xfrm>
            <a:off x="4752000" y="1476000"/>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12"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7"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8" name="Footer Placeholder 5"/>
          <p:cNvSpPr>
            <a:spLocks noGrp="1"/>
          </p:cNvSpPr>
          <p:nvPr>
            <p:ph type="ftr" sz="quarter" idx="16"/>
          </p:nvPr>
        </p:nvSpPr>
        <p:spPr>
          <a:xfrm>
            <a:off x="3096000" y="6192000"/>
            <a:ext cx="5220416" cy="365125"/>
          </a:xfrm>
          <a:prstGeom prst="rect">
            <a:avLst/>
          </a:prstGeom>
        </p:spPr>
        <p:txBody>
          <a:bodyPr anchor="b"/>
          <a:lstStyle>
            <a:lvl1pPr algn="r">
              <a:defRPr sz="1200">
                <a:solidFill>
                  <a:srgbClr val="007DBA"/>
                </a:solidFill>
              </a:defRPr>
            </a:lvl1pPr>
          </a:lstStyle>
          <a:p>
            <a:endParaRPr lang="pl-PL" dirty="0"/>
          </a:p>
        </p:txBody>
      </p:sp>
      <p:sp>
        <p:nvSpPr>
          <p:cNvPr id="11" name="Content Placeholder 2"/>
          <p:cNvSpPr>
            <a:spLocks noGrp="1"/>
          </p:cNvSpPr>
          <p:nvPr>
            <p:ph idx="17"/>
          </p:nvPr>
        </p:nvSpPr>
        <p:spPr>
          <a:xfrm>
            <a:off x="395536" y="1484784"/>
            <a:ext cx="4032448" cy="4248472"/>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13" name="TextBox 12"/>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41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Content Placeholder 2"/>
          <p:cNvSpPr>
            <a:spLocks noGrp="1"/>
          </p:cNvSpPr>
          <p:nvPr>
            <p:ph idx="12"/>
          </p:nvPr>
        </p:nvSpPr>
        <p:spPr>
          <a:xfrm>
            <a:off x="1547664" y="1476000"/>
            <a:ext cx="6048672" cy="512840"/>
          </a:xfrm>
          <a:prstGeom prst="rect">
            <a:avLst/>
          </a:prstGeom>
        </p:spPr>
        <p:txBody>
          <a:bodyPr/>
          <a:lstStyle>
            <a:lvl1pPr marL="0" indent="0" algn="ctr">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14" name="Title 1"/>
          <p:cNvSpPr>
            <a:spLocks noGrp="1"/>
          </p:cNvSpPr>
          <p:nvPr>
            <p:ph type="title" hasCustomPrompt="1"/>
          </p:nvPr>
        </p:nvSpPr>
        <p:spPr>
          <a:xfrm>
            <a:off x="2843808" y="432000"/>
            <a:ext cx="5940848" cy="499056"/>
          </a:xfrm>
          <a:prstGeom prst="rect">
            <a:avLst/>
          </a:prstGeom>
        </p:spPr>
        <p:txBody>
          <a:bodyPr/>
          <a:lstStyle>
            <a:lvl1pPr algn="r">
              <a:defRPr sz="2000" cap="all" baseline="0">
                <a:solidFill>
                  <a:srgbClr val="003594"/>
                </a:solidFill>
              </a:defRPr>
            </a:lvl1pPr>
          </a:lstStyle>
          <a:p>
            <a:r>
              <a:rPr lang="en-US" dirty="0"/>
              <a:t>Click to edit </a:t>
            </a:r>
            <a:r>
              <a:rPr lang="pl-PL" dirty="0" err="1"/>
              <a:t>slide</a:t>
            </a:r>
            <a:r>
              <a:rPr lang="pl-PL" dirty="0"/>
              <a:t> </a:t>
            </a:r>
            <a:r>
              <a:rPr lang="pl-PL" dirty="0" err="1"/>
              <a:t>name</a:t>
            </a:r>
            <a:endParaRPr lang="pl-PL" dirty="0"/>
          </a:p>
        </p:txBody>
      </p:sp>
      <p:sp>
        <p:nvSpPr>
          <p:cNvPr id="15" name="Content Placeholder 2"/>
          <p:cNvSpPr>
            <a:spLocks noGrp="1"/>
          </p:cNvSpPr>
          <p:nvPr>
            <p:ph idx="10"/>
          </p:nvPr>
        </p:nvSpPr>
        <p:spPr>
          <a:xfrm>
            <a:off x="4752000"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6" name="Date Placeholder 4"/>
          <p:cNvSpPr>
            <a:spLocks noGrp="1"/>
          </p:cNvSpPr>
          <p:nvPr>
            <p:ph type="dt" sz="half" idx="15"/>
          </p:nvPr>
        </p:nvSpPr>
        <p:spPr>
          <a:xfrm>
            <a:off x="360000" y="6192000"/>
            <a:ext cx="2133600" cy="365125"/>
          </a:xfrm>
          <a:prstGeom prst="rect">
            <a:avLst/>
          </a:prstGeom>
        </p:spPr>
        <p:txBody>
          <a:bodyPr anchor="b"/>
          <a:lstStyle>
            <a:lvl1pPr algn="l">
              <a:defRPr sz="1200">
                <a:solidFill>
                  <a:srgbClr val="007DBA"/>
                </a:solidFill>
              </a:defRPr>
            </a:lvl1pPr>
          </a:lstStyle>
          <a:p>
            <a:endParaRPr lang="pl-PL" dirty="0"/>
          </a:p>
        </p:txBody>
      </p:sp>
      <p:sp>
        <p:nvSpPr>
          <p:cNvPr id="7" name="Footer Placeholder 5"/>
          <p:cNvSpPr>
            <a:spLocks noGrp="1"/>
          </p:cNvSpPr>
          <p:nvPr>
            <p:ph type="ftr" sz="quarter" idx="16"/>
          </p:nvPr>
        </p:nvSpPr>
        <p:spPr>
          <a:xfrm>
            <a:off x="3096000" y="6192000"/>
            <a:ext cx="5220416" cy="365125"/>
          </a:xfrm>
          <a:prstGeom prst="rect">
            <a:avLst/>
          </a:prstGeom>
        </p:spPr>
        <p:txBody>
          <a:bodyPr anchor="b"/>
          <a:lstStyle>
            <a:lvl1pPr algn="r">
              <a:defRPr sz="1200">
                <a:solidFill>
                  <a:srgbClr val="007DBA"/>
                </a:solidFill>
              </a:defRPr>
            </a:lvl1pPr>
          </a:lstStyle>
          <a:p>
            <a:endParaRPr lang="pl-PL" dirty="0"/>
          </a:p>
        </p:txBody>
      </p:sp>
      <p:sp>
        <p:nvSpPr>
          <p:cNvPr id="9" name="Content Placeholder 2"/>
          <p:cNvSpPr>
            <a:spLocks noGrp="1"/>
          </p:cNvSpPr>
          <p:nvPr>
            <p:ph idx="17"/>
          </p:nvPr>
        </p:nvSpPr>
        <p:spPr>
          <a:xfrm>
            <a:off x="395536" y="2348880"/>
            <a:ext cx="4032448" cy="3672408"/>
          </a:xfrm>
          <a:prstGeom prst="rect">
            <a:avLst/>
          </a:prstGeom>
        </p:spPr>
        <p:txBody>
          <a:bodyPr anchor="ctr"/>
          <a:lstStyle>
            <a:lvl1pPr marL="0" indent="0">
              <a:lnSpc>
                <a:spcPct val="150000"/>
              </a:lnSpc>
              <a:buNone/>
              <a:defRPr sz="2000" baseline="0">
                <a:solidFill>
                  <a:srgbClr val="878786"/>
                </a:solidFill>
              </a:defRPr>
            </a:lvl1pPr>
            <a:lvl2pPr marL="457200" indent="0">
              <a:buNone/>
              <a:defRPr sz="1800" baseline="0">
                <a:solidFill>
                  <a:srgbClr val="9D9D9C"/>
                </a:solidFill>
              </a:defRPr>
            </a:lvl2pPr>
            <a:lvl3pPr marL="914400" indent="0">
              <a:buNone/>
              <a:defRPr sz="1800" baseline="0">
                <a:solidFill>
                  <a:srgbClr val="9D9D9C"/>
                </a:solidFill>
              </a:defRPr>
            </a:lvl3pPr>
            <a:lvl4pPr marL="1371600" indent="0">
              <a:buNone/>
              <a:defRPr sz="1800" baseline="0">
                <a:solidFill>
                  <a:srgbClr val="9D9D9C"/>
                </a:solidFill>
              </a:defRPr>
            </a:lvl4pPr>
            <a:lvl5pPr marL="1828800" indent="0">
              <a:buNone/>
              <a:defRPr sz="1800" baseline="0">
                <a:solidFill>
                  <a:srgbClr val="9D9D9C"/>
                </a:solidFill>
              </a:defRPr>
            </a:lvl5pPr>
          </a:lstStyle>
          <a:p>
            <a:pPr lvl="0"/>
            <a:r>
              <a:rPr lang="en-US"/>
              <a:t>Click to edit Master text styles</a:t>
            </a:r>
          </a:p>
        </p:txBody>
      </p:sp>
      <p:sp>
        <p:nvSpPr>
          <p:cNvPr id="11" name="TextBox 10"/>
          <p:cNvSpPr txBox="1"/>
          <p:nvPr userDrawn="1"/>
        </p:nvSpPr>
        <p:spPr>
          <a:xfrm>
            <a:off x="8748464" y="6582023"/>
            <a:ext cx="396232" cy="276999"/>
          </a:xfrm>
          <a:prstGeom prst="rect">
            <a:avLst/>
          </a:prstGeom>
          <a:noFill/>
        </p:spPr>
        <p:txBody>
          <a:bodyPr wrap="square" rtlCol="0" anchor="b">
            <a:spAutoFit/>
          </a:bodyPr>
          <a:lstStyle/>
          <a:p>
            <a:pPr algn="r"/>
            <a:fld id="{920484C9-5D78-47A3-9CC9-6629424A417D}" type="slidenum">
              <a:rPr lang="en-GB" sz="1200" smtClean="0">
                <a:solidFill>
                  <a:srgbClr val="007DBA"/>
                </a:solidFill>
                <a:latin typeface="Arial" panose="020B0604020202020204" pitchFamily="34" charset="0"/>
                <a:cs typeface="Arial" panose="020B0604020202020204" pitchFamily="34" charset="0"/>
              </a:rPr>
              <a:pPr algn="r"/>
              <a:t>‹#›</a:t>
            </a:fld>
            <a:endParaRPr lang="en-GB" sz="1200" dirty="0">
              <a:solidFill>
                <a:srgbClr val="007DB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6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tif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FF9FE"/>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58964" y="355237"/>
            <a:ext cx="2161032" cy="469392"/>
          </a:xfrm>
          <a:prstGeom prst="rect">
            <a:avLst/>
          </a:prstGeom>
        </p:spPr>
      </p:pic>
    </p:spTree>
    <p:extLst>
      <p:ext uri="{BB962C8B-B14F-4D97-AF65-F5344CB8AC3E}">
        <p14:creationId xmlns:p14="http://schemas.microsoft.com/office/powerpoint/2010/main" val="1885390559"/>
      </p:ext>
    </p:extLst>
  </p:cSld>
  <p:clrMap bg1="lt1" tx1="dk1" bg2="lt2" tx2="dk2" accent1="accent1" accent2="accent2" accent3="accent3" accent4="accent4" accent5="accent5" accent6="accent6" hlink="hlink" folHlink="folHlink"/>
  <p:sldLayoutIdLst>
    <p:sldLayoutId id="2147483685" r:id="rId1"/>
    <p:sldLayoutId id="2147483710" r:id="rId2"/>
    <p:sldLayoutId id="2147483704" r:id="rId3"/>
    <p:sldLayoutId id="2147483745" r:id="rId4"/>
    <p:sldLayoutId id="2147483727" r:id="rId5"/>
    <p:sldLayoutId id="2147483743" r:id="rId6"/>
    <p:sldLayoutId id="2147483728" r:id="rId7"/>
    <p:sldLayoutId id="2147483729" r:id="rId8"/>
    <p:sldLayoutId id="2147483707" r:id="rId9"/>
    <p:sldLayoutId id="2147483734" r:id="rId10"/>
    <p:sldLayoutId id="2147483741" r:id="rId11"/>
    <p:sldLayoutId id="2147483730" r:id="rId12"/>
    <p:sldLayoutId id="2147483735" r:id="rId13"/>
    <p:sldLayoutId id="2147483732" r:id="rId14"/>
    <p:sldLayoutId id="2147483740" r:id="rId15"/>
    <p:sldLayoutId id="2147483724" r:id="rId16"/>
    <p:sldLayoutId id="2147483691"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hyperlink" Target="http://www.goodreads.com/book/show/6487349-the-art-of-unit-testing" TargetMode="External"/><Relationship Id="rId3" Type="http://schemas.openxmlformats.org/officeDocument/2006/relationships/hyperlink" Target="https://xunit.codeplex.com/" TargetMode="External"/><Relationship Id="rId7" Type="http://schemas.openxmlformats.org/officeDocument/2006/relationships/hyperlink" Target="https://github.com/JeremySkinner/FluentValidation" TargetMode="External"/><Relationship Id="rId2" Type="http://schemas.openxmlformats.org/officeDocument/2006/relationships/hyperlink" Target="https://github.com/ObjectivityBSS/Trainings.UnitTests.ProgrammingBasics" TargetMode="External"/><Relationship Id="rId1" Type="http://schemas.openxmlformats.org/officeDocument/2006/relationships/slideLayout" Target="../slideLayouts/slideLayout4.xml"/><Relationship Id="rId6" Type="http://schemas.openxmlformats.org/officeDocument/2006/relationships/hyperlink" Target="http://www.nunit.org/" TargetMode="External"/><Relationship Id="rId5" Type="http://schemas.openxmlformats.org/officeDocument/2006/relationships/hyperlink" Target="http://nsubstitute.github.io/" TargetMode="External"/><Relationship Id="rId4" Type="http://schemas.openxmlformats.org/officeDocument/2006/relationships/hyperlink" Target="https://github.com/Moq/moq4/wiki/Quickstart" TargetMode="External"/><Relationship Id="rId9" Type="http://schemas.openxmlformats.org/officeDocument/2006/relationships/hyperlink" Target="http://www.goodreads.com/book/show/337302.Xunit_Test_Patterns?from_search=true&amp;search_version=servic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mailto:mjankowski@objectivity.co.uk"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noProof="0" dirty="0" err="1"/>
              <a:t>Michał</a:t>
            </a:r>
            <a:r>
              <a:rPr lang="en-GB" noProof="0" dirty="0"/>
              <a:t> Jankowski</a:t>
            </a:r>
          </a:p>
        </p:txBody>
      </p:sp>
      <p:sp>
        <p:nvSpPr>
          <p:cNvPr id="3" name="Title 2"/>
          <p:cNvSpPr>
            <a:spLocks noGrp="1"/>
          </p:cNvSpPr>
          <p:nvPr>
            <p:ph type="ctrTitle"/>
          </p:nvPr>
        </p:nvSpPr>
        <p:spPr/>
        <p:txBody>
          <a:bodyPr/>
          <a:lstStyle/>
          <a:p>
            <a:r>
              <a:rPr lang="en-GB" noProof="0" dirty="0"/>
              <a:t>Unit Test</a:t>
            </a:r>
            <a:br>
              <a:rPr lang="en-GB" noProof="0" dirty="0"/>
            </a:br>
            <a:r>
              <a:rPr lang="en-GB" noProof="0" dirty="0"/>
              <a:t> </a:t>
            </a:r>
            <a:r>
              <a:rPr lang="pl-PL" noProof="0" dirty="0" err="1"/>
              <a:t>Let’s</a:t>
            </a:r>
            <a:r>
              <a:rPr lang="pl-PL" noProof="0" dirty="0"/>
              <a:t> </a:t>
            </a:r>
            <a:r>
              <a:rPr lang="pl-PL" noProof="0" dirty="0" err="1"/>
              <a:t>write</a:t>
            </a:r>
            <a:r>
              <a:rPr lang="pl-PL" noProof="0" dirty="0"/>
              <a:t> </a:t>
            </a:r>
            <a:r>
              <a:rPr lang="pl-PL" noProof="0" dirty="0" err="1"/>
              <a:t>some</a:t>
            </a:r>
            <a:r>
              <a:rPr lang="pl-PL" noProof="0" dirty="0"/>
              <a:t> </a:t>
            </a:r>
            <a:r>
              <a:rPr lang="pl-PL" noProof="0" dirty="0" err="1"/>
              <a:t>code</a:t>
            </a:r>
            <a:endParaRPr lang="en-GB" noProof="0" dirty="0"/>
          </a:p>
        </p:txBody>
      </p:sp>
    </p:spTree>
    <p:extLst>
      <p:ext uri="{BB962C8B-B14F-4D97-AF65-F5344CB8AC3E}">
        <p14:creationId xmlns:p14="http://schemas.microsoft.com/office/powerpoint/2010/main" val="223679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lstStyle/>
          <a:p>
            <a:r>
              <a:rPr lang="en-GB" dirty="0"/>
              <a:t>Unit</a:t>
            </a:r>
            <a:endParaRPr lang="pl-PL"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47925"/>
            <a:ext cx="1962150" cy="1962150"/>
          </a:xfrm>
          <a:prstGeom prst="rect">
            <a:avLst/>
          </a:prstGeom>
        </p:spPr>
      </p:pic>
      <p:sp>
        <p:nvSpPr>
          <p:cNvPr id="7" name="pole tekstowe 6"/>
          <p:cNvSpPr txBox="1"/>
          <p:nvPr/>
        </p:nvSpPr>
        <p:spPr>
          <a:xfrm>
            <a:off x="179512" y="6309320"/>
            <a:ext cx="2364750" cy="369332"/>
          </a:xfrm>
          <a:prstGeom prst="rect">
            <a:avLst/>
          </a:prstGeom>
          <a:noFill/>
        </p:spPr>
        <p:txBody>
          <a:bodyPr wrap="none" rtlCol="0">
            <a:spAutoFit/>
          </a:bodyPr>
          <a:lstStyle/>
          <a:p>
            <a:r>
              <a:rPr lang="pl-PL" dirty="0"/>
              <a:t>https://xunit.github.io/</a:t>
            </a:r>
          </a:p>
        </p:txBody>
      </p:sp>
    </p:spTree>
    <p:extLst>
      <p:ext uri="{BB962C8B-B14F-4D97-AF65-F5344CB8AC3E}">
        <p14:creationId xmlns:p14="http://schemas.microsoft.com/office/powerpoint/2010/main" val="3180448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a:xfrm>
            <a:off x="1547664" y="2694517"/>
            <a:ext cx="6840760" cy="1468967"/>
          </a:xfrm>
        </p:spPr>
        <p:txBody>
          <a:bodyPr/>
          <a:lstStyle/>
          <a:p>
            <a:pPr algn="r"/>
            <a:r>
              <a:rPr lang="en-GB" dirty="0"/>
              <a:t>My FIRST UNIT TEST</a:t>
            </a:r>
            <a:endParaRPr lang="pl-PL"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47925"/>
            <a:ext cx="1962150" cy="1962150"/>
          </a:xfrm>
          <a:prstGeom prst="rect">
            <a:avLst/>
          </a:prstGeom>
        </p:spPr>
      </p:pic>
    </p:spTree>
    <p:extLst>
      <p:ext uri="{BB962C8B-B14F-4D97-AF65-F5344CB8AC3E}">
        <p14:creationId xmlns:p14="http://schemas.microsoft.com/office/powerpoint/2010/main" val="245008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CODE THAT WE WOULD LIKE TO TEST</a:t>
            </a:r>
            <a:endParaRPr lang="pl-PL" dirty="0"/>
          </a:p>
        </p:txBody>
      </p:sp>
      <p:sp>
        <p:nvSpPr>
          <p:cNvPr id="4" name="Rectangle 1"/>
          <p:cNvSpPr>
            <a:spLocks noGrp="1" noChangeArrowheads="1"/>
          </p:cNvSpPr>
          <p:nvPr>
            <p:ph idx="10"/>
          </p:nvPr>
        </p:nvSpPr>
        <p:spPr bwMode="auto">
          <a:xfrm>
            <a:off x="360000" y="1203977"/>
            <a:ext cx="80361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l" eaLnBrk="0" fontAlgn="base" hangingPunct="0">
              <a:lnSpc>
                <a:spcPct val="100000"/>
              </a:lnSpc>
              <a:spcBef>
                <a:spcPct val="0"/>
              </a:spcBef>
              <a:spcAft>
                <a:spcPct val="0"/>
              </a:spcAft>
              <a:buClrTx/>
              <a:buNone/>
            </a:pPr>
            <a:r>
              <a:rPr lang="pl-PL" altLang="pl-PL" sz="1800" dirty="0">
                <a:solidFill>
                  <a:srgbClr val="0000FF"/>
                </a:solidFill>
                <a:latin typeface="Consolas" panose="020B0609020204030204" pitchFamily="49" charset="0"/>
              </a:rPr>
              <a:t>public</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interface</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IDateTimeProvider</a:t>
            </a:r>
            <a:endParaRPr lang="en-GB" altLang="pl-PL" sz="1800" dirty="0">
              <a:solidFill>
                <a:srgbClr val="2B91AF"/>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en-GB"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DateTime</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Now</a:t>
            </a:r>
            <a:r>
              <a:rPr lang="pl-PL" altLang="pl-PL" sz="1800" dirty="0">
                <a:solidFill>
                  <a:schemeClr val="tx1"/>
                </a:solidFill>
                <a:latin typeface="Consolas" panose="020B0609020204030204" pitchFamily="49" charset="0"/>
              </a:rPr>
              <a:t> { </a:t>
            </a:r>
            <a:r>
              <a:rPr lang="pl-PL" altLang="pl-PL" sz="1800" dirty="0" err="1">
                <a:solidFill>
                  <a:srgbClr val="0000FF"/>
                </a:solidFill>
                <a:latin typeface="Consolas" panose="020B0609020204030204" pitchFamily="49" charset="0"/>
              </a:rPr>
              <a:t>get</a:t>
            </a:r>
            <a:r>
              <a:rPr lang="pl-PL" altLang="pl-PL" sz="1800" dirty="0">
                <a:solidFill>
                  <a:schemeClr val="tx1"/>
                </a:solidFill>
                <a:latin typeface="Consolas" panose="020B0609020204030204" pitchFamily="49" charset="0"/>
              </a:rPr>
              <a:t>; }</a:t>
            </a:r>
            <a:endParaRPr lang="en-GB" altLang="pl-PL" sz="18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800" dirty="0">
                <a:solidFill>
                  <a:schemeClr val="tx1"/>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800" b="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pl-PL" sz="18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rgbClr val="0000FF"/>
                </a:solidFill>
                <a:effectLst/>
                <a:latin typeface="Consolas" panose="020B0609020204030204" pitchFamily="49" charset="0"/>
              </a:rPr>
              <a:t>public</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class</a:t>
            </a:r>
            <a:r>
              <a:rPr kumimoji="0" lang="pl-PL" altLang="pl-PL" sz="1800" b="0" i="0" u="none" strike="noStrike" cap="none" normalizeH="0" baseline="0" dirty="0">
                <a:ln>
                  <a:noFill/>
                </a:ln>
                <a:solidFill>
                  <a:schemeClr val="tx1"/>
                </a:solidFill>
                <a:effectLst/>
                <a:latin typeface="Consolas" panose="020B0609020204030204" pitchFamily="49" charset="0"/>
              </a:rPr>
              <a:t> </a:t>
            </a:r>
            <a:r>
              <a:rPr lang="pl-PL" altLang="pl-PL" sz="1800" dirty="0" err="1">
                <a:solidFill>
                  <a:srgbClr val="2B91AF"/>
                </a:solidFill>
                <a:latin typeface="Consolas" panose="020B0609020204030204" pitchFamily="49" charset="0"/>
              </a:rPr>
              <a:t>YearProvider</a:t>
            </a:r>
            <a:endParaRPr lang="en-GB" altLang="pl-PL" sz="1800" dirty="0">
              <a:solidFill>
                <a:srgbClr val="2B91A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en-GB" altLang="pl-PL" sz="1800" dirty="0">
                <a:solidFill>
                  <a:srgbClr val="2B91AF"/>
                </a:solidFill>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private</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readonly</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2B91AF"/>
                </a:solidFill>
                <a:effectLst/>
                <a:latin typeface="Consolas" panose="020B0609020204030204" pitchFamily="49" charset="0"/>
              </a:rPr>
              <a:t>IDateTimeProvider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a:ln>
                  <a:noFill/>
                </a:ln>
                <a:solidFill>
                  <a:srgbClr val="0000FF"/>
                </a:solidFill>
                <a:effectLst/>
                <a:latin typeface="Consolas" panose="020B0609020204030204" pitchFamily="49" charset="0"/>
              </a:rPr>
              <a:t>public</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YearProvider</a:t>
            </a:r>
            <a:r>
              <a:rPr kumimoji="0" lang="pl-PL" altLang="pl-PL" sz="1800" b="0" i="0" u="none" strike="noStrike" cap="none" normalizeH="0" baseline="0" dirty="0">
                <a:ln>
                  <a:noFill/>
                </a:ln>
                <a:solidFill>
                  <a:schemeClr val="tx1"/>
                </a:solidFill>
                <a:effectLst/>
                <a:latin typeface="Consolas" panose="020B0609020204030204" pitchFamily="49" charset="0"/>
              </a:rPr>
              <a:t>(</a:t>
            </a:r>
            <a:r>
              <a:rPr kumimoji="0" lang="pl-PL" altLang="pl-PL" sz="1800" b="0" i="0" u="none" strike="noStrike" cap="none" normalizeH="0" baseline="0" dirty="0" err="1">
                <a:ln>
                  <a:noFill/>
                </a:ln>
                <a:solidFill>
                  <a:srgbClr val="2B91AF"/>
                </a:solidFill>
                <a:effectLst/>
                <a:latin typeface="Consolas" panose="020B0609020204030204" pitchFamily="49" charset="0"/>
              </a:rPr>
              <a:t>IDateTimeProvider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en-GB"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this</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a:ln>
                  <a:noFill/>
                </a:ln>
                <a:solidFill>
                  <a:srgbClr val="0000FF"/>
                </a:solidFill>
                <a:effectLst/>
                <a:latin typeface="Consolas" panose="020B0609020204030204" pitchFamily="49" charset="0"/>
              </a:rPr>
              <a:t>public</a:t>
            </a:r>
            <a:r>
              <a:rPr kumimoji="0" lang="pl-PL" altLang="pl-PL" sz="1800" b="1"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err="1">
                <a:ln>
                  <a:noFill/>
                </a:ln>
                <a:solidFill>
                  <a:srgbClr val="0000FF"/>
                </a:solidFill>
                <a:effectLst/>
                <a:latin typeface="Consolas" panose="020B0609020204030204" pitchFamily="49" charset="0"/>
              </a:rPr>
              <a:t>int</a:t>
            </a:r>
            <a:r>
              <a:rPr kumimoji="0" lang="pl-PL" altLang="pl-PL" sz="1800" b="1"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err="1">
                <a:ln>
                  <a:noFill/>
                </a:ln>
                <a:solidFill>
                  <a:schemeClr val="tx1"/>
                </a:solidFill>
                <a:effectLst/>
                <a:latin typeface="Consolas" panose="020B0609020204030204" pitchFamily="49" charset="0"/>
              </a:rPr>
              <a:t>CurrentYear</a:t>
            </a:r>
            <a:r>
              <a:rPr kumimoji="0" lang="pl-PL" altLang="pl-PL" sz="1800" b="1" i="1" u="none" strike="noStrike" cap="none" normalizeH="0" baseline="0" dirty="0">
                <a:ln>
                  <a:noFill/>
                </a:ln>
                <a:solidFill>
                  <a:schemeClr val="tx1"/>
                </a:solidFill>
                <a:effectLst/>
                <a:latin typeface="Consolas" panose="020B0609020204030204" pitchFamily="49" charset="0"/>
              </a:rPr>
              <a:t> =&gt; </a:t>
            </a:r>
            <a:r>
              <a:rPr kumimoji="0" lang="pl-PL" altLang="pl-PL" sz="1800" b="1" i="1" u="none" strike="noStrike" cap="none" normalizeH="0" baseline="0" dirty="0" err="1">
                <a:ln>
                  <a:noFill/>
                </a:ln>
                <a:solidFill>
                  <a:srgbClr val="0000FF"/>
                </a:solidFill>
                <a:effectLst/>
                <a:latin typeface="Consolas" panose="020B0609020204030204" pitchFamily="49" charset="0"/>
              </a:rPr>
              <a:t>this</a:t>
            </a:r>
            <a:r>
              <a:rPr kumimoji="0" lang="pl-PL" altLang="pl-PL" sz="1800" b="1" i="1" u="none" strike="noStrike" cap="none" normalizeH="0" baseline="0" dirty="0" err="1">
                <a:ln>
                  <a:noFill/>
                </a:ln>
                <a:solidFill>
                  <a:schemeClr val="tx1"/>
                </a:solidFill>
                <a:effectLst/>
                <a:latin typeface="Consolas" panose="020B0609020204030204" pitchFamily="49" charset="0"/>
              </a:rPr>
              <a:t>.dateTimeProvider.Now.Year</a:t>
            </a:r>
            <a:r>
              <a:rPr kumimoji="0" lang="pl-PL" altLang="pl-PL" sz="1800" b="1" i="1" u="none" strike="noStrike" cap="none" normalizeH="0" baseline="0" dirty="0">
                <a:ln>
                  <a:noFill/>
                </a:ln>
                <a:solidFill>
                  <a:schemeClr val="tx1"/>
                </a:solidFill>
                <a:effectLst/>
                <a:latin typeface="Consolas" panose="020B0609020204030204" pitchFamily="49" charset="0"/>
              </a:rPr>
              <a:t>;</a:t>
            </a:r>
            <a:endParaRPr kumimoji="0" lang="en-GB" altLang="pl-PL" sz="1800" b="1" i="1"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70229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0" end="10"/>
                                            </p:txEl>
                                          </p:spTgt>
                                        </p:tgtEl>
                                        <p:attrNameLst>
                                          <p:attrName>style.visibility</p:attrName>
                                        </p:attrNameLst>
                                      </p:cBhvr>
                                      <p:to>
                                        <p:strVal val="visible"/>
                                      </p:to>
                                    </p:set>
                                    <p:animEffect transition="in" filter="fade">
                                      <p:cBhvr>
                                        <p:cTn id="16" dur="500"/>
                                        <p:tgtEl>
                                          <p:spTgt spid="4">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animEffect transition="in" filter="fade">
                                      <p:cBhvr>
                                        <p:cTn id="25" dur="500"/>
                                        <p:tgtEl>
                                          <p:spTgt spid="4">
                                            <p:txEl>
                                              <p:pRg st="13" end="1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5" end="15"/>
                                            </p:txEl>
                                          </p:spTgt>
                                        </p:tgtEl>
                                        <p:attrNameLst>
                                          <p:attrName>style.visibility</p:attrName>
                                        </p:attrNameLst>
                                      </p:cBhvr>
                                      <p:to>
                                        <p:strVal val="visible"/>
                                      </p:to>
                                    </p:set>
                                    <p:animEffect transition="in" filter="fade">
                                      <p:cBhvr>
                                        <p:cTn id="28" dur="500"/>
                                        <p:tgtEl>
                                          <p:spTgt spid="4">
                                            <p:txEl>
                                              <p:pRg st="15" end="1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6" end="16"/>
                                            </p:txEl>
                                          </p:spTgt>
                                        </p:tgtEl>
                                        <p:attrNameLst>
                                          <p:attrName>style.visibility</p:attrName>
                                        </p:attrNameLst>
                                      </p:cBhvr>
                                      <p:to>
                                        <p:strVal val="visible"/>
                                      </p:to>
                                    </p:set>
                                    <p:animEffect transition="in" filter="fade">
                                      <p:cBhvr>
                                        <p:cTn id="3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Arrange act assert</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tx1"/>
                </a:solidFill>
                <a:latin typeface="Consolas" panose="020B0609020204030204" pitchFamily="49" charset="0"/>
              </a:rPr>
              <a:t>[</a:t>
            </a:r>
            <a:r>
              <a:rPr lang="pl-PL" altLang="pl-PL" sz="1600" dirty="0" err="1">
                <a:solidFill>
                  <a:srgbClr val="2B91AF"/>
                </a:solidFill>
                <a:latin typeface="Consolas" panose="020B0609020204030204" pitchFamily="49" charset="0"/>
              </a:rPr>
              <a:t>Fact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a:t>
            </a:r>
            <a:r>
              <a:rPr lang="en-GB" altLang="pl-PL" sz="1600" dirty="0" err="1">
                <a:solidFill>
                  <a:schemeClr val="tx1"/>
                </a:solidFill>
                <a:latin typeface="Consolas" panose="020B0609020204030204" pitchFamily="49" charset="0"/>
              </a:rPr>
              <a:t>TestMethodName</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en-GB" altLang="pl-PL" sz="1600" dirty="0">
                <a:solidFill>
                  <a:schemeClr val="tx1"/>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Arrange</a:t>
            </a:r>
            <a:endParaRPr lang="en-GB" altLang="pl-PL" sz="1600" dirty="0">
              <a:solidFill>
                <a:srgbClr val="008000"/>
              </a:solidFill>
              <a:latin typeface="Consolas" panose="020B0609020204030204" pitchFamily="49" charset="0"/>
            </a:endParaRPr>
          </a:p>
          <a:p>
            <a:pPr marL="0" indent="0">
              <a:lnSpc>
                <a:spcPct val="100000"/>
              </a:lnSpc>
              <a:buNone/>
            </a:pPr>
            <a:r>
              <a:rPr lang="en-GB" altLang="pl-PL" sz="1600" dirty="0">
                <a:solidFill>
                  <a:schemeClr val="tx1"/>
                </a:solidFill>
                <a:latin typeface="Consolas" panose="020B0609020204030204" pitchFamily="49" charset="0"/>
              </a:rPr>
              <a:t> </a:t>
            </a:r>
            <a:r>
              <a:rPr lang="pl-PL" altLang="pl-PL" sz="1600" dirty="0">
                <a:solidFill>
                  <a:schemeClr val="tx1"/>
                </a:solidFill>
                <a:latin typeface="Consolas" panose="020B0609020204030204" pitchFamily="49" charset="0"/>
              </a:rPr>
              <a:t> </a:t>
            </a:r>
            <a:r>
              <a:rPr lang="en-GB" altLang="pl-PL" sz="1600" dirty="0">
                <a:solidFill>
                  <a:schemeClr val="tx1"/>
                </a:solidFill>
                <a:latin typeface="Consolas" panose="020B0609020204030204" pitchFamily="49" charset="0"/>
              </a:rPr>
              <a:t>...</a:t>
            </a: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Act</a:t>
            </a:r>
            <a:endParaRPr lang="en-GB" altLang="pl-PL" sz="1600" dirty="0">
              <a:solidFill>
                <a:srgbClr val="008000"/>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en-GB" altLang="pl-PL" sz="1600" dirty="0">
                <a:solidFill>
                  <a:srgbClr val="0000FF"/>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Assert</a:t>
            </a:r>
            <a:endParaRPr lang="en-GB" altLang="pl-PL" sz="1600" dirty="0">
              <a:solidFill>
                <a:srgbClr val="008000"/>
              </a:solidFill>
              <a:latin typeface="Consolas" panose="020B0609020204030204" pitchFamily="49" charset="0"/>
            </a:endParaRPr>
          </a:p>
          <a:p>
            <a:pPr marL="0" indent="0">
              <a:lnSpc>
                <a:spcPct val="100000"/>
              </a:lnSpc>
              <a:buNone/>
            </a:pPr>
            <a:r>
              <a:rPr lang="en-GB" altLang="pl-PL" sz="1600" b="1" dirty="0">
                <a:solidFill>
                  <a:srgbClr val="008000"/>
                </a:solidFill>
                <a:latin typeface="Consolas" panose="020B0609020204030204" pitchFamily="49" charset="0"/>
              </a:rPr>
              <a:t>  </a:t>
            </a:r>
            <a:r>
              <a:rPr lang="en-GB" altLang="pl-PL" sz="1600" dirty="0">
                <a:solidFill>
                  <a:srgbClr val="0000FF"/>
                </a:solidFill>
                <a:latin typeface="Consolas" panose="020B0609020204030204" pitchFamily="49" charset="0"/>
              </a:rPr>
              <a:t>...</a:t>
            </a:r>
          </a:p>
          <a:p>
            <a:pPr marL="0" lvl="0" indent="0">
              <a:lnSpc>
                <a:spcPct val="100000"/>
              </a:lnSpc>
              <a:buNone/>
            </a:pPr>
            <a:r>
              <a:rPr lang="pl-PL" altLang="pl-PL" sz="1600" dirty="0">
                <a:solidFill>
                  <a:schemeClr val="tx1"/>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364917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Let’s TRY TO BUILD </a:t>
            </a:r>
            <a:r>
              <a:rPr lang="en-US" dirty="0" err="1"/>
              <a:t>TeST</a:t>
            </a:r>
            <a:r>
              <a:rPr lang="en-US" dirty="0"/>
              <a:t> STEP BY STEP – THE NAME</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bg1">
                    <a:lumMod val="75000"/>
                  </a:schemeClr>
                </a:solidFill>
                <a:latin typeface="Consolas" panose="020B0609020204030204" pitchFamily="49" charset="0"/>
              </a:rPr>
              <a:t>[</a:t>
            </a:r>
            <a:r>
              <a:rPr lang="pl-PL" altLang="pl-PL" sz="1600" dirty="0" err="1">
                <a:solidFill>
                  <a:schemeClr val="bg1">
                    <a:lumMod val="75000"/>
                  </a:schemeClr>
                </a:solidFill>
                <a:latin typeface="Consolas" panose="020B0609020204030204" pitchFamily="49" charset="0"/>
              </a:rPr>
              <a:t>Fact</a:t>
            </a:r>
            <a:r>
              <a:rPr lang="pl-PL" altLang="pl-PL" sz="1600" dirty="0">
                <a:solidFill>
                  <a:schemeClr val="bg1">
                    <a:lumMod val="75000"/>
                  </a:schemeClr>
                </a:solidFill>
                <a:latin typeface="Consolas" panose="020B0609020204030204" pitchFamily="49" charset="0"/>
              </a:rPr>
              <a: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b="1" i="1" dirty="0">
                <a:solidFill>
                  <a:srgbClr val="0000FF"/>
                </a:solidFill>
                <a:latin typeface="Consolas" panose="020B0609020204030204" pitchFamily="49" charset="0"/>
              </a:rPr>
              <a:t>public</a:t>
            </a:r>
            <a:r>
              <a:rPr lang="pl-PL" altLang="pl-PL" sz="1600" b="1" i="1" dirty="0">
                <a:solidFill>
                  <a:schemeClr val="tx1"/>
                </a:solidFill>
                <a:latin typeface="Consolas" panose="020B0609020204030204" pitchFamily="49" charset="0"/>
              </a:rPr>
              <a:t> </a:t>
            </a:r>
            <a:r>
              <a:rPr lang="pl-PL" altLang="pl-PL" sz="1600" b="1" i="1" dirty="0" err="1">
                <a:solidFill>
                  <a:srgbClr val="0000FF"/>
                </a:solidFill>
                <a:latin typeface="Consolas" panose="020B0609020204030204" pitchFamily="49" charset="0"/>
              </a:rPr>
              <a:t>void</a:t>
            </a:r>
            <a:r>
              <a:rPr lang="pl-PL" altLang="pl-PL" sz="1600" b="1" i="1" dirty="0">
                <a:solidFill>
                  <a:schemeClr val="tx1"/>
                </a:solidFill>
                <a:latin typeface="Consolas" panose="020B0609020204030204" pitchFamily="49" charset="0"/>
              </a:rPr>
              <a:t> </a:t>
            </a:r>
            <a:r>
              <a:rPr lang="en-GB" altLang="pl-PL" sz="1600" b="1" i="1" dirty="0" err="1">
                <a:solidFill>
                  <a:schemeClr val="tx1"/>
                </a:solidFill>
                <a:latin typeface="Consolas" panose="020B0609020204030204" pitchFamily="49" charset="0"/>
              </a:rPr>
              <a:t>TestMethodName</a:t>
            </a:r>
            <a:r>
              <a:rPr lang="pl-PL" altLang="pl-PL" sz="1600" b="1" i="1" dirty="0">
                <a:solidFill>
                  <a:schemeClr val="tx1"/>
                </a:solidFill>
                <a:latin typeface="Consolas" panose="020B0609020204030204" pitchFamily="49" charset="0"/>
              </a:rPr>
              <a:t>()</a:t>
            </a:r>
            <a:endParaRPr lang="en-GB" altLang="pl-PL" sz="1600" b="1" i="1" dirty="0">
              <a:solidFill>
                <a:schemeClr val="tx1"/>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en-GB" altLang="pl-PL" sz="1600" dirty="0">
                <a:solidFill>
                  <a:schemeClr val="bg1">
                    <a:lumMod val="75000"/>
                  </a:schemeClr>
                </a:solidFill>
                <a:latin typeface="Consolas" panose="020B0609020204030204" pitchFamily="49" charset="0"/>
              </a:rPr>
              <a:t>  </a:t>
            </a:r>
            <a:r>
              <a:rPr lang="pl-PL" altLang="pl-PL" sz="1600" dirty="0">
                <a:solidFill>
                  <a:schemeClr val="bg1">
                    <a:lumMod val="75000"/>
                  </a:schemeClr>
                </a:solidFill>
                <a:latin typeface="Consolas" panose="020B0609020204030204" pitchFamily="49" charset="0"/>
              </a:rPr>
              <a:t>// </a:t>
            </a:r>
            <a:r>
              <a:rPr lang="pl-PL" altLang="pl-PL" sz="1600" dirty="0" err="1">
                <a:solidFill>
                  <a:schemeClr val="bg1">
                    <a:lumMod val="75000"/>
                  </a:schemeClr>
                </a:solidFill>
                <a:latin typeface="Consolas" panose="020B0609020204030204" pitchFamily="49" charset="0"/>
              </a:rPr>
              <a:t>Arrange</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dirty="0">
                <a:solidFill>
                  <a:schemeClr val="bg1">
                    <a:lumMod val="75000"/>
                  </a:schemeClr>
                </a:solidFill>
                <a:latin typeface="Consolas" panose="020B0609020204030204" pitchFamily="49" charset="0"/>
              </a:rPr>
              <a:t> </a:t>
            </a:r>
            <a:r>
              <a:rPr lang="pl-PL" altLang="pl-PL" sz="1600"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Act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Assert</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dirty="0">
                <a:solidFill>
                  <a:schemeClr val="bg1">
                    <a:lumMod val="75000"/>
                  </a:schemeClr>
                </a:solidFill>
                <a:latin typeface="Consolas" panose="020B0609020204030204" pitchFamily="49" charset="0"/>
              </a:rPr>
              <a:t>  ...</a:t>
            </a:r>
          </a:p>
          <a:p>
            <a:pPr marL="0" lvl="0" indent="0">
              <a:lnSpc>
                <a:spcPct val="100000"/>
              </a:lnSpc>
              <a:buNone/>
            </a:pPr>
            <a:r>
              <a:rPr lang="pl-PL" altLang="pl-PL" sz="1600" dirty="0">
                <a:solidFill>
                  <a:schemeClr val="bg1">
                    <a:lumMod val="75000"/>
                  </a:schemeClr>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419440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WE SHOULD NAME OUR TEST</a:t>
            </a:r>
            <a:endParaRPr lang="en-US" dirty="0"/>
          </a:p>
        </p:txBody>
      </p:sp>
      <p:sp>
        <p:nvSpPr>
          <p:cNvPr id="3" name="Content Placeholder 2"/>
          <p:cNvSpPr>
            <a:spLocks noGrp="1"/>
          </p:cNvSpPr>
          <p:nvPr>
            <p:ph idx="10"/>
          </p:nvPr>
        </p:nvSpPr>
        <p:spPr/>
        <p:txBody>
          <a:bodyPr/>
          <a:lstStyle/>
          <a:p>
            <a:pPr marL="0" indent="0">
              <a:buNone/>
            </a:pPr>
            <a:r>
              <a:rPr lang="en-US" sz="1800" b="1" dirty="0" err="1">
                <a:solidFill>
                  <a:srgbClr val="FF7F32"/>
                </a:solidFill>
              </a:rPr>
              <a:t>Given</a:t>
            </a:r>
            <a:r>
              <a:rPr lang="en-US" sz="1800" b="1" dirty="0" err="1"/>
              <a:t>_Preconditions_</a:t>
            </a:r>
            <a:r>
              <a:rPr lang="en-US" sz="1800" b="1" dirty="0" err="1">
                <a:solidFill>
                  <a:srgbClr val="FF7F32"/>
                </a:solidFill>
              </a:rPr>
              <a:t>When</a:t>
            </a:r>
            <a:r>
              <a:rPr lang="en-US" sz="1800" b="1" dirty="0" err="1"/>
              <a:t>_StateUnderTest_</a:t>
            </a:r>
            <a:r>
              <a:rPr lang="en-US" sz="1800" b="1" dirty="0" err="1">
                <a:solidFill>
                  <a:srgbClr val="FF7F32"/>
                </a:solidFill>
              </a:rPr>
              <a:t>Then</a:t>
            </a:r>
            <a:r>
              <a:rPr lang="en-US" sz="1800" b="1" dirty="0" err="1"/>
              <a:t>_ExpectedBehavior</a:t>
            </a:r>
            <a:endParaRPr lang="en-US" sz="1800" b="1" dirty="0"/>
          </a:p>
          <a:p>
            <a:pPr algn="just"/>
            <a:r>
              <a:rPr lang="en-US" sz="1800" dirty="0"/>
              <a:t>Based on naming convention developed as part of Behavior-Driven Development (BDD).</a:t>
            </a:r>
          </a:p>
          <a:p>
            <a:pPr algn="just"/>
            <a:r>
              <a:rPr lang="en-GB" sz="1800" dirty="0"/>
              <a:t>Break down test into three parts: preconditions, system under test and expected behaviours</a:t>
            </a:r>
          </a:p>
          <a:p>
            <a:r>
              <a:rPr lang="en-GB" sz="1800" dirty="0"/>
              <a:t>Example:</a:t>
            </a:r>
          </a:p>
          <a:p>
            <a:pPr marL="0" indent="0">
              <a:buNone/>
            </a:pPr>
            <a:r>
              <a:rPr lang="en-GB" sz="1800" i="1" dirty="0"/>
              <a:t>	</a:t>
            </a:r>
            <a:r>
              <a:rPr lang="en-GB" sz="1800" i="1" dirty="0" err="1"/>
              <a:t>Given_UserIsAuthenticated</a:t>
            </a:r>
            <a:r>
              <a:rPr lang="en-GB" sz="1800" i="1" dirty="0"/>
              <a:t>_</a:t>
            </a:r>
          </a:p>
          <a:p>
            <a:pPr marL="0" indent="0">
              <a:buNone/>
            </a:pPr>
            <a:r>
              <a:rPr lang="en-GB" sz="1800" i="1" dirty="0"/>
              <a:t>	</a:t>
            </a:r>
            <a:r>
              <a:rPr lang="en-GB" sz="1800" i="1" dirty="0" err="1"/>
              <a:t>When_I</a:t>
            </a:r>
            <a:r>
              <a:rPr lang="en-US" sz="1800" i="1" dirty="0" err="1"/>
              <a:t>nvalidAccountNumberIsUsedToWithdrawMoney</a:t>
            </a:r>
            <a:r>
              <a:rPr lang="en-US" sz="1800" i="1" dirty="0"/>
              <a:t>_</a:t>
            </a:r>
          </a:p>
          <a:p>
            <a:pPr marL="0" indent="0">
              <a:buNone/>
            </a:pPr>
            <a:r>
              <a:rPr lang="en-US" sz="1800" i="1" dirty="0"/>
              <a:t>	</a:t>
            </a:r>
            <a:r>
              <a:rPr lang="en-US" sz="1800" i="1" dirty="0" err="1"/>
              <a:t>Then_TransactionsWillFail</a:t>
            </a:r>
            <a:endParaRPr lang="en-GB" sz="1800" i="1" dirty="0"/>
          </a:p>
        </p:txBody>
      </p:sp>
      <p:pic>
        <p:nvPicPr>
          <p:cNvPr id="5" name="Obraz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5058203"/>
            <a:ext cx="1467141" cy="1467141"/>
          </a:xfrm>
          <a:prstGeom prst="rect">
            <a:avLst/>
          </a:prstGeom>
        </p:spPr>
      </p:pic>
    </p:spTree>
    <p:extLst>
      <p:ext uri="{BB962C8B-B14F-4D97-AF65-F5344CB8AC3E}">
        <p14:creationId xmlns:p14="http://schemas.microsoft.com/office/powerpoint/2010/main" val="226054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TEST ATTRIBUTE</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b="1" i="1" dirty="0">
                <a:solidFill>
                  <a:schemeClr val="tx1"/>
                </a:solidFill>
                <a:latin typeface="Consolas" panose="020B0609020204030204" pitchFamily="49" charset="0"/>
              </a:rPr>
              <a:t>[</a:t>
            </a:r>
            <a:r>
              <a:rPr lang="pl-PL" altLang="pl-PL" sz="1600" b="1" i="1" dirty="0" err="1">
                <a:solidFill>
                  <a:srgbClr val="2B91AF"/>
                </a:solidFill>
                <a:latin typeface="Consolas" panose="020B0609020204030204" pitchFamily="49" charset="0"/>
              </a:rPr>
              <a:t>Fact</a:t>
            </a:r>
            <a:r>
              <a:rPr lang="pl-PL" altLang="pl-PL" sz="1600" b="1" i="1" dirty="0">
                <a:solidFill>
                  <a:schemeClr val="tx1"/>
                </a:solidFill>
                <a:latin typeface="Consolas" panose="020B0609020204030204" pitchFamily="49" charset="0"/>
              </a:rPr>
              <a:t>]</a:t>
            </a:r>
            <a:endParaRPr lang="en-GB" altLang="pl-PL" sz="1600" b="1" i="1"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Given_DateIsIn2016Year_When_GetCurrentYear_Then_Return2016()</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en-GB" altLang="pl-PL" sz="1600" dirty="0">
                <a:solidFill>
                  <a:schemeClr val="bg1">
                    <a:lumMod val="75000"/>
                  </a:schemeClr>
                </a:solidFill>
                <a:latin typeface="Consolas" panose="020B0609020204030204" pitchFamily="49" charset="0"/>
              </a:rPr>
              <a:t>  </a:t>
            </a:r>
            <a:r>
              <a:rPr lang="pl-PL" altLang="pl-PL" sz="1600" dirty="0">
                <a:solidFill>
                  <a:schemeClr val="bg1">
                    <a:lumMod val="75000"/>
                  </a:schemeClr>
                </a:solidFill>
                <a:latin typeface="Consolas" panose="020B0609020204030204" pitchFamily="49" charset="0"/>
              </a:rPr>
              <a:t>// </a:t>
            </a:r>
            <a:r>
              <a:rPr lang="pl-PL" altLang="pl-PL" sz="1600" dirty="0" err="1">
                <a:solidFill>
                  <a:schemeClr val="bg1">
                    <a:lumMod val="75000"/>
                  </a:schemeClr>
                </a:solidFill>
                <a:latin typeface="Consolas" panose="020B0609020204030204" pitchFamily="49" charset="0"/>
              </a:rPr>
              <a:t>Arrange</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dirty="0">
                <a:solidFill>
                  <a:schemeClr val="bg1">
                    <a:lumMod val="75000"/>
                  </a:schemeClr>
                </a:solidFill>
                <a:latin typeface="Consolas" panose="020B0609020204030204" pitchFamily="49" charset="0"/>
              </a:rPr>
              <a:t> </a:t>
            </a:r>
            <a:r>
              <a:rPr lang="pl-PL" altLang="pl-PL" sz="1600"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Act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Assert</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b="1"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r>
              <a:rPr lang="pl-PL" altLang="pl-PL" sz="1600" dirty="0">
                <a:solidFill>
                  <a:schemeClr val="bg1">
                    <a:lumMod val="75000"/>
                  </a:schemeClr>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2082669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FACT &amp; THEORY</a:t>
            </a:r>
            <a:endParaRPr lang="pl-PL" dirty="0"/>
          </a:p>
        </p:txBody>
      </p:sp>
      <p:sp>
        <p:nvSpPr>
          <p:cNvPr id="4" name="Symbol zastępczy zawartości 3"/>
          <p:cNvSpPr>
            <a:spLocks noGrp="1"/>
          </p:cNvSpPr>
          <p:nvPr>
            <p:ph idx="10"/>
          </p:nvPr>
        </p:nvSpPr>
        <p:spPr>
          <a:xfrm>
            <a:off x="360656" y="1043444"/>
            <a:ext cx="8424000" cy="657364"/>
          </a:xfrm>
        </p:spPr>
        <p:txBody>
          <a:bodyPr/>
          <a:lstStyle/>
          <a:p>
            <a:pPr marL="0" indent="0">
              <a:buNone/>
            </a:pPr>
            <a:r>
              <a:rPr lang="en-US" sz="1800" b="1" i="1" dirty="0">
                <a:solidFill>
                  <a:srgbClr val="FF7F32"/>
                </a:solidFill>
              </a:rPr>
              <a:t>Facts</a:t>
            </a:r>
            <a:r>
              <a:rPr lang="en-US" sz="1800" i="1" dirty="0"/>
              <a:t> are tests which are always true. They test invariant conditions.</a:t>
            </a:r>
            <a:endParaRPr lang="en-US" sz="1800" dirty="0"/>
          </a:p>
        </p:txBody>
      </p:sp>
      <p:sp>
        <p:nvSpPr>
          <p:cNvPr id="5" name="Rectangle 1"/>
          <p:cNvSpPr>
            <a:spLocks noChangeArrowheads="1"/>
          </p:cNvSpPr>
          <p:nvPr/>
        </p:nvSpPr>
        <p:spPr bwMode="auto">
          <a:xfrm>
            <a:off x="360000" y="1749565"/>
            <a:ext cx="8712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400" b="0" i="0" u="none" strike="noStrike" cap="none" normalizeH="0" baseline="0" dirty="0">
                <a:ln>
                  <a:noFill/>
                </a:ln>
                <a:solidFill>
                  <a:schemeClr val="tx1"/>
                </a:solidFill>
                <a:effectLst/>
                <a:latin typeface="Consolas" panose="020B0609020204030204" pitchFamily="49" charset="0"/>
              </a:rPr>
              <a:t>[</a:t>
            </a:r>
            <a:r>
              <a:rPr kumimoji="0" lang="pl-PL" altLang="pl-PL" sz="1400" b="0" i="0" u="none" strike="noStrike" cap="none" normalizeH="0" baseline="0" dirty="0" err="1">
                <a:ln>
                  <a:noFill/>
                </a:ln>
                <a:solidFill>
                  <a:srgbClr val="2B91AF"/>
                </a:solidFill>
                <a:effectLst/>
                <a:latin typeface="Consolas" panose="020B0609020204030204" pitchFamily="49" charset="0"/>
              </a:rPr>
              <a:t>Fact</a:t>
            </a:r>
            <a:r>
              <a:rPr kumimoji="0" lang="pl-PL" altLang="pl-PL" sz="1400" b="0" i="0" u="none" strike="noStrike" cap="none" normalizeH="0" baseline="0" dirty="0">
                <a:ln>
                  <a:noFill/>
                </a:ln>
                <a:solidFill>
                  <a:schemeClr val="tx1"/>
                </a:solidFill>
                <a:effectLst/>
                <a:latin typeface="Consolas" panose="020B0609020204030204" pitchFamily="49" charset="0"/>
              </a:rPr>
              <a:t>]</a:t>
            </a:r>
            <a:endParaRPr kumimoji="0" lang="en-GB" altLang="pl-PL" sz="1400" b="0" i="0" u="none" strike="noStrike" cap="none" normalizeH="0" baseline="0" dirty="0">
              <a:ln>
                <a:noFill/>
              </a:ln>
              <a:solidFill>
                <a:schemeClr val="tx1"/>
              </a:solidFill>
              <a:effectLst/>
              <a:latin typeface="Consolas" panose="020B0609020204030204" pitchFamily="49" charset="0"/>
            </a:endParaRPr>
          </a:p>
          <a:p>
            <a:pPr lvl="0" eaLnBrk="0" fontAlgn="base" hangingPunct="0">
              <a:spcBef>
                <a:spcPct val="0"/>
              </a:spcBef>
              <a:spcAft>
                <a:spcPct val="0"/>
              </a:spcAft>
            </a:pPr>
            <a:r>
              <a:rPr kumimoji="0" lang="pl-PL" altLang="pl-PL" sz="1400" b="0" i="0" u="none" strike="noStrike" cap="none" normalizeH="0" baseline="0" dirty="0">
                <a:ln>
                  <a:noFill/>
                </a:ln>
                <a:solidFill>
                  <a:srgbClr val="0000FF"/>
                </a:solidFill>
                <a:effectLst/>
                <a:latin typeface="Consolas" panose="020B0609020204030204" pitchFamily="49" charset="0"/>
              </a:rPr>
              <a:t>public</a:t>
            </a:r>
            <a:r>
              <a:rPr kumimoji="0" lang="pl-PL" altLang="pl-PL" sz="1400" b="0" i="0" u="none" strike="noStrike" cap="none" normalizeH="0" baseline="0" dirty="0">
                <a:ln>
                  <a:noFill/>
                </a:ln>
                <a:solidFill>
                  <a:schemeClr val="tx1"/>
                </a:solidFill>
                <a:effectLst/>
                <a:latin typeface="Consolas" panose="020B0609020204030204" pitchFamily="49" charset="0"/>
              </a:rPr>
              <a:t> </a:t>
            </a:r>
            <a:r>
              <a:rPr kumimoji="0" lang="pl-PL" altLang="pl-PL" sz="1400" b="0" i="0" u="none" strike="noStrike" cap="none" normalizeH="0" baseline="0" dirty="0" err="1">
                <a:ln>
                  <a:noFill/>
                </a:ln>
                <a:solidFill>
                  <a:srgbClr val="0000FF"/>
                </a:solidFill>
                <a:effectLst/>
                <a:latin typeface="Consolas" panose="020B0609020204030204" pitchFamily="49" charset="0"/>
              </a:rPr>
              <a:t>void</a:t>
            </a:r>
            <a:r>
              <a:rPr kumimoji="0" lang="pl-PL" altLang="pl-PL" sz="1400" b="0" i="0" u="none" strike="noStrike" cap="none" normalizeH="0" baseline="0" dirty="0">
                <a:ln>
                  <a:noFill/>
                </a:ln>
                <a:solidFill>
                  <a:schemeClr val="tx1"/>
                </a:solidFill>
                <a:effectLst/>
                <a:latin typeface="Consolas" panose="020B0609020204030204" pitchFamily="49" charset="0"/>
              </a:rPr>
              <a:t> </a:t>
            </a:r>
            <a:r>
              <a:rPr lang="pl-PL" altLang="pl-PL" sz="1400" dirty="0">
                <a:latin typeface="Consolas" panose="020B0609020204030204" pitchFamily="49" charset="0"/>
              </a:rPr>
              <a:t>Given_DateIsIn2016Year_When_GetCurrentYear_Then_Return2016()</a:t>
            </a:r>
            <a:endParaRPr kumimoji="0" lang="en-GB" altLang="pl-PL" sz="1400" b="0" i="0" u="none" strike="noStrike" cap="none" normalizeH="0" baseline="0" dirty="0">
              <a:ln>
                <a:noFill/>
              </a:ln>
              <a:solidFill>
                <a:schemeClr val="tx1"/>
              </a:solidFill>
              <a:effectLst/>
              <a:latin typeface="Consolas" panose="020B0609020204030204" pitchFamily="49" charset="0"/>
            </a:endParaRPr>
          </a:p>
        </p:txBody>
      </p:sp>
      <p:sp>
        <p:nvSpPr>
          <p:cNvPr id="7" name="pole tekstowe 6"/>
          <p:cNvSpPr txBox="1"/>
          <p:nvPr/>
        </p:nvSpPr>
        <p:spPr>
          <a:xfrm>
            <a:off x="360656" y="4285263"/>
            <a:ext cx="8315800" cy="1384995"/>
          </a:xfrm>
          <a:prstGeom prst="rect">
            <a:avLst/>
          </a:prstGeom>
          <a:noFill/>
        </p:spPr>
        <p:txBody>
          <a:bodyPr wrap="square" rtlCol="0">
            <a:spAutoFit/>
          </a:bodyPr>
          <a:lstStyle/>
          <a:p>
            <a:pPr lvl="0" eaLnBrk="0" fontAlgn="base" hangingPunct="0">
              <a:spcBef>
                <a:spcPct val="0"/>
              </a:spcBef>
              <a:spcAft>
                <a:spcPct val="0"/>
              </a:spcAft>
            </a:pPr>
            <a:r>
              <a:rPr lang="pl-PL" altLang="pl-PL" sz="1400" dirty="0">
                <a:latin typeface="Consolas" panose="020B0609020204030204" pitchFamily="49" charset="0"/>
              </a:rPr>
              <a:t>[</a:t>
            </a:r>
            <a:r>
              <a:rPr lang="pl-PL" altLang="pl-PL" sz="1400" dirty="0" err="1">
                <a:solidFill>
                  <a:srgbClr val="2B91AF"/>
                </a:solidFill>
                <a:latin typeface="Consolas" panose="020B0609020204030204" pitchFamily="49" charset="0"/>
              </a:rPr>
              <a:t>Theory</a:t>
            </a:r>
            <a:r>
              <a:rPr lang="pl-PL" altLang="pl-PL" sz="1400" dirty="0">
                <a:latin typeface="Consolas" panose="020B0609020204030204" pitchFamily="49" charset="0"/>
              </a:rPr>
              <a:t>] </a:t>
            </a:r>
          </a:p>
          <a:p>
            <a:pPr lvl="0" eaLnBrk="0" fontAlgn="base" hangingPunct="0">
              <a:spcBef>
                <a:spcPct val="0"/>
              </a:spcBef>
              <a:spcAft>
                <a:spcPct val="0"/>
              </a:spcAft>
            </a:pPr>
            <a:r>
              <a:rPr lang="pl-PL" altLang="pl-PL" sz="1400" dirty="0">
                <a:latin typeface="Consolas" panose="020B0609020204030204" pitchFamily="49" charset="0"/>
              </a:rPr>
              <a:t>[</a:t>
            </a:r>
            <a:r>
              <a:rPr lang="pl-PL" altLang="pl-PL" sz="1400" dirty="0" err="1">
                <a:solidFill>
                  <a:srgbClr val="2B91AF"/>
                </a:solidFill>
                <a:latin typeface="Consolas" panose="020B0609020204030204" pitchFamily="49" charset="0"/>
              </a:rPr>
              <a:t>InlineData</a:t>
            </a:r>
            <a:r>
              <a:rPr lang="pl-PL" altLang="pl-PL" sz="1400" dirty="0">
                <a:latin typeface="Consolas" panose="020B0609020204030204" pitchFamily="49" charset="0"/>
              </a:rPr>
              <a:t>(2000)]</a:t>
            </a:r>
          </a:p>
          <a:p>
            <a:pPr lvl="0" eaLnBrk="0" fontAlgn="base" hangingPunct="0">
              <a:spcBef>
                <a:spcPct val="0"/>
              </a:spcBef>
              <a:spcAft>
                <a:spcPct val="0"/>
              </a:spcAft>
            </a:pPr>
            <a:r>
              <a:rPr lang="pl-PL" altLang="pl-PL" sz="1400" dirty="0">
                <a:latin typeface="Consolas" panose="020B0609020204030204" pitchFamily="49" charset="0"/>
              </a:rPr>
              <a:t>[</a:t>
            </a:r>
            <a:r>
              <a:rPr lang="pl-PL" altLang="pl-PL" sz="1400" dirty="0" err="1">
                <a:solidFill>
                  <a:srgbClr val="2B91AF"/>
                </a:solidFill>
                <a:latin typeface="Consolas" panose="020B0609020204030204" pitchFamily="49" charset="0"/>
              </a:rPr>
              <a:t>InlineData</a:t>
            </a:r>
            <a:r>
              <a:rPr lang="pl-PL" altLang="pl-PL" sz="1400" dirty="0">
                <a:latin typeface="Consolas" panose="020B0609020204030204" pitchFamily="49" charset="0"/>
              </a:rPr>
              <a:t>(2012)]</a:t>
            </a:r>
          </a:p>
          <a:p>
            <a:pPr lvl="0" eaLnBrk="0" fontAlgn="base" hangingPunct="0">
              <a:spcBef>
                <a:spcPct val="0"/>
              </a:spcBef>
              <a:spcAft>
                <a:spcPct val="0"/>
              </a:spcAft>
            </a:pPr>
            <a:r>
              <a:rPr lang="pl-PL" altLang="pl-PL" sz="1400" dirty="0">
                <a:latin typeface="Consolas" panose="020B0609020204030204" pitchFamily="49" charset="0"/>
              </a:rPr>
              <a:t>[</a:t>
            </a:r>
            <a:r>
              <a:rPr lang="pl-PL" altLang="pl-PL" sz="1400" dirty="0" err="1">
                <a:solidFill>
                  <a:srgbClr val="2B91AF"/>
                </a:solidFill>
                <a:latin typeface="Consolas" panose="020B0609020204030204" pitchFamily="49" charset="0"/>
              </a:rPr>
              <a:t>InlineData</a:t>
            </a:r>
            <a:r>
              <a:rPr lang="pl-PL" altLang="pl-PL" sz="1400" dirty="0">
                <a:latin typeface="Consolas" panose="020B0609020204030204" pitchFamily="49" charset="0"/>
              </a:rPr>
              <a:t>(2016)]</a:t>
            </a:r>
          </a:p>
          <a:p>
            <a:pPr lvl="0" eaLnBrk="0" fontAlgn="base" hangingPunct="0">
              <a:spcBef>
                <a:spcPct val="0"/>
              </a:spcBef>
              <a:spcAft>
                <a:spcPct val="0"/>
              </a:spcAft>
            </a:pPr>
            <a:r>
              <a:rPr lang="pl-PL" altLang="pl-PL" sz="1400" dirty="0">
                <a:latin typeface="Consolas" panose="020B0609020204030204" pitchFamily="49" charset="0"/>
              </a:rPr>
              <a:t>[</a:t>
            </a:r>
            <a:r>
              <a:rPr lang="pl-PL" altLang="pl-PL" sz="1400" dirty="0" err="1">
                <a:solidFill>
                  <a:srgbClr val="2B91AF"/>
                </a:solidFill>
                <a:latin typeface="Consolas" panose="020B0609020204030204" pitchFamily="49" charset="0"/>
              </a:rPr>
              <a:t>InlineData</a:t>
            </a:r>
            <a:r>
              <a:rPr lang="pl-PL" altLang="pl-PL" sz="1400" dirty="0">
                <a:latin typeface="Consolas" panose="020B0609020204030204" pitchFamily="49" charset="0"/>
              </a:rPr>
              <a:t>(2100)] </a:t>
            </a:r>
            <a:r>
              <a:rPr lang="pl-PL" altLang="pl-PL" sz="1400" dirty="0">
                <a:solidFill>
                  <a:srgbClr val="008000"/>
                </a:solidFill>
                <a:latin typeface="Consolas" panose="020B0609020204030204" pitchFamily="49" charset="0"/>
              </a:rPr>
              <a:t>// </a:t>
            </a:r>
            <a:r>
              <a:rPr lang="pl-PL" altLang="pl-PL" sz="1400" dirty="0" err="1">
                <a:solidFill>
                  <a:srgbClr val="008000"/>
                </a:solidFill>
                <a:latin typeface="Consolas" panose="020B0609020204030204" pitchFamily="49" charset="0"/>
              </a:rPr>
              <a:t>Failure</a:t>
            </a:r>
            <a:endParaRPr lang="pl-PL" altLang="pl-PL" sz="1400" dirty="0">
              <a:solidFill>
                <a:srgbClr val="008000"/>
              </a:solidFill>
              <a:latin typeface="Consolas" panose="020B0609020204030204" pitchFamily="49" charset="0"/>
            </a:endParaRPr>
          </a:p>
          <a:p>
            <a:pPr lvl="0" eaLnBrk="0" fontAlgn="base" hangingPunct="0">
              <a:spcBef>
                <a:spcPct val="0"/>
              </a:spcBef>
              <a:spcAft>
                <a:spcPct val="0"/>
              </a:spcAft>
            </a:pPr>
            <a:r>
              <a:rPr lang="pl-PL" altLang="pl-PL" sz="1400" dirty="0">
                <a:solidFill>
                  <a:srgbClr val="0000FF"/>
                </a:solidFill>
                <a:latin typeface="Consolas" panose="020B0609020204030204" pitchFamily="49" charset="0"/>
              </a:rPr>
              <a:t>public</a:t>
            </a:r>
            <a:r>
              <a:rPr lang="pl-PL" altLang="pl-PL" sz="1400" dirty="0">
                <a:latin typeface="Consolas" panose="020B0609020204030204" pitchFamily="49" charset="0"/>
              </a:rPr>
              <a:t> </a:t>
            </a:r>
            <a:r>
              <a:rPr lang="pl-PL" altLang="pl-PL" sz="1400" dirty="0" err="1">
                <a:solidFill>
                  <a:srgbClr val="0000FF"/>
                </a:solidFill>
                <a:latin typeface="Consolas" panose="020B0609020204030204" pitchFamily="49" charset="0"/>
              </a:rPr>
              <a:t>void</a:t>
            </a:r>
            <a:r>
              <a:rPr lang="pl-PL" altLang="pl-PL" sz="1400" dirty="0">
                <a:latin typeface="Consolas" panose="020B0609020204030204" pitchFamily="49" charset="0"/>
              </a:rPr>
              <a:t> </a:t>
            </a:r>
            <a:r>
              <a:rPr lang="pl-PL" altLang="pl-PL" sz="1400" dirty="0" err="1">
                <a:latin typeface="Consolas" panose="020B0609020204030204" pitchFamily="49" charset="0"/>
              </a:rPr>
              <a:t>Given_YearIsLeap_When_CheckingIfIsLeap_Then_ReturnsTrue</a:t>
            </a:r>
            <a:r>
              <a:rPr lang="pl-PL" altLang="pl-PL" sz="1400" dirty="0">
                <a:latin typeface="Consolas" panose="020B0609020204030204" pitchFamily="49" charset="0"/>
              </a:rPr>
              <a:t>(</a:t>
            </a:r>
            <a:r>
              <a:rPr lang="pl-PL" altLang="pl-PL" sz="1400" dirty="0" err="1">
                <a:solidFill>
                  <a:srgbClr val="0000FF"/>
                </a:solidFill>
                <a:latin typeface="Consolas" panose="020B0609020204030204" pitchFamily="49" charset="0"/>
              </a:rPr>
              <a:t>int</a:t>
            </a:r>
            <a:r>
              <a:rPr lang="pl-PL" altLang="pl-PL" sz="1400" dirty="0">
                <a:latin typeface="Consolas" panose="020B0609020204030204" pitchFamily="49" charset="0"/>
              </a:rPr>
              <a:t> </a:t>
            </a:r>
            <a:r>
              <a:rPr lang="pl-PL" altLang="pl-PL" sz="1400" dirty="0" err="1">
                <a:latin typeface="Consolas" panose="020B0609020204030204" pitchFamily="49" charset="0"/>
              </a:rPr>
              <a:t>leapYear</a:t>
            </a:r>
            <a:r>
              <a:rPr lang="pl-PL" altLang="pl-PL" sz="1400" dirty="0">
                <a:latin typeface="Consolas" panose="020B0609020204030204" pitchFamily="49" charset="0"/>
              </a:rPr>
              <a:t>)</a:t>
            </a:r>
            <a:endParaRPr lang="en-GB" altLang="pl-PL" sz="1400" dirty="0">
              <a:latin typeface="Consolas" panose="020B0609020204030204" pitchFamily="49" charset="0"/>
            </a:endParaRPr>
          </a:p>
        </p:txBody>
      </p:sp>
      <p:sp>
        <p:nvSpPr>
          <p:cNvPr id="2" name="TextBox 1"/>
          <p:cNvSpPr txBox="1"/>
          <p:nvPr/>
        </p:nvSpPr>
        <p:spPr>
          <a:xfrm>
            <a:off x="360000" y="3861048"/>
            <a:ext cx="8424000" cy="369332"/>
          </a:xfrm>
          <a:prstGeom prst="rect">
            <a:avLst/>
          </a:prstGeom>
          <a:noFill/>
        </p:spPr>
        <p:txBody>
          <a:bodyPr wrap="square" rtlCol="0">
            <a:spAutoFit/>
          </a:bodyPr>
          <a:lstStyle/>
          <a:p>
            <a:r>
              <a:rPr lang="en-US" b="1" i="1" dirty="0">
                <a:solidFill>
                  <a:srgbClr val="FF7F32"/>
                </a:solidFill>
              </a:rPr>
              <a:t>Theories</a:t>
            </a:r>
            <a:r>
              <a:rPr lang="en-US" i="1" dirty="0"/>
              <a:t> </a:t>
            </a:r>
            <a:r>
              <a:rPr lang="en-US" i="1" dirty="0">
                <a:solidFill>
                  <a:srgbClr val="878786"/>
                </a:solidFill>
              </a:rPr>
              <a:t>are tests which are only true for a particular set of data.</a:t>
            </a:r>
          </a:p>
        </p:txBody>
      </p:sp>
    </p:spTree>
    <p:extLst>
      <p:ext uri="{BB962C8B-B14F-4D97-AF65-F5344CB8AC3E}">
        <p14:creationId xmlns:p14="http://schemas.microsoft.com/office/powerpoint/2010/main" val="394675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RESULTS of PREVIOUS TESTS</a:t>
            </a:r>
          </a:p>
        </p:txBody>
      </p:sp>
      <p:pic>
        <p:nvPicPr>
          <p:cNvPr id="5" name="Obraz 4"/>
          <p:cNvPicPr>
            <a:picLocks noChangeAspect="1"/>
          </p:cNvPicPr>
          <p:nvPr/>
        </p:nvPicPr>
        <p:blipFill rotWithShape="1">
          <a:blip r:embed="rId3"/>
          <a:srcRect r="39351"/>
          <a:stretch/>
        </p:blipFill>
        <p:spPr>
          <a:xfrm>
            <a:off x="251520" y="1700808"/>
            <a:ext cx="8680087" cy="3384376"/>
          </a:xfrm>
          <a:prstGeom prst="rect">
            <a:avLst/>
          </a:prstGeom>
        </p:spPr>
      </p:pic>
    </p:spTree>
    <p:extLst>
      <p:ext uri="{BB962C8B-B14F-4D97-AF65-F5344CB8AC3E}">
        <p14:creationId xmlns:p14="http://schemas.microsoft.com/office/powerpoint/2010/main" val="261137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We can Now prepare ARRANGE</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tx1"/>
                </a:solidFill>
                <a:latin typeface="Consolas" panose="020B0609020204030204" pitchFamily="49" charset="0"/>
              </a:rPr>
              <a:t>[</a:t>
            </a:r>
            <a:r>
              <a:rPr lang="pl-PL" altLang="pl-PL" sz="1600" dirty="0" err="1">
                <a:solidFill>
                  <a:srgbClr val="2B91AF"/>
                </a:solidFill>
                <a:latin typeface="Consolas" panose="020B0609020204030204" pitchFamily="49" charset="0"/>
              </a:rPr>
              <a:t>Fact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Given_DateIsIn2016Year_When_GetCurrentYear_Then_Return2016()</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en-GB" altLang="pl-PL" sz="1600" b="1" dirty="0">
                <a:solidFill>
                  <a:schemeClr val="tx1"/>
                </a:solidFill>
                <a:latin typeface="Consolas" panose="020B0609020204030204" pitchFamily="49" charset="0"/>
              </a:rPr>
              <a:t>  </a:t>
            </a:r>
            <a:r>
              <a:rPr lang="pl-PL" altLang="pl-PL" sz="1600" b="1" dirty="0">
                <a:solidFill>
                  <a:srgbClr val="008000"/>
                </a:solidFill>
                <a:latin typeface="Consolas" panose="020B0609020204030204" pitchFamily="49" charset="0"/>
              </a:rPr>
              <a:t>// </a:t>
            </a:r>
            <a:r>
              <a:rPr lang="pl-PL" altLang="pl-PL" sz="1600" b="1" dirty="0" err="1">
                <a:solidFill>
                  <a:srgbClr val="008000"/>
                </a:solidFill>
                <a:latin typeface="Consolas" panose="020B0609020204030204" pitchFamily="49" charset="0"/>
              </a:rPr>
              <a:t>Arrange</a:t>
            </a:r>
            <a:endParaRPr lang="en-GB" altLang="pl-PL" sz="1600" b="1" dirty="0">
              <a:solidFill>
                <a:srgbClr val="008000"/>
              </a:solidFill>
              <a:latin typeface="Consolas" panose="020B0609020204030204" pitchFamily="49" charset="0"/>
            </a:endParaRPr>
          </a:p>
          <a:p>
            <a:pPr marL="0" indent="0">
              <a:lnSpc>
                <a:spcPct val="100000"/>
              </a:lnSpc>
              <a:buNone/>
            </a:pPr>
            <a:r>
              <a:rPr lang="en-GB" altLang="pl-PL" sz="1600" b="1" dirty="0">
                <a:solidFill>
                  <a:schemeClr val="tx1"/>
                </a:solidFill>
                <a:latin typeface="Consolas" panose="020B0609020204030204" pitchFamily="49" charset="0"/>
              </a:rPr>
              <a:t> </a:t>
            </a:r>
            <a:r>
              <a:rPr lang="pl-PL" altLang="pl-PL" sz="1600" b="1" dirty="0">
                <a:solidFill>
                  <a:schemeClr val="tx1"/>
                </a:solidFill>
                <a:latin typeface="Consolas" panose="020B0609020204030204" pitchFamily="49" charset="0"/>
              </a:rPr>
              <a:t> </a:t>
            </a:r>
            <a:r>
              <a:rPr lang="en-GB" altLang="pl-PL" sz="1600" b="1" dirty="0">
                <a:solidFill>
                  <a:schemeClr val="tx1"/>
                </a:solidFill>
                <a:latin typeface="Consolas" panose="020B0609020204030204" pitchFamily="49" charset="0"/>
              </a:rPr>
              <a:t>...</a:t>
            </a: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a:solidFill>
                  <a:schemeClr val="bg1">
                    <a:lumMod val="75000"/>
                  </a:schemeClr>
                </a:solidFill>
                <a:latin typeface="Consolas" panose="020B0609020204030204" pitchFamily="49" charset="0"/>
              </a:rPr>
              <a:t>// </a:t>
            </a:r>
            <a:r>
              <a:rPr lang="pl-PL" altLang="pl-PL" sz="1600" dirty="0" err="1">
                <a:solidFill>
                  <a:schemeClr val="bg1">
                    <a:lumMod val="75000"/>
                  </a:schemeClr>
                </a:solidFill>
                <a:latin typeface="Consolas" panose="020B0609020204030204" pitchFamily="49" charset="0"/>
              </a:rPr>
              <a:t>Act</a:t>
            </a: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endParaRPr lang="en-GB" altLang="pl-PL" sz="1600" dirty="0">
              <a:solidFill>
                <a:schemeClr val="bg1">
                  <a:lumMod val="75000"/>
                </a:schemeClr>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Assert</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b="1"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r>
              <a:rPr lang="pl-PL" altLang="pl-PL" sz="1600" dirty="0">
                <a:solidFill>
                  <a:schemeClr val="bg1">
                    <a:lumMod val="75000"/>
                  </a:schemeClr>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250040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Long TERM PLAN</a:t>
            </a:r>
            <a:endParaRPr lang="pl-PL" dirty="0"/>
          </a:p>
        </p:txBody>
      </p:sp>
      <p:graphicFrame>
        <p:nvGraphicFramePr>
          <p:cNvPr id="2" name="Symbol zastępczy zawartości 1"/>
          <p:cNvGraphicFramePr>
            <a:graphicFrameLocks noGrp="1"/>
          </p:cNvGraphicFramePr>
          <p:nvPr>
            <p:ph idx="10"/>
            <p:extLst>
              <p:ext uri="{D42A27DB-BD31-4B8C-83A1-F6EECF244321}">
                <p14:modId xmlns:p14="http://schemas.microsoft.com/office/powerpoint/2010/main" val="988046605"/>
              </p:ext>
            </p:extLst>
          </p:nvPr>
        </p:nvGraphicFramePr>
        <p:xfrm>
          <a:off x="360363" y="1476375"/>
          <a:ext cx="8423275" cy="425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473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THIS CASE it CAN LOOK like THIS</a:t>
            </a:r>
            <a:endParaRPr lang="pl-PL" dirty="0"/>
          </a:p>
        </p:txBody>
      </p:sp>
      <p:sp>
        <p:nvSpPr>
          <p:cNvPr id="3" name="Content Placeholder 2"/>
          <p:cNvSpPr>
            <a:spLocks noGrp="1"/>
          </p:cNvSpPr>
          <p:nvPr>
            <p:ph idx="10"/>
          </p:nvPr>
        </p:nvSpPr>
        <p:spPr/>
        <p:txBody>
          <a:bodyPr/>
          <a:lstStyle/>
          <a:p>
            <a:pPr marL="0" lvl="0" indent="0">
              <a:lnSpc>
                <a:spcPct val="100000"/>
              </a:lnSpc>
              <a:buNone/>
            </a:pPr>
            <a:r>
              <a:rPr lang="pl-PL" altLang="pl-PL" sz="1800" b="1" dirty="0">
                <a:solidFill>
                  <a:srgbClr val="008000"/>
                </a:solidFill>
                <a:latin typeface="Consolas" panose="020B0609020204030204" pitchFamily="49" charset="0"/>
              </a:rPr>
              <a:t>// </a:t>
            </a:r>
            <a:r>
              <a:rPr lang="pl-PL" altLang="pl-PL" sz="1800" b="1" dirty="0" err="1">
                <a:solidFill>
                  <a:srgbClr val="008000"/>
                </a:solidFill>
                <a:latin typeface="Consolas" panose="020B0609020204030204" pitchFamily="49" charset="0"/>
              </a:rPr>
              <a:t>Arrange</a:t>
            </a:r>
            <a:endParaRPr lang="en-GB" altLang="pl-PL" sz="1800" b="1" dirty="0">
              <a:solidFill>
                <a:srgbClr val="008000"/>
              </a:solidFill>
              <a:latin typeface="Consolas" panose="020B0609020204030204" pitchFamily="49" charset="0"/>
            </a:endParaRPr>
          </a:p>
          <a:p>
            <a:pPr marL="0" indent="0">
              <a:lnSpc>
                <a:spcPct val="100000"/>
              </a:lnSpc>
              <a:buNone/>
            </a:pPr>
            <a:r>
              <a:rPr lang="pl-PL" altLang="pl-PL" sz="1800" dirty="0" err="1">
                <a:solidFill>
                  <a:srgbClr val="0000FF"/>
                </a:solidFill>
                <a:latin typeface="Consolas" panose="020B0609020204030204" pitchFamily="49" charset="0"/>
              </a:rPr>
              <a:t>const</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int</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ExpectedYear</a:t>
            </a:r>
            <a:r>
              <a:rPr lang="pl-PL" altLang="pl-PL" sz="1800" dirty="0">
                <a:solidFill>
                  <a:schemeClr val="tx1"/>
                </a:solidFill>
                <a:latin typeface="Consolas" panose="020B0609020204030204" pitchFamily="49" charset="0"/>
              </a:rPr>
              <a:t> = 2016; </a:t>
            </a:r>
          </a:p>
          <a:p>
            <a:pPr marL="0" lvl="0" indent="0">
              <a:lnSpc>
                <a:spcPct val="100000"/>
              </a:lnSpc>
              <a:buNone/>
            </a:pPr>
            <a:endParaRPr lang="en-GB" altLang="pl-PL" sz="1800" dirty="0">
              <a:solidFill>
                <a:srgbClr val="0000FF"/>
              </a:solidFill>
              <a:latin typeface="Consolas" panose="020B0609020204030204" pitchFamily="49" charset="0"/>
            </a:endParaRPr>
          </a:p>
          <a:p>
            <a:pPr marL="0" lvl="0" indent="0">
              <a:lnSpc>
                <a:spcPct val="100000"/>
              </a:lnSpc>
              <a:buNone/>
            </a:pPr>
            <a:r>
              <a:rPr lang="pl-PL" altLang="pl-PL" sz="1800" dirty="0" err="1">
                <a:solidFill>
                  <a:srgbClr val="0000FF"/>
                </a:solidFill>
                <a:latin typeface="Consolas" panose="020B0609020204030204" pitchFamily="49" charset="0"/>
              </a:rPr>
              <a:t>var</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dateTimeProviderMock</a:t>
            </a:r>
            <a:r>
              <a:rPr lang="pl-PL" altLang="pl-PL" sz="1800" dirty="0">
                <a:solidFill>
                  <a:schemeClr val="tx1"/>
                </a:solidFill>
                <a:latin typeface="Consolas" panose="020B0609020204030204" pitchFamily="49" charset="0"/>
              </a:rPr>
              <a:t> =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Mock</a:t>
            </a:r>
            <a:r>
              <a:rPr lang="pl-PL" altLang="pl-PL" sz="1800" dirty="0">
                <a:solidFill>
                  <a:schemeClr val="tx1"/>
                </a:solidFill>
                <a:latin typeface="Consolas" panose="020B0609020204030204" pitchFamily="49" charset="0"/>
              </a:rPr>
              <a:t>&lt;</a:t>
            </a:r>
            <a:r>
              <a:rPr lang="pl-PL" altLang="pl-PL" sz="1800" dirty="0" err="1">
                <a:solidFill>
                  <a:srgbClr val="2B91AF"/>
                </a:solidFill>
                <a:latin typeface="Consolas" panose="020B0609020204030204" pitchFamily="49" charset="0"/>
              </a:rPr>
              <a:t>IDateTimeProvider</a:t>
            </a:r>
            <a:r>
              <a:rPr lang="pl-PL" altLang="pl-PL" sz="1800" dirty="0">
                <a:solidFill>
                  <a:schemeClr val="tx1"/>
                </a:solidFill>
                <a:latin typeface="Consolas" panose="020B0609020204030204" pitchFamily="49" charset="0"/>
              </a:rPr>
              <a:t>&gt;();</a:t>
            </a:r>
            <a:endParaRPr lang="en-GB" altLang="pl-PL" sz="1800" dirty="0">
              <a:solidFill>
                <a:schemeClr val="tx1"/>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dateTimeProviderMock.Setup</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x.Now</a:t>
            </a:r>
            <a:r>
              <a:rPr lang="pl-PL" altLang="pl-PL" sz="1800" dirty="0">
                <a:solidFill>
                  <a:schemeClr val="tx1"/>
                </a:solidFill>
                <a:latin typeface="Consolas" panose="020B0609020204030204" pitchFamily="49" charset="0"/>
              </a:rPr>
              <a:t>)</a:t>
            </a:r>
          </a:p>
          <a:p>
            <a:pPr marL="0" lv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DateTime</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ExpectedYear</a:t>
            </a:r>
            <a:r>
              <a:rPr lang="pl-PL" altLang="pl-PL" sz="1800" dirty="0">
                <a:solidFill>
                  <a:schemeClr val="tx1"/>
                </a:solidFill>
                <a:latin typeface="Consolas" panose="020B0609020204030204" pitchFamily="49" charset="0"/>
              </a:rPr>
              <a:t>, 10, 1));</a:t>
            </a:r>
            <a:endParaRPr lang="en-GB" altLang="pl-PL" sz="1800" dirty="0">
              <a:solidFill>
                <a:schemeClr val="tx1"/>
              </a:solidFill>
              <a:latin typeface="Consolas" panose="020B0609020204030204" pitchFamily="49" charset="0"/>
            </a:endParaRPr>
          </a:p>
          <a:p>
            <a:pPr marL="0" lvl="0" indent="0">
              <a:lnSpc>
                <a:spcPct val="100000"/>
              </a:lnSpc>
              <a:buNone/>
            </a:pPr>
            <a:endParaRPr lang="en-GB" altLang="pl-PL" sz="1800" dirty="0">
              <a:solidFill>
                <a:srgbClr val="0000FF"/>
              </a:solidFill>
              <a:latin typeface="Consolas" panose="020B0609020204030204" pitchFamily="49" charset="0"/>
            </a:endParaRPr>
          </a:p>
          <a:p>
            <a:pPr marL="0" lvl="0" indent="0">
              <a:lnSpc>
                <a:spcPct val="100000"/>
              </a:lnSpc>
              <a:buNone/>
            </a:pPr>
            <a:r>
              <a:rPr lang="pl-PL" altLang="pl-PL" sz="1800" dirty="0" err="1">
                <a:solidFill>
                  <a:srgbClr val="0000FF"/>
                </a:solidFill>
                <a:latin typeface="Consolas" panose="020B0609020204030204" pitchFamily="49" charset="0"/>
              </a:rPr>
              <a:t>var</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provider</a:t>
            </a:r>
            <a:r>
              <a:rPr lang="pl-PL" altLang="pl-PL" sz="1800" dirty="0">
                <a:solidFill>
                  <a:schemeClr val="tx1"/>
                </a:solidFill>
                <a:latin typeface="Consolas" panose="020B0609020204030204" pitchFamily="49" charset="0"/>
              </a:rPr>
              <a:t> =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YearProvider</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dateTimeProviderMock.Object</a:t>
            </a:r>
            <a:r>
              <a:rPr lang="pl-PL" altLang="pl-PL" sz="1800" dirty="0">
                <a:solidFill>
                  <a:schemeClr val="tx1"/>
                </a:solidFill>
                <a:latin typeface="Consolas" panose="020B0609020204030204" pitchFamily="49" charset="0"/>
              </a:rPr>
              <a:t>);</a:t>
            </a:r>
            <a:endParaRPr lang="pl-PL" sz="1800" dirty="0"/>
          </a:p>
        </p:txBody>
      </p:sp>
    </p:spTree>
    <p:extLst>
      <p:ext uri="{BB962C8B-B14F-4D97-AF65-F5344CB8AC3E}">
        <p14:creationId xmlns:p14="http://schemas.microsoft.com/office/powerpoint/2010/main" val="321353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Next step ACT</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tx1"/>
                </a:solidFill>
                <a:latin typeface="Consolas" panose="020B0609020204030204" pitchFamily="49" charset="0"/>
              </a:rPr>
              <a:t>[</a:t>
            </a:r>
            <a:r>
              <a:rPr lang="pl-PL" altLang="pl-PL" sz="1600" dirty="0" err="1">
                <a:solidFill>
                  <a:srgbClr val="2B91AF"/>
                </a:solidFill>
                <a:latin typeface="Consolas" panose="020B0609020204030204" pitchFamily="49" charset="0"/>
              </a:rPr>
              <a:t>Fact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Given_DateIsIn2016Year_When_GetCurrentYear_Then_Return2016()</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en-GB" altLang="pl-PL" sz="1600" b="1" dirty="0">
                <a:solidFill>
                  <a:schemeClr val="tx1"/>
                </a:solidFill>
                <a:latin typeface="Consolas" panose="020B0609020204030204" pitchFamily="49" charset="0"/>
              </a:rPr>
              <a:t>  </a:t>
            </a:r>
            <a:r>
              <a:rPr lang="pl-PL" altLang="pl-PL" sz="1600" b="1" dirty="0">
                <a:solidFill>
                  <a:srgbClr val="008000"/>
                </a:solidFill>
                <a:latin typeface="Consolas" panose="020B0609020204030204" pitchFamily="49" charset="0"/>
              </a:rPr>
              <a:t>// </a:t>
            </a:r>
            <a:r>
              <a:rPr lang="pl-PL" altLang="pl-PL" sz="1600" b="1" dirty="0" err="1">
                <a:solidFill>
                  <a:srgbClr val="008000"/>
                </a:solidFill>
                <a:latin typeface="Consolas" panose="020B0609020204030204" pitchFamily="49" charset="0"/>
              </a:rPr>
              <a:t>Arrange</a:t>
            </a:r>
            <a:endParaRPr lang="en-GB" altLang="pl-PL" sz="1600" b="1" dirty="0">
              <a:solidFill>
                <a:srgbClr val="008000"/>
              </a:solidFill>
              <a:latin typeface="Consolas" panose="020B0609020204030204" pitchFamily="49" charset="0"/>
            </a:endParaRP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const</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int</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 2016; </a:t>
            </a:r>
          </a:p>
          <a:p>
            <a:pPr marL="0" lvl="0" indent="0">
              <a:lnSpc>
                <a:spcPct val="100000"/>
              </a:lnSpc>
              <a:buNone/>
            </a:pPr>
            <a:r>
              <a:rPr lang="pl-PL" altLang="pl-PL" sz="1600" dirty="0">
                <a:solidFill>
                  <a:srgbClr val="0000FF"/>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Mock</a:t>
            </a:r>
            <a:r>
              <a:rPr lang="pl-PL" altLang="pl-PL" sz="1600" dirty="0">
                <a:solidFill>
                  <a:schemeClr val="tx1"/>
                </a:solidFill>
                <a:latin typeface="Consolas" panose="020B0609020204030204" pitchFamily="49" charset="0"/>
              </a:rPr>
              <a:t>&lt;</a:t>
            </a:r>
            <a:r>
              <a:rPr lang="pl-PL" altLang="pl-PL" sz="1600" dirty="0" err="1">
                <a:solidFill>
                  <a:srgbClr val="2B91AF"/>
                </a:solidFill>
                <a:latin typeface="Consolas" panose="020B0609020204030204" pitchFamily="49" charset="0"/>
              </a:rPr>
              <a:t>IDateTimeProvider</a:t>
            </a:r>
            <a:r>
              <a:rPr lang="pl-PL" altLang="pl-PL" sz="1600" dirty="0">
                <a:solidFill>
                  <a:schemeClr val="tx1"/>
                </a:solidFill>
                <a:latin typeface="Consolas" panose="020B0609020204030204" pitchFamily="49" charset="0"/>
              </a:rPr>
              <a:t>&gt;();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x.Now</a:t>
            </a:r>
            <a:r>
              <a:rPr lang="pl-PL" altLang="pl-PL" sz="1600" dirty="0">
                <a:solidFill>
                  <a:schemeClr val="tx1"/>
                </a:solidFill>
                <a:latin typeface="Consolas" panose="020B0609020204030204" pitchFamily="49" charset="0"/>
              </a:rPr>
              <a:t>)</a:t>
            </a: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Returns</a:t>
            </a:r>
            <a:r>
              <a:rPr lang="pl-PL" altLang="pl-PL" sz="1600" dirty="0">
                <a:solidFill>
                  <a:schemeClr val="tx1"/>
                </a:solidFill>
                <a:latin typeface="Consolas" panose="020B0609020204030204" pitchFamily="49" charset="0"/>
              </a:rPr>
              <a:t>(</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DateTime</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10, 1));</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provider</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YearProvider</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dateTimeProviderMock.Object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i="1" dirty="0">
                <a:solidFill>
                  <a:schemeClr val="tx1"/>
                </a:solidFill>
                <a:latin typeface="Consolas" panose="020B0609020204030204" pitchFamily="49" charset="0"/>
              </a:rPr>
              <a:t>  </a:t>
            </a:r>
            <a:r>
              <a:rPr lang="pl-PL" altLang="pl-PL" sz="1600" b="1" i="1" dirty="0">
                <a:solidFill>
                  <a:srgbClr val="008000"/>
                </a:solidFill>
                <a:latin typeface="Consolas" panose="020B0609020204030204" pitchFamily="49" charset="0"/>
              </a:rPr>
              <a:t>// </a:t>
            </a:r>
            <a:r>
              <a:rPr lang="pl-PL" altLang="pl-PL" sz="1600" b="1" i="1" dirty="0" err="1">
                <a:solidFill>
                  <a:srgbClr val="008000"/>
                </a:solidFill>
                <a:latin typeface="Consolas" panose="020B0609020204030204" pitchFamily="49" charset="0"/>
              </a:rPr>
              <a:t>Act</a:t>
            </a:r>
            <a:endParaRPr lang="en-GB" altLang="pl-PL" sz="1600" b="1" i="1" dirty="0">
              <a:solidFill>
                <a:srgbClr val="008000"/>
              </a:solidFill>
              <a:latin typeface="Consolas" panose="020B0609020204030204" pitchFamily="49" charset="0"/>
            </a:endParaRPr>
          </a:p>
          <a:p>
            <a:pPr marL="0" lvl="0" indent="0">
              <a:lnSpc>
                <a:spcPct val="100000"/>
              </a:lnSpc>
              <a:buNone/>
            </a:pPr>
            <a:r>
              <a:rPr lang="en-GB" altLang="pl-PL" sz="1600" b="1" i="1" dirty="0">
                <a:solidFill>
                  <a:srgbClr val="008000"/>
                </a:solidFill>
                <a:latin typeface="Consolas" panose="020B0609020204030204" pitchFamily="49" charset="0"/>
              </a:rPr>
              <a:t>  ...</a:t>
            </a:r>
          </a:p>
          <a:p>
            <a:pPr marL="0" lvl="0" indent="0">
              <a:lnSpc>
                <a:spcPct val="100000"/>
              </a:lnSpc>
              <a:buNone/>
            </a:pPr>
            <a:r>
              <a:rPr lang="pl-PL" altLang="pl-PL" sz="1600" dirty="0">
                <a:solidFill>
                  <a:schemeClr val="tx1"/>
                </a:solidFill>
                <a:latin typeface="Consolas" panose="020B0609020204030204" pitchFamily="49" charset="0"/>
              </a:rPr>
              <a:t>  </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bg1">
                    <a:lumMod val="75000"/>
                  </a:schemeClr>
                </a:solidFill>
                <a:latin typeface="Consolas" panose="020B0609020204030204" pitchFamily="49" charset="0"/>
              </a:rPr>
              <a:t>  // </a:t>
            </a:r>
            <a:r>
              <a:rPr lang="pl-PL" altLang="pl-PL" sz="1600" dirty="0" err="1">
                <a:solidFill>
                  <a:schemeClr val="bg1">
                    <a:lumMod val="75000"/>
                  </a:schemeClr>
                </a:solidFill>
                <a:latin typeface="Consolas" panose="020B0609020204030204" pitchFamily="49" charset="0"/>
              </a:rPr>
              <a:t>Assert</a:t>
            </a:r>
            <a:endParaRPr lang="en-GB" altLang="pl-PL" sz="1600" dirty="0">
              <a:solidFill>
                <a:schemeClr val="bg1">
                  <a:lumMod val="75000"/>
                </a:schemeClr>
              </a:solidFill>
              <a:latin typeface="Consolas" panose="020B0609020204030204" pitchFamily="49" charset="0"/>
            </a:endParaRPr>
          </a:p>
          <a:p>
            <a:pPr marL="0" indent="0">
              <a:lnSpc>
                <a:spcPct val="100000"/>
              </a:lnSpc>
              <a:buNone/>
            </a:pPr>
            <a:r>
              <a:rPr lang="en-GB" altLang="pl-PL" sz="1600" b="1" dirty="0">
                <a:solidFill>
                  <a:schemeClr val="bg1">
                    <a:lumMod val="75000"/>
                  </a:schemeClr>
                </a:solidFill>
                <a:latin typeface="Consolas" panose="020B0609020204030204" pitchFamily="49" charset="0"/>
              </a:rPr>
              <a:t>  </a:t>
            </a:r>
            <a:r>
              <a:rPr lang="en-GB" altLang="pl-PL" sz="1600" dirty="0">
                <a:solidFill>
                  <a:schemeClr val="bg1">
                    <a:lumMod val="75000"/>
                  </a:schemeClr>
                </a:solidFill>
                <a:latin typeface="Consolas" panose="020B0609020204030204" pitchFamily="49" charset="0"/>
              </a:rPr>
              <a:t>...</a:t>
            </a:r>
          </a:p>
          <a:p>
            <a:pPr marL="0" lvl="0" indent="0">
              <a:lnSpc>
                <a:spcPct val="100000"/>
              </a:lnSpc>
              <a:buNone/>
            </a:pPr>
            <a:r>
              <a:rPr lang="pl-PL" altLang="pl-PL" sz="1600" dirty="0">
                <a:solidFill>
                  <a:schemeClr val="tx1"/>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191543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 MOST CASES ACT HAS one LINE</a:t>
            </a:r>
            <a:endParaRPr lang="pl-PL" dirty="0"/>
          </a:p>
        </p:txBody>
      </p:sp>
      <p:sp>
        <p:nvSpPr>
          <p:cNvPr id="3" name="Content Placeholder 2"/>
          <p:cNvSpPr>
            <a:spLocks noGrp="1"/>
          </p:cNvSpPr>
          <p:nvPr>
            <p:ph idx="10"/>
          </p:nvPr>
        </p:nvSpPr>
        <p:spPr/>
        <p:txBody>
          <a:bodyPr/>
          <a:lstStyle/>
          <a:p>
            <a:pPr marL="0" lvl="0" indent="0">
              <a:lnSpc>
                <a:spcPct val="100000"/>
              </a:lnSpc>
              <a:buNone/>
            </a:pPr>
            <a:r>
              <a:rPr lang="pl-PL" altLang="pl-PL" sz="1800" b="1" dirty="0">
                <a:solidFill>
                  <a:srgbClr val="008000"/>
                </a:solidFill>
                <a:latin typeface="Consolas" panose="020B0609020204030204" pitchFamily="49" charset="0"/>
              </a:rPr>
              <a:t>// </a:t>
            </a:r>
            <a:r>
              <a:rPr lang="pl-PL" altLang="pl-PL" sz="1800" b="1" dirty="0" err="1">
                <a:solidFill>
                  <a:srgbClr val="008000"/>
                </a:solidFill>
                <a:latin typeface="Consolas" panose="020B0609020204030204" pitchFamily="49" charset="0"/>
              </a:rPr>
              <a:t>Act</a:t>
            </a:r>
            <a:endParaRPr lang="en-GB" altLang="pl-PL" sz="1800" b="1" dirty="0">
              <a:solidFill>
                <a:srgbClr val="008000"/>
              </a:solidFill>
              <a:latin typeface="Consolas" panose="020B0609020204030204" pitchFamily="49" charset="0"/>
            </a:endParaRPr>
          </a:p>
          <a:p>
            <a:pPr marL="0" lvl="0" indent="0">
              <a:lnSpc>
                <a:spcPct val="100000"/>
              </a:lnSpc>
              <a:buNone/>
            </a:pPr>
            <a:r>
              <a:rPr lang="pl-PL" altLang="pl-PL" sz="1800" dirty="0" err="1">
                <a:solidFill>
                  <a:srgbClr val="0000FF"/>
                </a:solidFill>
                <a:latin typeface="Consolas" panose="020B0609020204030204" pitchFamily="49" charset="0"/>
              </a:rPr>
              <a:t>int</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currentYear</a:t>
            </a:r>
            <a:r>
              <a:rPr lang="pl-PL" altLang="pl-PL" sz="1800" dirty="0">
                <a:solidFill>
                  <a:schemeClr val="tx1"/>
                </a:solidFill>
                <a:latin typeface="Consolas" panose="020B0609020204030204" pitchFamily="49" charset="0"/>
              </a:rPr>
              <a:t> = </a:t>
            </a:r>
            <a:r>
              <a:rPr lang="pl-PL" altLang="pl-PL" sz="1800" dirty="0" err="1">
                <a:solidFill>
                  <a:schemeClr val="tx1"/>
                </a:solidFill>
                <a:latin typeface="Consolas" panose="020B0609020204030204" pitchFamily="49" charset="0"/>
              </a:rPr>
              <a:t>provider.CurrentYear</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96578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LAST ITEM - ASSERT</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tx1"/>
                </a:solidFill>
                <a:latin typeface="Consolas" panose="020B0609020204030204" pitchFamily="49" charset="0"/>
              </a:rPr>
              <a:t>[</a:t>
            </a:r>
            <a:r>
              <a:rPr lang="pl-PL" altLang="pl-PL" sz="1600" dirty="0" err="1">
                <a:solidFill>
                  <a:srgbClr val="2B91AF"/>
                </a:solidFill>
                <a:latin typeface="Consolas" panose="020B0609020204030204" pitchFamily="49" charset="0"/>
              </a:rPr>
              <a:t>Fact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Given_DateIsIn2016Year_When_GetCurrentYear_Then_Return2016()</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en-GB" altLang="pl-PL" sz="1600" dirty="0">
                <a:solidFill>
                  <a:schemeClr val="tx1"/>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Arrange</a:t>
            </a:r>
            <a:endParaRPr lang="en-GB" altLang="pl-PL" sz="1600" dirty="0">
              <a:solidFill>
                <a:srgbClr val="008000"/>
              </a:solidFill>
              <a:latin typeface="Consolas" panose="020B0609020204030204" pitchFamily="49" charset="0"/>
            </a:endParaRP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const</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int</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 2016; </a:t>
            </a:r>
          </a:p>
          <a:p>
            <a:pPr marL="0" lvl="0" indent="0">
              <a:lnSpc>
                <a:spcPct val="100000"/>
              </a:lnSpc>
              <a:buNone/>
            </a:pPr>
            <a:r>
              <a:rPr lang="pl-PL" altLang="pl-PL" sz="1600" dirty="0">
                <a:solidFill>
                  <a:srgbClr val="0000FF"/>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Mock</a:t>
            </a:r>
            <a:r>
              <a:rPr lang="pl-PL" altLang="pl-PL" sz="1600" dirty="0">
                <a:solidFill>
                  <a:schemeClr val="tx1"/>
                </a:solidFill>
                <a:latin typeface="Consolas" panose="020B0609020204030204" pitchFamily="49" charset="0"/>
              </a:rPr>
              <a:t>&lt;</a:t>
            </a:r>
            <a:r>
              <a:rPr lang="pl-PL" altLang="pl-PL" sz="1600" dirty="0" err="1">
                <a:solidFill>
                  <a:srgbClr val="2B91AF"/>
                </a:solidFill>
                <a:latin typeface="Consolas" panose="020B0609020204030204" pitchFamily="49" charset="0"/>
              </a:rPr>
              <a:t>IDateTimeProvider</a:t>
            </a:r>
            <a:r>
              <a:rPr lang="pl-PL" altLang="pl-PL" sz="1600" dirty="0">
                <a:solidFill>
                  <a:schemeClr val="tx1"/>
                </a:solidFill>
                <a:latin typeface="Consolas" panose="020B0609020204030204" pitchFamily="49" charset="0"/>
              </a:rPr>
              <a:t>&gt;();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x.Now</a:t>
            </a:r>
            <a:r>
              <a:rPr lang="pl-PL" altLang="pl-PL" sz="1600" dirty="0">
                <a:solidFill>
                  <a:schemeClr val="tx1"/>
                </a:solidFill>
                <a:latin typeface="Consolas" panose="020B0609020204030204" pitchFamily="49" charset="0"/>
              </a:rPr>
              <a:t>)</a:t>
            </a: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Returns</a:t>
            </a:r>
            <a:r>
              <a:rPr lang="pl-PL" altLang="pl-PL" sz="1600" dirty="0">
                <a:solidFill>
                  <a:schemeClr val="tx1"/>
                </a:solidFill>
                <a:latin typeface="Consolas" panose="020B0609020204030204" pitchFamily="49" charset="0"/>
              </a:rPr>
              <a:t>(</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DateTime</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10, 1));</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provider</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YearProvider</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dateTimeProviderMock.Object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Act</a:t>
            </a:r>
            <a:endParaRPr lang="en-GB" altLang="pl-PL" sz="1600" dirty="0">
              <a:solidFill>
                <a:srgbClr val="008000"/>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int</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currentYear</a:t>
            </a:r>
            <a:r>
              <a:rPr lang="pl-PL" altLang="pl-PL" sz="1600" dirty="0">
                <a:solidFill>
                  <a:schemeClr val="tx1"/>
                </a:solidFill>
                <a:latin typeface="Consolas" panose="020B0609020204030204" pitchFamily="49" charset="0"/>
              </a:rPr>
              <a:t> = </a:t>
            </a:r>
            <a:r>
              <a:rPr lang="pl-PL" altLang="pl-PL" sz="1600" dirty="0" err="1">
                <a:solidFill>
                  <a:schemeClr val="tx1"/>
                </a:solidFill>
                <a:latin typeface="Consolas" panose="020B0609020204030204" pitchFamily="49" charset="0"/>
              </a:rPr>
              <a:t>provider.CurrentYear</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b="1" i="1" dirty="0">
                <a:solidFill>
                  <a:schemeClr val="tx1"/>
                </a:solidFill>
                <a:latin typeface="Consolas" panose="020B0609020204030204" pitchFamily="49" charset="0"/>
              </a:rPr>
              <a:t>  </a:t>
            </a:r>
            <a:r>
              <a:rPr lang="pl-PL" altLang="pl-PL" sz="1600" b="1" i="1" dirty="0">
                <a:solidFill>
                  <a:srgbClr val="008000"/>
                </a:solidFill>
                <a:latin typeface="Consolas" panose="020B0609020204030204" pitchFamily="49" charset="0"/>
              </a:rPr>
              <a:t>// </a:t>
            </a:r>
            <a:r>
              <a:rPr lang="pl-PL" altLang="pl-PL" sz="1600" b="1" i="1" dirty="0" err="1">
                <a:solidFill>
                  <a:srgbClr val="008000"/>
                </a:solidFill>
                <a:latin typeface="Consolas" panose="020B0609020204030204" pitchFamily="49" charset="0"/>
              </a:rPr>
              <a:t>Assert</a:t>
            </a:r>
            <a:endParaRPr lang="en-GB" altLang="pl-PL" sz="1600" b="1" i="1" dirty="0">
              <a:solidFill>
                <a:srgbClr val="008000"/>
              </a:solidFill>
              <a:latin typeface="Consolas" panose="020B0609020204030204" pitchFamily="49" charset="0"/>
            </a:endParaRPr>
          </a:p>
          <a:p>
            <a:pPr marL="0" lvl="0" indent="0">
              <a:lnSpc>
                <a:spcPct val="100000"/>
              </a:lnSpc>
              <a:buNone/>
            </a:pPr>
            <a:r>
              <a:rPr lang="en-GB" altLang="pl-PL" sz="1600" b="1" i="1" dirty="0">
                <a:solidFill>
                  <a:srgbClr val="008000"/>
                </a:solidFill>
                <a:latin typeface="Consolas" panose="020B0609020204030204" pitchFamily="49" charset="0"/>
              </a:rPr>
              <a:t>  ...</a:t>
            </a:r>
          </a:p>
          <a:p>
            <a:pPr marL="0" lvl="0" indent="0">
              <a:lnSpc>
                <a:spcPct val="100000"/>
              </a:lnSpc>
              <a:buNone/>
            </a:pPr>
            <a:r>
              <a:rPr lang="pl-PL" altLang="pl-PL" sz="1600" dirty="0">
                <a:solidFill>
                  <a:schemeClr val="tx1"/>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2761228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ASSERT</a:t>
            </a:r>
            <a:endParaRPr lang="pl-PL" dirty="0"/>
          </a:p>
        </p:txBody>
      </p:sp>
      <p:sp>
        <p:nvSpPr>
          <p:cNvPr id="3" name="Content Placeholder 2"/>
          <p:cNvSpPr>
            <a:spLocks noGrp="1"/>
          </p:cNvSpPr>
          <p:nvPr>
            <p:ph idx="10"/>
          </p:nvPr>
        </p:nvSpPr>
        <p:spPr>
          <a:xfrm>
            <a:off x="360000" y="1476000"/>
            <a:ext cx="8424000" cy="656856"/>
          </a:xfrm>
        </p:spPr>
        <p:txBody>
          <a:bodyPr/>
          <a:lstStyle/>
          <a:p>
            <a:pPr marL="0" lvl="0" indent="0" algn="ctr">
              <a:buNone/>
            </a:pPr>
            <a:r>
              <a:rPr lang="pl-PL" altLang="pl-PL" sz="2400" dirty="0" err="1">
                <a:solidFill>
                  <a:srgbClr val="2B91AF"/>
                </a:solidFill>
                <a:latin typeface="Consolas" panose="020B0609020204030204" pitchFamily="49" charset="0"/>
              </a:rPr>
              <a:t>Assert</a:t>
            </a:r>
            <a:r>
              <a:rPr lang="pl-PL" altLang="pl-PL" sz="2400" dirty="0" err="1">
                <a:solidFill>
                  <a:schemeClr val="tx1"/>
                </a:solidFill>
                <a:latin typeface="Consolas" panose="020B0609020204030204" pitchFamily="49" charset="0"/>
              </a:rPr>
              <a:t>.Equal</a:t>
            </a:r>
            <a:r>
              <a:rPr lang="pl-PL" altLang="pl-PL" sz="2400" dirty="0">
                <a:solidFill>
                  <a:schemeClr val="tx1"/>
                </a:solidFill>
                <a:latin typeface="Consolas" panose="020B0609020204030204" pitchFamily="49" charset="0"/>
              </a:rPr>
              <a:t>(</a:t>
            </a:r>
            <a:r>
              <a:rPr lang="pl-PL" altLang="pl-PL" sz="2400" dirty="0">
                <a:solidFill>
                  <a:srgbClr val="A31515"/>
                </a:solidFill>
                <a:latin typeface="Consolas" panose="020B0609020204030204" pitchFamily="49" charset="0"/>
              </a:rPr>
              <a:t>"</a:t>
            </a:r>
            <a:r>
              <a:rPr lang="pl-PL" altLang="pl-PL" sz="2400" dirty="0" err="1">
                <a:solidFill>
                  <a:srgbClr val="A31515"/>
                </a:solidFill>
                <a:latin typeface="Consolas" panose="020B0609020204030204" pitchFamily="49" charset="0"/>
              </a:rPr>
              <a:t>expectedValue</a:t>
            </a:r>
            <a:r>
              <a:rPr lang="pl-PL" altLang="pl-PL" sz="2400" dirty="0">
                <a:solidFill>
                  <a:srgbClr val="A31515"/>
                </a:solidFill>
                <a:latin typeface="Consolas" panose="020B0609020204030204" pitchFamily="49" charset="0"/>
              </a:rPr>
              <a:t>"</a:t>
            </a:r>
            <a:r>
              <a:rPr lang="pl-PL" altLang="pl-PL" sz="2400" dirty="0">
                <a:solidFill>
                  <a:schemeClr val="tx1"/>
                </a:solidFill>
                <a:latin typeface="Consolas" panose="020B0609020204030204" pitchFamily="49" charset="0"/>
              </a:rPr>
              <a:t>, </a:t>
            </a:r>
            <a:r>
              <a:rPr lang="pl-PL" altLang="pl-PL" sz="2400" dirty="0">
                <a:solidFill>
                  <a:srgbClr val="A31515"/>
                </a:solidFill>
                <a:latin typeface="Consolas" panose="020B0609020204030204" pitchFamily="49" charset="0"/>
              </a:rPr>
              <a:t>"</a:t>
            </a:r>
            <a:r>
              <a:rPr lang="pl-PL" altLang="pl-PL" sz="2400" dirty="0" err="1">
                <a:solidFill>
                  <a:srgbClr val="A31515"/>
                </a:solidFill>
                <a:latin typeface="Consolas" panose="020B0609020204030204" pitchFamily="49" charset="0"/>
              </a:rPr>
              <a:t>actualValue</a:t>
            </a:r>
            <a:r>
              <a:rPr lang="pl-PL" altLang="pl-PL" sz="2400" dirty="0">
                <a:solidFill>
                  <a:srgbClr val="A31515"/>
                </a:solidFill>
                <a:latin typeface="Consolas" panose="020B0609020204030204" pitchFamily="49" charset="0"/>
              </a:rPr>
              <a:t>"</a:t>
            </a:r>
            <a:r>
              <a:rPr lang="pl-PL" altLang="pl-PL" sz="2400" dirty="0">
                <a:solidFill>
                  <a:schemeClr val="tx1"/>
                </a:solidFill>
                <a:latin typeface="Consolas" panose="020B0609020204030204" pitchFamily="49" charset="0"/>
              </a:rPr>
              <a:t>); </a:t>
            </a:r>
          </a:p>
          <a:p>
            <a:endParaRPr lang="pl-PL" sz="2400" dirty="0"/>
          </a:p>
        </p:txBody>
      </p:sp>
      <p:pic>
        <p:nvPicPr>
          <p:cNvPr id="4" name="Obraz 10"/>
          <p:cNvPicPr>
            <a:picLocks noChangeAspect="1"/>
          </p:cNvPicPr>
          <p:nvPr/>
        </p:nvPicPr>
        <p:blipFill>
          <a:blip r:embed="rId3"/>
          <a:stretch>
            <a:fillRect/>
          </a:stretch>
        </p:blipFill>
        <p:spPr>
          <a:xfrm>
            <a:off x="406320" y="3260692"/>
            <a:ext cx="8389120" cy="1200709"/>
          </a:xfrm>
          <a:prstGeom prst="rect">
            <a:avLst/>
          </a:prstGeom>
        </p:spPr>
      </p:pic>
      <p:sp>
        <p:nvSpPr>
          <p:cNvPr id="5" name="Rectangle 4"/>
          <p:cNvSpPr/>
          <p:nvPr/>
        </p:nvSpPr>
        <p:spPr>
          <a:xfrm>
            <a:off x="406320" y="2766119"/>
            <a:ext cx="8389120" cy="461665"/>
          </a:xfrm>
          <a:prstGeom prst="rect">
            <a:avLst/>
          </a:prstGeom>
        </p:spPr>
        <p:txBody>
          <a:bodyPr wrap="square">
            <a:spAutoFit/>
          </a:bodyPr>
          <a:lstStyle/>
          <a:p>
            <a:pPr lvl="0" algn="ctr"/>
            <a:r>
              <a:rPr lang="pl-PL" altLang="pl-PL" sz="2400" dirty="0" err="1">
                <a:solidFill>
                  <a:srgbClr val="2B91AF"/>
                </a:solidFill>
                <a:latin typeface="Consolas" panose="020B0609020204030204" pitchFamily="49" charset="0"/>
              </a:rPr>
              <a:t>Assert</a:t>
            </a:r>
            <a:r>
              <a:rPr lang="pl-PL" altLang="pl-PL" sz="2400" dirty="0" err="1">
                <a:latin typeface="Consolas" panose="020B0609020204030204" pitchFamily="49" charset="0"/>
              </a:rPr>
              <a:t>.Equal</a:t>
            </a:r>
            <a:r>
              <a:rPr lang="pl-PL" altLang="pl-PL" sz="2400" dirty="0">
                <a:latin typeface="Consolas" panose="020B0609020204030204" pitchFamily="49" charset="0"/>
              </a:rPr>
              <a:t>(</a:t>
            </a:r>
            <a:r>
              <a:rPr lang="en-GB" altLang="pl-PL" sz="2400" dirty="0">
                <a:solidFill>
                  <a:srgbClr val="A31515"/>
                </a:solidFill>
                <a:latin typeface="Consolas" panose="020B0609020204030204" pitchFamily="49" charset="0"/>
              </a:rPr>
              <a:t>10</a:t>
            </a:r>
            <a:r>
              <a:rPr lang="pl-PL" altLang="pl-PL" sz="2400" dirty="0">
                <a:latin typeface="Consolas" panose="020B0609020204030204" pitchFamily="49" charset="0"/>
              </a:rPr>
              <a:t>, </a:t>
            </a:r>
            <a:r>
              <a:rPr lang="en-GB" altLang="pl-PL" sz="2400" dirty="0">
                <a:solidFill>
                  <a:srgbClr val="A31515"/>
                </a:solidFill>
                <a:latin typeface="Consolas" panose="020B0609020204030204" pitchFamily="49" charset="0"/>
              </a:rPr>
              <a:t>15</a:t>
            </a:r>
            <a:r>
              <a:rPr lang="pl-PL" altLang="pl-PL" sz="2400" dirty="0">
                <a:latin typeface="Consolas" panose="020B0609020204030204" pitchFamily="49" charset="0"/>
              </a:rPr>
              <a:t>); </a:t>
            </a:r>
          </a:p>
        </p:txBody>
      </p:sp>
      <p:sp>
        <p:nvSpPr>
          <p:cNvPr id="7" name="pole tekstowe 6"/>
          <p:cNvSpPr txBox="1"/>
          <p:nvPr/>
        </p:nvSpPr>
        <p:spPr>
          <a:xfrm>
            <a:off x="331920" y="5062847"/>
            <a:ext cx="8424656" cy="830997"/>
          </a:xfrm>
          <a:prstGeom prst="rect">
            <a:avLst/>
          </a:prstGeom>
          <a:noFill/>
        </p:spPr>
        <p:txBody>
          <a:bodyPr wrap="square" rtlCol="0">
            <a:spAutoFit/>
          </a:bodyPr>
          <a:lstStyle/>
          <a:p>
            <a:pPr algn="just"/>
            <a:r>
              <a:rPr lang="pl-PL" sz="2400" dirty="0">
                <a:solidFill>
                  <a:srgbClr val="878786"/>
                </a:solidFill>
              </a:rPr>
              <a:t>Most of </a:t>
            </a:r>
            <a:r>
              <a:rPr lang="pl-PL" sz="2400" dirty="0" err="1">
                <a:solidFill>
                  <a:srgbClr val="FF7F32"/>
                </a:solidFill>
              </a:rPr>
              <a:t>Asserts</a:t>
            </a:r>
            <a:r>
              <a:rPr lang="pl-PL" sz="2400" dirty="0">
                <a:solidFill>
                  <a:srgbClr val="878786"/>
                </a:solidFill>
              </a:rPr>
              <a:t> do not </a:t>
            </a:r>
            <a:r>
              <a:rPr lang="pl-PL" sz="2400" dirty="0" err="1">
                <a:solidFill>
                  <a:srgbClr val="878786"/>
                </a:solidFill>
              </a:rPr>
              <a:t>allow</a:t>
            </a:r>
            <a:r>
              <a:rPr lang="pl-PL" sz="2400" dirty="0">
                <a:solidFill>
                  <a:srgbClr val="878786"/>
                </a:solidFill>
              </a:rPr>
              <a:t> to </a:t>
            </a:r>
            <a:r>
              <a:rPr lang="pl-PL" sz="2400" dirty="0" err="1">
                <a:solidFill>
                  <a:srgbClr val="878786"/>
                </a:solidFill>
              </a:rPr>
              <a:t>provide</a:t>
            </a:r>
            <a:r>
              <a:rPr lang="pl-PL" sz="2400" dirty="0">
                <a:solidFill>
                  <a:srgbClr val="878786"/>
                </a:solidFill>
              </a:rPr>
              <a:t> error </a:t>
            </a:r>
            <a:r>
              <a:rPr lang="pl-PL" sz="2400" dirty="0" err="1">
                <a:solidFill>
                  <a:srgbClr val="878786"/>
                </a:solidFill>
              </a:rPr>
              <a:t>message</a:t>
            </a:r>
            <a:r>
              <a:rPr lang="en-GB" sz="2400" dirty="0">
                <a:solidFill>
                  <a:srgbClr val="878786"/>
                </a:solidFill>
              </a:rPr>
              <a:t>. Test should be written in such way that it is easy to understand it.</a:t>
            </a:r>
            <a:endParaRPr lang="pl-PL" sz="2400" dirty="0">
              <a:solidFill>
                <a:srgbClr val="878786"/>
              </a:solidFill>
            </a:endParaRPr>
          </a:p>
        </p:txBody>
      </p:sp>
    </p:spTree>
    <p:extLst>
      <p:ext uri="{BB962C8B-B14F-4D97-AF65-F5344CB8AC3E}">
        <p14:creationId xmlns:p14="http://schemas.microsoft.com/office/powerpoint/2010/main" val="50200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TYPES OF ASSERTS</a:t>
            </a:r>
            <a:endParaRPr lang="pl-PL" dirty="0"/>
          </a:p>
        </p:txBody>
      </p:sp>
      <p:sp>
        <p:nvSpPr>
          <p:cNvPr id="3" name="Content Placeholder 2"/>
          <p:cNvSpPr>
            <a:spLocks noGrp="1"/>
          </p:cNvSpPr>
          <p:nvPr>
            <p:ph idx="10"/>
          </p:nvPr>
        </p:nvSpPr>
        <p:spPr/>
        <p:txBody>
          <a:bodyPr/>
          <a:lstStyle/>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Item</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is</a:t>
            </a:r>
            <a:r>
              <a:rPr lang="pl-PL" altLang="pl-PL" sz="1800" dirty="0">
                <a:solidFill>
                  <a:srgbClr val="008000"/>
                </a:solidFill>
                <a:latin typeface="Consolas" panose="020B0609020204030204" pitchFamily="49" charset="0"/>
              </a:rPr>
              <a:t> not </a:t>
            </a:r>
            <a:r>
              <a:rPr lang="pl-PL" altLang="pl-PL" sz="1800" dirty="0" err="1">
                <a:solidFill>
                  <a:srgbClr val="008000"/>
                </a:solidFill>
                <a:latin typeface="Consolas" panose="020B0609020204030204" pitchFamily="49" charset="0"/>
              </a:rPr>
              <a:t>equal</a:t>
            </a:r>
            <a:r>
              <a:rPr lang="pl-PL" altLang="pl-PL" sz="1800" dirty="0">
                <a:solidFill>
                  <a:srgbClr val="008000"/>
                </a:solidFill>
                <a:latin typeface="Consolas" panose="020B0609020204030204" pitchFamily="49" charset="0"/>
              </a:rPr>
              <a:t> to </a:t>
            </a:r>
            <a:r>
              <a:rPr lang="pl-PL" altLang="pl-PL" sz="1800" dirty="0" err="1">
                <a:solidFill>
                  <a:srgbClr val="008000"/>
                </a:solidFill>
                <a:latin typeface="Consolas" panose="020B0609020204030204" pitchFamily="49" charset="0"/>
              </a:rPr>
              <a:t>provided</a:t>
            </a:r>
            <a:endParaRPr lang="en-GB" altLang="pl-PL" sz="18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.NotEqual</a:t>
            </a:r>
            <a:r>
              <a:rPr lang="pl-PL" altLang="pl-PL" sz="1800" dirty="0">
                <a:solidFill>
                  <a:schemeClr val="tx1"/>
                </a:solidFill>
                <a:latin typeface="Consolas" panose="020B0609020204030204" pitchFamily="49" charset="0"/>
              </a:rPr>
              <a:t>(10, 15);</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Float</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comparation</a:t>
            </a:r>
            <a:r>
              <a:rPr lang="pl-PL" altLang="pl-PL" sz="1800" dirty="0">
                <a:solidFill>
                  <a:srgbClr val="008000"/>
                </a:solidFill>
                <a:latin typeface="Consolas" panose="020B0609020204030204" pitchFamily="49" charset="0"/>
              </a:rPr>
              <a:t> with </a:t>
            </a:r>
            <a:r>
              <a:rPr lang="pl-PL" altLang="pl-PL" sz="1800" dirty="0" err="1">
                <a:solidFill>
                  <a:srgbClr val="008000"/>
                </a:solidFill>
                <a:latin typeface="Consolas" panose="020B0609020204030204" pitchFamily="49" charset="0"/>
              </a:rPr>
              <a:t>defined</a:t>
            </a:r>
            <a:r>
              <a:rPr lang="pl-PL" altLang="pl-PL" sz="1800" dirty="0">
                <a:solidFill>
                  <a:srgbClr val="008000"/>
                </a:solidFill>
                <a:latin typeface="Consolas" panose="020B0609020204030204" pitchFamily="49" charset="0"/>
              </a:rPr>
              <a:t> precision</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.Equal</a:t>
            </a:r>
            <a:r>
              <a:rPr lang="pl-PL" altLang="pl-PL" sz="1800" dirty="0">
                <a:solidFill>
                  <a:schemeClr val="tx1"/>
                </a:solidFill>
                <a:latin typeface="Consolas" panose="020B0609020204030204" pitchFamily="49" charset="0"/>
              </a:rPr>
              <a:t>(10.0f, 10.001f, 5);</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Is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false</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.False</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false</a:t>
            </a:r>
            <a:r>
              <a:rPr lang="pl-PL" altLang="pl-PL" sz="1800" dirty="0">
                <a:solidFill>
                  <a:schemeClr val="tx1"/>
                </a:solidFill>
                <a:latin typeface="Consolas" panose="020B0609020204030204" pitchFamily="49" charset="0"/>
              </a:rPr>
              <a:t>); </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Is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true</a:t>
            </a:r>
            <a:r>
              <a:rPr lang="pl-PL" altLang="pl-PL" sz="1800" dirty="0">
                <a:solidFill>
                  <a:srgbClr val="008000"/>
                </a:solidFill>
                <a:latin typeface="Consolas" panose="020B0609020204030204" pitchFamily="49" charset="0"/>
              </a:rPr>
              <a:t> - </a:t>
            </a:r>
            <a:r>
              <a:rPr lang="pl-PL" altLang="pl-PL" sz="1800" dirty="0" err="1">
                <a:solidFill>
                  <a:srgbClr val="008000"/>
                </a:solidFill>
                <a:latin typeface="Consolas" panose="020B0609020204030204" pitchFamily="49" charset="0"/>
              </a:rPr>
              <a:t>can</a:t>
            </a:r>
            <a:r>
              <a:rPr lang="pl-PL" altLang="pl-PL" sz="1800" dirty="0">
                <a:solidFill>
                  <a:srgbClr val="008000"/>
                </a:solidFill>
                <a:latin typeface="Consolas" panose="020B0609020204030204" pitchFamily="49" charset="0"/>
              </a:rPr>
              <a:t> be </a:t>
            </a:r>
            <a:r>
              <a:rPr lang="pl-PL" altLang="pl-PL" sz="1800" dirty="0" err="1">
                <a:solidFill>
                  <a:srgbClr val="008000"/>
                </a:solidFill>
                <a:latin typeface="Consolas" panose="020B0609020204030204" pitchFamily="49" charset="0"/>
              </a:rPr>
              <a:t>expression</a:t>
            </a:r>
            <a:endParaRPr lang="en-GB" altLang="pl-PL" sz="18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.True</a:t>
            </a:r>
            <a:r>
              <a:rPr lang="pl-PL" altLang="pl-PL" sz="1800" dirty="0">
                <a:solidFill>
                  <a:schemeClr val="tx1"/>
                </a:solidFill>
                <a:latin typeface="Consolas" panose="020B0609020204030204" pitchFamily="49" charset="0"/>
              </a:rPr>
              <a:t>(10 &lt; 15);</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Check</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null</a:t>
            </a:r>
            <a:endParaRPr lang="en-GB" altLang="pl-PL" sz="18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.Null</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null</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.NotNull</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object</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6356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TYPES OF ASSERTS</a:t>
            </a:r>
            <a:endParaRPr lang="pl-PL" dirty="0"/>
          </a:p>
        </p:txBody>
      </p:sp>
      <p:sp>
        <p:nvSpPr>
          <p:cNvPr id="3" name="Content Placeholder 2"/>
          <p:cNvSpPr>
            <a:spLocks noGrp="1"/>
          </p:cNvSpPr>
          <p:nvPr>
            <p:ph idx="10"/>
          </p:nvPr>
        </p:nvSpPr>
        <p:spPr/>
        <p:txBody>
          <a:bodyPr/>
          <a:lstStyle/>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String </a:t>
            </a:r>
            <a:r>
              <a:rPr lang="pl-PL" altLang="pl-PL" sz="1800" dirty="0" err="1">
                <a:solidFill>
                  <a:srgbClr val="008000"/>
                </a:solidFill>
                <a:latin typeface="Consolas" panose="020B0609020204030204" pitchFamily="49" charset="0"/>
              </a:rPr>
              <a:t>ends</a:t>
            </a:r>
            <a:r>
              <a:rPr lang="pl-PL" altLang="pl-PL" sz="1800" dirty="0">
                <a:solidFill>
                  <a:srgbClr val="008000"/>
                </a:solidFill>
                <a:latin typeface="Consolas" panose="020B0609020204030204" pitchFamily="49" charset="0"/>
              </a:rPr>
              <a:t> as we </a:t>
            </a:r>
            <a:r>
              <a:rPr lang="pl-PL" altLang="pl-PL" sz="1800" dirty="0" err="1">
                <a:solidFill>
                  <a:srgbClr val="008000"/>
                </a:solidFill>
                <a:latin typeface="Consolas" panose="020B0609020204030204" pitchFamily="49" charset="0"/>
              </a:rPr>
              <a:t>expected</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.EndsWith</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a:t>
            </a:r>
            <a:r>
              <a:rPr lang="pl-PL" altLang="pl-PL" sz="1800" dirty="0" err="1">
                <a:solidFill>
                  <a:srgbClr val="A31515"/>
                </a:solidFill>
                <a:latin typeface="Consolas" panose="020B0609020204030204" pitchFamily="49" charset="0"/>
              </a:rPr>
              <a:t>ExpectedEnding</a:t>
            </a:r>
            <a:r>
              <a:rPr lang="pl-PL" altLang="pl-PL" sz="1800" dirty="0">
                <a:solidFill>
                  <a:srgbClr val="A31515"/>
                </a:solidFill>
                <a:latin typeface="Consolas" panose="020B0609020204030204" pitchFamily="49" charset="0"/>
              </a:rPr>
              <a:t>"</a:t>
            </a:r>
            <a:r>
              <a:rPr lang="pl-PL" altLang="pl-PL" sz="1800" dirty="0">
                <a:solidFill>
                  <a:schemeClr val="tx1"/>
                </a:solidFill>
                <a:latin typeface="Consolas" panose="020B0609020204030204" pitchFamily="49" charset="0"/>
              </a:rPr>
              <a:t>, </a:t>
            </a:r>
            <a:r>
              <a:rPr lang="pl-PL" altLang="pl-PL" sz="1800" dirty="0">
                <a:solidFill>
                  <a:srgbClr val="A31515"/>
                </a:solidFill>
                <a:latin typeface="Consolas" panose="020B0609020204030204" pitchFamily="49" charset="0"/>
              </a:rPr>
              <a:t>"</a:t>
            </a:r>
            <a:r>
              <a:rPr lang="pl-PL" altLang="pl-PL" sz="1800" dirty="0" err="1">
                <a:solidFill>
                  <a:srgbClr val="A31515"/>
                </a:solidFill>
                <a:latin typeface="Consolas" panose="020B0609020204030204" pitchFamily="49" charset="0"/>
              </a:rPr>
              <a:t>myStringExpectedEnding</a:t>
            </a:r>
            <a:r>
              <a:rPr lang="pl-PL" altLang="pl-PL" sz="1800" dirty="0">
                <a:solidFill>
                  <a:srgbClr val="A31515"/>
                </a:solidFill>
                <a:latin typeface="Consolas" panose="020B0609020204030204" pitchFamily="49" charset="0"/>
              </a:rPr>
              <a:t>"</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We </a:t>
            </a:r>
            <a:r>
              <a:rPr lang="pl-PL" altLang="pl-PL" sz="1800" dirty="0" err="1">
                <a:solidFill>
                  <a:srgbClr val="008000"/>
                </a:solidFill>
                <a:latin typeface="Consolas" panose="020B0609020204030204" pitchFamily="49" charset="0"/>
              </a:rPr>
              <a:t>can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check</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also</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type</a:t>
            </a:r>
            <a:r>
              <a:rPr lang="pl-PL" altLang="pl-PL" sz="1800" dirty="0">
                <a:solidFill>
                  <a:srgbClr val="008000"/>
                </a:solidFill>
                <a:latin typeface="Consolas" panose="020B0609020204030204" pitchFamily="49" charset="0"/>
              </a:rPr>
              <a:t> of </a:t>
            </a:r>
            <a:r>
              <a:rPr lang="pl-PL" altLang="pl-PL" sz="1800" dirty="0" err="1">
                <a:solidFill>
                  <a:srgbClr val="008000"/>
                </a:solidFill>
                <a:latin typeface="Consolas" panose="020B0609020204030204" pitchFamily="49" charset="0"/>
              </a:rPr>
              <a:t>object</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.IsType</a:t>
            </a:r>
            <a:r>
              <a:rPr lang="pl-PL" altLang="pl-PL" sz="1800" dirty="0">
                <a:solidFill>
                  <a:schemeClr val="tx1"/>
                </a:solidFill>
                <a:latin typeface="Consolas" panose="020B0609020204030204" pitchFamily="49" charset="0"/>
              </a:rPr>
              <a:t>&lt;</a:t>
            </a:r>
            <a:r>
              <a:rPr lang="pl-PL" altLang="pl-PL" sz="1800" dirty="0">
                <a:solidFill>
                  <a:srgbClr val="2B91AF"/>
                </a:solidFill>
                <a:latin typeface="Consolas" panose="020B0609020204030204" pitchFamily="49" charset="0"/>
              </a:rPr>
              <a:t>List</a:t>
            </a:r>
            <a:r>
              <a:rPr lang="pl-PL" altLang="pl-PL" sz="1800" dirty="0">
                <a:solidFill>
                  <a:schemeClr val="tx1"/>
                </a:solidFill>
                <a:latin typeface="Consolas" panose="020B0609020204030204" pitchFamily="49" charset="0"/>
              </a:rPr>
              <a:t>&lt;</a:t>
            </a:r>
            <a:r>
              <a:rPr lang="pl-PL" altLang="pl-PL" sz="1800" dirty="0" err="1">
                <a:solidFill>
                  <a:srgbClr val="0000FF"/>
                </a:solidFill>
                <a:latin typeface="Consolas" panose="020B0609020204030204" pitchFamily="49" charset="0"/>
              </a:rPr>
              <a:t>int</a:t>
            </a:r>
            <a:r>
              <a:rPr lang="pl-PL" altLang="pl-PL" sz="1800" dirty="0">
                <a:solidFill>
                  <a:schemeClr val="tx1"/>
                </a:solidFill>
                <a:latin typeface="Consolas" panose="020B0609020204030204" pitchFamily="49" charset="0"/>
              </a:rPr>
              <a:t>&gt;&gt;(</a:t>
            </a:r>
            <a:r>
              <a:rPr lang="pl-PL" altLang="pl-PL" sz="1800" dirty="0" err="1">
                <a:solidFill>
                  <a:schemeClr val="tx1"/>
                </a:solidFill>
                <a:latin typeface="Consolas" panose="020B0609020204030204" pitchFamily="49" charset="0"/>
              </a:rPr>
              <a:t>collection</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Check</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that</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exception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thrown</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.Throws</a:t>
            </a:r>
            <a:r>
              <a:rPr lang="pl-PL" altLang="pl-PL" sz="1800" dirty="0">
                <a:solidFill>
                  <a:schemeClr val="tx1"/>
                </a:solidFill>
                <a:latin typeface="Consolas" panose="020B0609020204030204" pitchFamily="49" charset="0"/>
              </a:rPr>
              <a:t>&lt;</a:t>
            </a:r>
            <a:r>
              <a:rPr lang="pl-PL" altLang="pl-PL" sz="1800" dirty="0" err="1">
                <a:solidFill>
                  <a:srgbClr val="2B91AF"/>
                </a:solidFill>
                <a:latin typeface="Consolas" panose="020B0609020204030204" pitchFamily="49" charset="0"/>
              </a:rPr>
              <a:t>NullReferenceException</a:t>
            </a:r>
            <a:r>
              <a:rPr lang="pl-PL" altLang="pl-PL" sz="1800" dirty="0">
                <a:solidFill>
                  <a:schemeClr val="tx1"/>
                </a:solidFill>
                <a:latin typeface="Consolas" panose="020B0609020204030204" pitchFamily="49" charset="0"/>
              </a:rPr>
              <a:t>&gt;(() =&gt; </a:t>
            </a:r>
            <a:r>
              <a:rPr lang="pl-PL" altLang="pl-PL" sz="1800" dirty="0" err="1">
                <a:solidFill>
                  <a:schemeClr val="tx1"/>
                </a:solidFill>
                <a:latin typeface="Consolas" panose="020B0609020204030204" pitchFamily="49" charset="0"/>
              </a:rPr>
              <a:t>collection.Add</a:t>
            </a:r>
            <a:r>
              <a:rPr lang="pl-PL" altLang="pl-PL" sz="1800" dirty="0">
                <a:solidFill>
                  <a:schemeClr val="tx1"/>
                </a:solidFill>
                <a:latin typeface="Consolas" panose="020B0609020204030204" pitchFamily="49" charset="0"/>
              </a:rPr>
              <a:t>(10)); </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All</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items</a:t>
            </a:r>
            <a:r>
              <a:rPr lang="pl-PL" altLang="pl-PL" sz="1800" dirty="0">
                <a:solidFill>
                  <a:srgbClr val="008000"/>
                </a:solidFill>
                <a:latin typeface="Consolas" panose="020B0609020204030204" pitchFamily="49" charset="0"/>
              </a:rPr>
              <a:t> in </a:t>
            </a:r>
            <a:r>
              <a:rPr lang="pl-PL" altLang="pl-PL" sz="1800" dirty="0" err="1">
                <a:solidFill>
                  <a:srgbClr val="008000"/>
                </a:solidFill>
                <a:latin typeface="Consolas" panose="020B0609020204030204" pitchFamily="49" charset="0"/>
              </a:rPr>
              <a:t>range</a:t>
            </a:r>
            <a:r>
              <a:rPr lang="pl-PL" altLang="pl-PL" sz="1800" dirty="0">
                <a:solidFill>
                  <a:srgbClr val="008000"/>
                </a:solidFill>
                <a:latin typeface="Consolas" panose="020B0609020204030204" pitchFamily="49" charset="0"/>
              </a:rPr>
              <a:t> 10 and 100</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.All</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collection</a:t>
            </a:r>
            <a:r>
              <a:rPr lang="pl-PL" altLang="pl-PL" sz="1800" dirty="0">
                <a:solidFill>
                  <a:schemeClr val="tx1"/>
                </a:solidFill>
                <a:latin typeface="Consolas" panose="020B0609020204030204" pitchFamily="49" charset="0"/>
              </a:rPr>
              <a:t>, i =&gt; </a:t>
            </a: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.InRange</a:t>
            </a:r>
            <a:r>
              <a:rPr lang="pl-PL" altLang="pl-PL" sz="1800" dirty="0">
                <a:solidFill>
                  <a:schemeClr val="tx1"/>
                </a:solidFill>
                <a:latin typeface="Consolas" panose="020B0609020204030204" pitchFamily="49" charset="0"/>
              </a:rPr>
              <a:t>(i, 10, 100)); </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Collection </a:t>
            </a:r>
            <a:r>
              <a:rPr lang="pl-PL" altLang="pl-PL" sz="1800" dirty="0" err="1">
                <a:solidFill>
                  <a:srgbClr val="008000"/>
                </a:solidFill>
                <a:latin typeface="Consolas" panose="020B0609020204030204" pitchFamily="49" charset="0"/>
              </a:rPr>
              <a:t>contains</a:t>
            </a:r>
            <a:r>
              <a:rPr lang="pl-PL" altLang="pl-PL" sz="1800" dirty="0">
                <a:solidFill>
                  <a:srgbClr val="008000"/>
                </a:solidFill>
                <a:latin typeface="Consolas" panose="020B0609020204030204" pitchFamily="49" charset="0"/>
              </a:rPr>
              <a:t> element with </a:t>
            </a:r>
            <a:r>
              <a:rPr lang="pl-PL" altLang="pl-PL" sz="1800" dirty="0" err="1">
                <a:solidFill>
                  <a:srgbClr val="008000"/>
                </a:solidFill>
                <a:latin typeface="Consolas" panose="020B0609020204030204" pitchFamily="49" charset="0"/>
              </a:rPr>
              <a:t>value</a:t>
            </a:r>
            <a:r>
              <a:rPr lang="pl-PL" altLang="pl-PL" sz="1800" dirty="0">
                <a:solidFill>
                  <a:srgbClr val="008000"/>
                </a:solidFill>
                <a:latin typeface="Consolas" panose="020B0609020204030204" pitchFamily="49" charset="0"/>
              </a:rPr>
              <a:t> 10</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.Contains</a:t>
            </a:r>
            <a:r>
              <a:rPr lang="pl-PL" altLang="pl-PL" sz="1800" dirty="0">
                <a:solidFill>
                  <a:schemeClr val="tx1"/>
                </a:solidFill>
                <a:latin typeface="Consolas" panose="020B0609020204030204" pitchFamily="49" charset="0"/>
              </a:rPr>
              <a:t>(10, </a:t>
            </a:r>
            <a:r>
              <a:rPr lang="pl-PL" altLang="pl-PL" sz="1800" dirty="0" err="1">
                <a:solidFill>
                  <a:schemeClr val="tx1"/>
                </a:solidFill>
                <a:latin typeface="Consolas" panose="020B0609020204030204" pitchFamily="49" charset="0"/>
              </a:rPr>
              <a:t>collection</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a:solidFill>
                  <a:srgbClr val="008000"/>
                </a:solidFill>
                <a:latin typeface="Consolas" panose="020B0609020204030204" pitchFamily="49" charset="0"/>
              </a:rPr>
              <a:t>// Collection </a:t>
            </a:r>
            <a:r>
              <a:rPr lang="pl-PL" altLang="pl-PL" sz="1800" dirty="0" err="1">
                <a:solidFill>
                  <a:srgbClr val="008000"/>
                </a:solidFill>
                <a:latin typeface="Consolas" panose="020B0609020204030204" pitchFamily="49" charset="0"/>
              </a:rPr>
              <a:t>is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empty</a:t>
            </a:r>
            <a:r>
              <a:rPr lang="pl-PL" altLang="pl-PL" sz="1800" dirty="0">
                <a:solidFill>
                  <a:schemeClr val="tx1"/>
                </a:solidFill>
                <a:latin typeface="Consolas" panose="020B0609020204030204" pitchFamily="49" charset="0"/>
              </a:rPr>
              <a:t> </a:t>
            </a:r>
            <a:endParaRPr lang="en-GB" altLang="pl-PL" sz="18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.Empty</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collection</a:t>
            </a:r>
            <a:r>
              <a:rPr lang="pl-PL" altLang="pl-PL" sz="1800" dirty="0">
                <a:solidFill>
                  <a:schemeClr val="tx1"/>
                </a:solidFill>
                <a:latin typeface="Consolas" panose="020B0609020204030204" pitchFamily="49" charset="0"/>
              </a:rPr>
              <a:t>);</a:t>
            </a:r>
          </a:p>
          <a:p>
            <a:endParaRPr lang="pl-PL" sz="1800" dirty="0">
              <a:latin typeface="Consolas" panose="020B0609020204030204" pitchFamily="49" charset="0"/>
            </a:endParaRPr>
          </a:p>
        </p:txBody>
      </p:sp>
    </p:spTree>
    <p:extLst>
      <p:ext uri="{BB962C8B-B14F-4D97-AF65-F5344CB8AC3E}">
        <p14:creationId xmlns:p14="http://schemas.microsoft.com/office/powerpoint/2010/main" val="10429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fade">
                                      <p:cBhvr>
                                        <p:cTn id="39" dur="500"/>
                                        <p:tgtEl>
                                          <p:spTgt spid="3">
                                            <p:txEl>
                                              <p:pRg st="15" end="1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Effect transition="in" filter="fade">
                                      <p:cBhvr>
                                        <p:cTn id="4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TEST RESULTS MESSAGE</a:t>
            </a:r>
            <a:endParaRPr lang="pl-PL" dirty="0"/>
          </a:p>
        </p:txBody>
      </p:sp>
      <p:pic>
        <p:nvPicPr>
          <p:cNvPr id="5" name="Picture 4"/>
          <p:cNvPicPr>
            <a:picLocks noChangeAspect="1"/>
          </p:cNvPicPr>
          <p:nvPr/>
        </p:nvPicPr>
        <p:blipFill rotWithShape="1">
          <a:blip r:embed="rId2"/>
          <a:srcRect r="61035"/>
          <a:stretch/>
        </p:blipFill>
        <p:spPr>
          <a:xfrm>
            <a:off x="338543" y="1052736"/>
            <a:ext cx="3153338" cy="1145492"/>
          </a:xfrm>
          <a:prstGeom prst="rect">
            <a:avLst/>
          </a:prstGeom>
        </p:spPr>
      </p:pic>
      <p:cxnSp>
        <p:nvCxnSpPr>
          <p:cNvPr id="8" name="Straight Connector 7"/>
          <p:cNvCxnSpPr/>
          <p:nvPr/>
        </p:nvCxnSpPr>
        <p:spPr>
          <a:xfrm flipV="1">
            <a:off x="2987824" y="1482633"/>
            <a:ext cx="432048" cy="2151"/>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95736" y="1916832"/>
            <a:ext cx="792088" cy="0"/>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2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TEST RESULTS MESSAGE</a:t>
            </a:r>
            <a:endParaRPr lang="pl-PL" dirty="0"/>
          </a:p>
        </p:txBody>
      </p:sp>
      <p:pic>
        <p:nvPicPr>
          <p:cNvPr id="4" name="Picture 3"/>
          <p:cNvPicPr>
            <a:picLocks noChangeAspect="1"/>
          </p:cNvPicPr>
          <p:nvPr/>
        </p:nvPicPr>
        <p:blipFill rotWithShape="1">
          <a:blip r:embed="rId2"/>
          <a:srcRect r="41484" b="25069"/>
          <a:stretch/>
        </p:blipFill>
        <p:spPr>
          <a:xfrm>
            <a:off x="4032128" y="1052736"/>
            <a:ext cx="4752528" cy="1145492"/>
          </a:xfrm>
          <a:prstGeom prst="rect">
            <a:avLst/>
          </a:prstGeom>
        </p:spPr>
      </p:pic>
      <p:pic>
        <p:nvPicPr>
          <p:cNvPr id="5" name="Picture 4"/>
          <p:cNvPicPr>
            <a:picLocks noChangeAspect="1"/>
          </p:cNvPicPr>
          <p:nvPr/>
        </p:nvPicPr>
        <p:blipFill rotWithShape="1">
          <a:blip r:embed="rId3"/>
          <a:srcRect r="61035"/>
          <a:stretch/>
        </p:blipFill>
        <p:spPr>
          <a:xfrm>
            <a:off x="338543" y="1052736"/>
            <a:ext cx="3153338" cy="1145492"/>
          </a:xfrm>
          <a:prstGeom prst="rect">
            <a:avLst/>
          </a:prstGeom>
        </p:spPr>
      </p:pic>
      <p:cxnSp>
        <p:nvCxnSpPr>
          <p:cNvPr id="9" name="Straight Connector 8"/>
          <p:cNvCxnSpPr/>
          <p:nvPr/>
        </p:nvCxnSpPr>
        <p:spPr>
          <a:xfrm flipV="1">
            <a:off x="7092280" y="1623331"/>
            <a:ext cx="432048" cy="2151"/>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172400" y="1946199"/>
            <a:ext cx="504056" cy="504057"/>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060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Different TEST RESULTS MESSAGE</a:t>
            </a:r>
            <a:endParaRPr lang="pl-PL" dirty="0"/>
          </a:p>
        </p:txBody>
      </p:sp>
      <p:pic>
        <p:nvPicPr>
          <p:cNvPr id="4" name="Picture 3"/>
          <p:cNvPicPr>
            <a:picLocks noChangeAspect="1"/>
          </p:cNvPicPr>
          <p:nvPr/>
        </p:nvPicPr>
        <p:blipFill rotWithShape="1">
          <a:blip r:embed="rId2"/>
          <a:srcRect r="41484" b="25069"/>
          <a:stretch/>
        </p:blipFill>
        <p:spPr>
          <a:xfrm>
            <a:off x="4032128" y="1052736"/>
            <a:ext cx="4752528" cy="1145492"/>
          </a:xfrm>
          <a:prstGeom prst="rect">
            <a:avLst/>
          </a:prstGeom>
        </p:spPr>
      </p:pic>
      <p:pic>
        <p:nvPicPr>
          <p:cNvPr id="5" name="Picture 4"/>
          <p:cNvPicPr>
            <a:picLocks noChangeAspect="1"/>
          </p:cNvPicPr>
          <p:nvPr/>
        </p:nvPicPr>
        <p:blipFill rotWithShape="1">
          <a:blip r:embed="rId3"/>
          <a:srcRect r="61035"/>
          <a:stretch/>
        </p:blipFill>
        <p:spPr>
          <a:xfrm>
            <a:off x="338543" y="1052736"/>
            <a:ext cx="3153338" cy="1145492"/>
          </a:xfrm>
          <a:prstGeom prst="rect">
            <a:avLst/>
          </a:prstGeom>
        </p:spPr>
      </p:pic>
      <p:pic>
        <p:nvPicPr>
          <p:cNvPr id="6" name="Picture 5"/>
          <p:cNvPicPr>
            <a:picLocks noChangeAspect="1"/>
          </p:cNvPicPr>
          <p:nvPr/>
        </p:nvPicPr>
        <p:blipFill>
          <a:blip r:embed="rId4"/>
          <a:stretch>
            <a:fillRect/>
          </a:stretch>
        </p:blipFill>
        <p:spPr>
          <a:xfrm>
            <a:off x="338543" y="2322068"/>
            <a:ext cx="8446113" cy="4290806"/>
          </a:xfrm>
          <a:prstGeom prst="rect">
            <a:avLst/>
          </a:prstGeom>
        </p:spPr>
      </p:pic>
      <p:cxnSp>
        <p:nvCxnSpPr>
          <p:cNvPr id="9" name="Straight Connector 8"/>
          <p:cNvCxnSpPr/>
          <p:nvPr/>
        </p:nvCxnSpPr>
        <p:spPr>
          <a:xfrm flipV="1">
            <a:off x="3707904" y="2319909"/>
            <a:ext cx="540248" cy="389011"/>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40040" y="6309320"/>
            <a:ext cx="792088" cy="0"/>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85940" y="3501008"/>
            <a:ext cx="792088" cy="0"/>
          </a:xfrm>
          <a:prstGeom prst="line">
            <a:avLst/>
          </a:prstGeom>
          <a:ln w="57150">
            <a:solidFill>
              <a:srgbClr val="FF7F3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5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noProof="0" dirty="0"/>
              <a:t>Goal of Training</a:t>
            </a:r>
          </a:p>
        </p:txBody>
      </p:sp>
      <p:sp>
        <p:nvSpPr>
          <p:cNvPr id="5" name="Symbol zastępczy zawartości 4"/>
          <p:cNvSpPr>
            <a:spLocks noGrp="1"/>
          </p:cNvSpPr>
          <p:nvPr>
            <p:ph idx="10"/>
          </p:nvPr>
        </p:nvSpPr>
        <p:spPr/>
        <p:txBody>
          <a:bodyPr anchor="ctr"/>
          <a:lstStyle/>
          <a:p>
            <a:pPr marL="0" indent="0" algn="ctr">
              <a:buNone/>
            </a:pPr>
            <a:r>
              <a:rPr lang="pl-PL" sz="2800" i="1" dirty="0"/>
              <a:t>Y</a:t>
            </a:r>
            <a:r>
              <a:rPr lang="en-GB" sz="2800" i="1" dirty="0" err="1"/>
              <a:t>ou</a:t>
            </a:r>
            <a:r>
              <a:rPr lang="en-GB" sz="2800" i="1" dirty="0"/>
              <a:t> will be able to start writing some unit tests in your projects.</a:t>
            </a:r>
            <a:endParaRPr lang="pl-PL" sz="2800" i="1" dirty="0"/>
          </a:p>
        </p:txBody>
      </p:sp>
    </p:spTree>
    <p:extLst>
      <p:ext uri="{BB962C8B-B14F-4D97-AF65-F5344CB8AC3E}">
        <p14:creationId xmlns:p14="http://schemas.microsoft.com/office/powerpoint/2010/main" val="3439910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ASSERT IN THEORY </a:t>
            </a:r>
            <a:r>
              <a:rPr lang="en-GB" dirty="0"/>
              <a:t>should</a:t>
            </a:r>
            <a:r>
              <a:rPr lang="pl-PL" dirty="0"/>
              <a:t> </a:t>
            </a:r>
            <a:r>
              <a:rPr lang="pl-PL" dirty="0" err="1"/>
              <a:t>have</a:t>
            </a:r>
            <a:r>
              <a:rPr lang="pl-PL" dirty="0"/>
              <a:t> one </a:t>
            </a:r>
            <a:r>
              <a:rPr lang="pl-PL" dirty="0" err="1"/>
              <a:t>line</a:t>
            </a:r>
            <a:r>
              <a:rPr lang="pl-PL" dirty="0"/>
              <a:t>….</a:t>
            </a:r>
          </a:p>
        </p:txBody>
      </p:sp>
      <p:sp>
        <p:nvSpPr>
          <p:cNvPr id="3" name="Content Placeholder 2"/>
          <p:cNvSpPr>
            <a:spLocks noGrp="1"/>
          </p:cNvSpPr>
          <p:nvPr>
            <p:ph idx="10"/>
          </p:nvPr>
        </p:nvSpPr>
        <p:spPr/>
        <p:txBody>
          <a:bodyPr/>
          <a:lstStyle/>
          <a:p>
            <a:pPr marL="0" lvl="0" indent="0">
              <a:lnSpc>
                <a:spcPct val="100000"/>
              </a:lnSpc>
              <a:buNone/>
            </a:pPr>
            <a:r>
              <a:rPr lang="pl-PL" altLang="pl-PL" sz="1800" b="1" dirty="0">
                <a:solidFill>
                  <a:srgbClr val="008000"/>
                </a:solidFill>
                <a:latin typeface="Consolas" panose="020B0609020204030204" pitchFamily="49" charset="0"/>
              </a:rPr>
              <a:t>// </a:t>
            </a:r>
            <a:r>
              <a:rPr lang="pl-PL" altLang="pl-PL" sz="1800" b="1" dirty="0" err="1">
                <a:solidFill>
                  <a:srgbClr val="008000"/>
                </a:solidFill>
                <a:latin typeface="Consolas" panose="020B0609020204030204" pitchFamily="49" charset="0"/>
              </a:rPr>
              <a:t>Assert</a:t>
            </a:r>
            <a:endParaRPr lang="en-GB" altLang="pl-PL" sz="1800" b="1" dirty="0">
              <a:solidFill>
                <a:srgbClr val="008000"/>
              </a:solidFill>
              <a:latin typeface="Consolas" panose="020B0609020204030204" pitchFamily="49" charset="0"/>
            </a:endParaRPr>
          </a:p>
          <a:p>
            <a:pPr marL="0" lvl="0" indent="0">
              <a:lnSpc>
                <a:spcPct val="100000"/>
              </a:lnSpc>
              <a:buNone/>
            </a:pPr>
            <a:r>
              <a:rPr lang="pl-PL" altLang="pl-PL" sz="1800" dirty="0" err="1">
                <a:solidFill>
                  <a:srgbClr val="2B91AF"/>
                </a:solidFill>
                <a:latin typeface="Consolas" panose="020B0609020204030204" pitchFamily="49" charset="0"/>
              </a:rPr>
              <a:t>Assert</a:t>
            </a:r>
            <a:r>
              <a:rPr lang="pl-PL" altLang="pl-PL" sz="1800" dirty="0" err="1">
                <a:solidFill>
                  <a:schemeClr val="tx1"/>
                </a:solidFill>
                <a:latin typeface="Consolas" panose="020B0609020204030204" pitchFamily="49" charset="0"/>
              </a:rPr>
              <a:t>.Equal</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ExpectedYear</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currentYear</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10241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a:t>
            </a:r>
            <a:r>
              <a:rPr lang="pl-PL" dirty="0"/>
              <a:t>c</a:t>
            </a:r>
            <a:r>
              <a:rPr lang="en-GB" dirty="0"/>
              <a:t>E AGAIN OUR production CODE</a:t>
            </a:r>
            <a:endParaRPr lang="pl-PL" dirty="0"/>
          </a:p>
        </p:txBody>
      </p:sp>
      <p:sp>
        <p:nvSpPr>
          <p:cNvPr id="4" name="Rectangle 1"/>
          <p:cNvSpPr>
            <a:spLocks noGrp="1" noChangeArrowheads="1"/>
          </p:cNvSpPr>
          <p:nvPr>
            <p:ph idx="10"/>
          </p:nvPr>
        </p:nvSpPr>
        <p:spPr bwMode="auto">
          <a:xfrm>
            <a:off x="360000" y="1203977"/>
            <a:ext cx="82894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lgn="l" eaLnBrk="0" fontAlgn="base" hangingPunct="0">
              <a:lnSpc>
                <a:spcPct val="100000"/>
              </a:lnSpc>
              <a:spcBef>
                <a:spcPct val="0"/>
              </a:spcBef>
              <a:spcAft>
                <a:spcPct val="0"/>
              </a:spcAft>
              <a:buClrTx/>
              <a:buNone/>
            </a:pPr>
            <a:r>
              <a:rPr lang="pl-PL" altLang="pl-PL" sz="1800" dirty="0">
                <a:solidFill>
                  <a:srgbClr val="0000FF"/>
                </a:solidFill>
                <a:latin typeface="Consolas" panose="020B0609020204030204" pitchFamily="49" charset="0"/>
              </a:rPr>
              <a:t>public</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interface</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IDateTimeProvider</a:t>
            </a:r>
            <a:endParaRPr lang="en-GB" altLang="pl-PL" sz="1800" dirty="0">
              <a:solidFill>
                <a:srgbClr val="2B91AF"/>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en-GB"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DateTime</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Now</a:t>
            </a:r>
            <a:r>
              <a:rPr lang="pl-PL" altLang="pl-PL" sz="1800" dirty="0">
                <a:solidFill>
                  <a:schemeClr val="tx1"/>
                </a:solidFill>
                <a:latin typeface="Consolas" panose="020B0609020204030204" pitchFamily="49" charset="0"/>
              </a:rPr>
              <a:t> { </a:t>
            </a:r>
            <a:r>
              <a:rPr lang="pl-PL" altLang="pl-PL" sz="1800" dirty="0" err="1">
                <a:solidFill>
                  <a:srgbClr val="0000FF"/>
                </a:solidFill>
                <a:latin typeface="Consolas" panose="020B0609020204030204" pitchFamily="49" charset="0"/>
              </a:rPr>
              <a:t>get</a:t>
            </a:r>
            <a:r>
              <a:rPr lang="pl-PL" altLang="pl-PL" sz="1800" dirty="0">
                <a:solidFill>
                  <a:schemeClr val="tx1"/>
                </a:solidFill>
                <a:latin typeface="Consolas" panose="020B0609020204030204" pitchFamily="49" charset="0"/>
              </a:rPr>
              <a:t>; }</a:t>
            </a:r>
            <a:endParaRPr lang="en-GB" altLang="pl-PL" sz="18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800" dirty="0">
                <a:solidFill>
                  <a:schemeClr val="tx1"/>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800" b="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pl-PL" sz="1800" dirty="0">
              <a:solidFill>
                <a:srgbClr val="0000FF"/>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kumimoji="0" lang="pl-PL" altLang="pl-PL" sz="1800" b="0" i="0" u="none" strike="noStrike" cap="none" normalizeH="0" baseline="0" dirty="0">
                <a:ln>
                  <a:noFill/>
                </a:ln>
                <a:solidFill>
                  <a:srgbClr val="0000FF"/>
                </a:solidFill>
                <a:effectLst/>
                <a:latin typeface="Consolas" panose="020B0609020204030204" pitchFamily="49" charset="0"/>
              </a:rPr>
              <a:t>public</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class</a:t>
            </a:r>
            <a:r>
              <a:rPr lang="pl-PL"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YearProvider</a:t>
            </a:r>
            <a:endParaRPr kumimoji="0" lang="en-GB" altLang="pl-PL" sz="1800" b="0" i="0" u="none" strike="noStrike" cap="none" normalizeH="0" baseline="0" dirty="0">
              <a:ln>
                <a:noFill/>
              </a:ln>
              <a:solidFill>
                <a:srgbClr val="FF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en-GB" altLang="pl-PL" sz="1800" dirty="0">
                <a:solidFill>
                  <a:srgbClr val="2B91AF"/>
                </a:solidFill>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private</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readonly</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2B91AF"/>
                </a:solidFill>
                <a:effectLst/>
                <a:latin typeface="Consolas" panose="020B0609020204030204" pitchFamily="49" charset="0"/>
              </a:rPr>
              <a:t>IDateTimeProvider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lvl="0" indent="0" algn="l" eaLnBrk="0" fontAlgn="base" hangingPunct="0">
              <a:lnSpc>
                <a:spcPct val="100000"/>
              </a:lnSpc>
              <a:spcBef>
                <a:spcPct val="0"/>
              </a:spcBef>
              <a:spcAft>
                <a:spcPct val="0"/>
              </a:spcAft>
              <a:buClrTx/>
              <a:buNone/>
            </a:pP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a:ln>
                  <a:noFill/>
                </a:ln>
                <a:solidFill>
                  <a:srgbClr val="0000FF"/>
                </a:solidFill>
                <a:effectLst/>
                <a:latin typeface="Consolas" panose="020B0609020204030204" pitchFamily="49" charset="0"/>
              </a:rPr>
              <a:t>public</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Year</a:t>
            </a:r>
            <a:r>
              <a:rPr kumimoji="0" lang="pl-PL" altLang="pl-PL" sz="1800" b="0" i="0" u="none" strike="noStrike" cap="none" normalizeH="0" baseline="0" dirty="0">
                <a:ln>
                  <a:noFill/>
                </a:ln>
                <a:solidFill>
                  <a:schemeClr val="tx1"/>
                </a:solidFill>
                <a:effectLst/>
                <a:latin typeface="Consolas" panose="020B0609020204030204" pitchFamily="49" charset="0"/>
              </a:rPr>
              <a:t>(</a:t>
            </a:r>
            <a:r>
              <a:rPr kumimoji="0" lang="pl-PL" altLang="pl-PL" sz="1800" b="0" i="0" u="none" strike="noStrike" cap="none" normalizeH="0" baseline="0" dirty="0" err="1">
                <a:ln>
                  <a:noFill/>
                </a:ln>
                <a:solidFill>
                  <a:srgbClr val="2B91AF"/>
                </a:solidFill>
                <a:effectLst/>
                <a:latin typeface="Consolas" panose="020B0609020204030204" pitchFamily="49" charset="0"/>
              </a:rPr>
              <a:t>IDateTimeProvider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en-GB"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a:ln>
                  <a:noFill/>
                </a:ln>
                <a:solidFill>
                  <a:schemeClr val="tx1"/>
                </a:solidFill>
                <a:effectLst/>
                <a:latin typeface="Consolas" panose="020B0609020204030204" pitchFamily="49" charset="0"/>
              </a:rPr>
              <a:t>    </a:t>
            </a:r>
            <a:r>
              <a:rPr kumimoji="0" lang="pl-PL" altLang="pl-PL" sz="1800" b="0" i="0" u="none" strike="noStrike" cap="none" normalizeH="0" baseline="0" dirty="0" err="1">
                <a:ln>
                  <a:noFill/>
                </a:ln>
                <a:solidFill>
                  <a:srgbClr val="0000FF"/>
                </a:solidFill>
                <a:effectLst/>
                <a:latin typeface="Consolas" panose="020B0609020204030204" pitchFamily="49" charset="0"/>
              </a:rPr>
              <a:t>this</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 = </a:t>
            </a:r>
            <a:r>
              <a:rPr kumimoji="0" lang="pl-PL" altLang="pl-PL" sz="1800" b="0" i="0" u="none" strike="noStrike" cap="none" normalizeH="0" baseline="0" dirty="0" err="1">
                <a:ln>
                  <a:noFill/>
                </a:ln>
                <a:solidFill>
                  <a:schemeClr val="tx1"/>
                </a:solidFill>
                <a:effectLst/>
                <a:latin typeface="Consolas" panose="020B0609020204030204" pitchFamily="49" charset="0"/>
              </a:rPr>
              <a:t>dateTimeProvider</a:t>
            </a:r>
            <a:r>
              <a:rPr kumimoji="0" lang="pl-PL" altLang="pl-PL" sz="1800" b="0" i="0" u="none" strike="noStrike" cap="none" normalizeH="0" baseline="0" dirty="0">
                <a:ln>
                  <a:noFill/>
                </a:ln>
                <a:solidFill>
                  <a:schemeClr val="tx1"/>
                </a:solidFill>
                <a:effectLst/>
                <a:latin typeface="Consolas" panose="020B0609020204030204" pitchFamily="49" charset="0"/>
              </a:rPr>
              <a:t>;</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     }</a:t>
            </a: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a:ln>
                  <a:noFill/>
                </a:ln>
                <a:solidFill>
                  <a:srgbClr val="0000FF"/>
                </a:solidFill>
                <a:effectLst/>
                <a:latin typeface="Consolas" panose="020B0609020204030204" pitchFamily="49" charset="0"/>
              </a:rPr>
              <a:t>public</a:t>
            </a:r>
            <a:r>
              <a:rPr kumimoji="0" lang="pl-PL" altLang="pl-PL" sz="1800" b="1"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err="1">
                <a:ln>
                  <a:noFill/>
                </a:ln>
                <a:solidFill>
                  <a:srgbClr val="0000FF"/>
                </a:solidFill>
                <a:effectLst/>
                <a:latin typeface="Consolas" panose="020B0609020204030204" pitchFamily="49" charset="0"/>
              </a:rPr>
              <a:t>int</a:t>
            </a:r>
            <a:r>
              <a:rPr kumimoji="0" lang="pl-PL" altLang="pl-PL" sz="1800" b="1" i="1" u="none" strike="noStrike" cap="none" normalizeH="0" baseline="0" dirty="0">
                <a:ln>
                  <a:noFill/>
                </a:ln>
                <a:solidFill>
                  <a:schemeClr val="tx1"/>
                </a:solidFill>
                <a:effectLst/>
                <a:latin typeface="Consolas" panose="020B0609020204030204" pitchFamily="49" charset="0"/>
              </a:rPr>
              <a:t> </a:t>
            </a:r>
            <a:r>
              <a:rPr kumimoji="0" lang="pl-PL" altLang="pl-PL" sz="1800" b="1" i="1" u="none" strike="noStrike" cap="none" normalizeH="0" baseline="0" dirty="0" err="1">
                <a:ln>
                  <a:noFill/>
                </a:ln>
                <a:solidFill>
                  <a:schemeClr val="tx1"/>
                </a:solidFill>
                <a:effectLst/>
                <a:latin typeface="Consolas" panose="020B0609020204030204" pitchFamily="49" charset="0"/>
              </a:rPr>
              <a:t>CurrentYear</a:t>
            </a:r>
            <a:r>
              <a:rPr kumimoji="0" lang="pl-PL" altLang="pl-PL" sz="1800" b="1" i="1" u="none" strike="noStrike" cap="none" normalizeH="0" baseline="0" dirty="0">
                <a:ln>
                  <a:noFill/>
                </a:ln>
                <a:solidFill>
                  <a:schemeClr val="tx1"/>
                </a:solidFill>
                <a:effectLst/>
                <a:latin typeface="Consolas" panose="020B0609020204030204" pitchFamily="49" charset="0"/>
              </a:rPr>
              <a:t> =&gt; </a:t>
            </a:r>
            <a:r>
              <a:rPr kumimoji="0" lang="pl-PL" altLang="pl-PL" sz="1800" b="1" i="1" u="none" strike="noStrike" cap="none" normalizeH="0" baseline="0" dirty="0" err="1">
                <a:ln>
                  <a:noFill/>
                </a:ln>
                <a:solidFill>
                  <a:srgbClr val="0000FF"/>
                </a:solidFill>
                <a:effectLst/>
                <a:latin typeface="Consolas" panose="020B0609020204030204" pitchFamily="49" charset="0"/>
              </a:rPr>
              <a:t>this</a:t>
            </a:r>
            <a:r>
              <a:rPr kumimoji="0" lang="pl-PL" altLang="pl-PL" sz="1800" b="1" i="1" u="none" strike="noStrike" cap="none" normalizeH="0" baseline="0" dirty="0" err="1">
                <a:ln>
                  <a:noFill/>
                </a:ln>
                <a:solidFill>
                  <a:schemeClr val="tx1"/>
                </a:solidFill>
                <a:effectLst/>
                <a:latin typeface="Consolas" panose="020B0609020204030204" pitchFamily="49" charset="0"/>
              </a:rPr>
              <a:t>.dateTimeProvider.Now.Year</a:t>
            </a:r>
            <a:r>
              <a:rPr kumimoji="0" lang="pl-PL" altLang="pl-PL" sz="1800" b="1" i="1" u="none" strike="noStrike" cap="none" normalizeH="0" baseline="0" dirty="0">
                <a:ln>
                  <a:noFill/>
                </a:ln>
                <a:solidFill>
                  <a:schemeClr val="tx1"/>
                </a:solidFill>
                <a:effectLst/>
                <a:latin typeface="Consolas" panose="020B0609020204030204" pitchFamily="49" charset="0"/>
              </a:rPr>
              <a:t>;</a:t>
            </a:r>
            <a:endParaRPr kumimoji="0" lang="en-GB" altLang="pl-PL" sz="1800" b="1" i="1"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3557105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And our FINAL TEST</a:t>
            </a:r>
            <a:endParaRPr lang="pl-PL" dirty="0"/>
          </a:p>
        </p:txBody>
      </p:sp>
      <p:sp>
        <p:nvSpPr>
          <p:cNvPr id="3" name="Symbol zastępczy zawartości 2"/>
          <p:cNvSpPr>
            <a:spLocks noGrp="1"/>
          </p:cNvSpPr>
          <p:nvPr>
            <p:ph idx="10"/>
          </p:nvPr>
        </p:nvSpPr>
        <p:spPr>
          <a:xfrm>
            <a:off x="360000" y="1476000"/>
            <a:ext cx="8424000" cy="4833320"/>
          </a:xfrm>
        </p:spPr>
        <p:txBody>
          <a:bodyPr/>
          <a:lstStyle/>
          <a:p>
            <a:pPr marL="0" lvl="0" indent="0">
              <a:lnSpc>
                <a:spcPct val="100000"/>
              </a:lnSpc>
              <a:buNone/>
            </a:pPr>
            <a:r>
              <a:rPr lang="pl-PL" altLang="pl-PL" sz="1600" dirty="0">
                <a:solidFill>
                  <a:schemeClr val="tx1"/>
                </a:solidFill>
                <a:latin typeface="Consolas" panose="020B0609020204030204" pitchFamily="49" charset="0"/>
              </a:rPr>
              <a:t>[</a:t>
            </a:r>
            <a:r>
              <a:rPr lang="pl-PL" altLang="pl-PL" sz="1600" dirty="0" err="1">
                <a:solidFill>
                  <a:srgbClr val="2B91AF"/>
                </a:solidFill>
                <a:latin typeface="Consolas" panose="020B0609020204030204" pitchFamily="49" charset="0"/>
              </a:rPr>
              <a:t>Fact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rgbClr val="0000FF"/>
                </a:solidFill>
                <a:latin typeface="Consolas" panose="020B0609020204030204" pitchFamily="49" charset="0"/>
              </a:rPr>
              <a:t>public</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void</a:t>
            </a:r>
            <a:r>
              <a:rPr lang="pl-PL" altLang="pl-PL" sz="1600" dirty="0">
                <a:solidFill>
                  <a:schemeClr val="tx1"/>
                </a:solidFill>
                <a:latin typeface="Consolas" panose="020B0609020204030204" pitchFamily="49" charset="0"/>
              </a:rPr>
              <a:t> Given_DateIsIn2016Year_When_GetYear_Then_Return2016()</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en-GB" altLang="pl-PL" sz="1600" dirty="0">
                <a:solidFill>
                  <a:schemeClr val="tx1"/>
                </a:solidFill>
                <a:latin typeface="Consolas" panose="020B0609020204030204" pitchFamily="49" charset="0"/>
              </a:rPr>
              <a:t>  </a:t>
            </a:r>
            <a:r>
              <a:rPr lang="pl-PL" altLang="pl-PL" sz="1600" b="1" dirty="0">
                <a:solidFill>
                  <a:srgbClr val="008000"/>
                </a:solidFill>
                <a:latin typeface="Consolas" panose="020B0609020204030204" pitchFamily="49" charset="0"/>
              </a:rPr>
              <a:t>// </a:t>
            </a:r>
            <a:r>
              <a:rPr lang="pl-PL" altLang="pl-PL" sz="1600" b="1" dirty="0" err="1">
                <a:solidFill>
                  <a:srgbClr val="008000"/>
                </a:solidFill>
                <a:latin typeface="Consolas" panose="020B0609020204030204" pitchFamily="49" charset="0"/>
              </a:rPr>
              <a:t>Arrange</a:t>
            </a:r>
            <a:endParaRPr lang="en-GB" altLang="pl-PL" sz="1600" b="1" dirty="0">
              <a:solidFill>
                <a:srgbClr val="008000"/>
              </a:solidFill>
              <a:latin typeface="Consolas" panose="020B0609020204030204" pitchFamily="49" charset="0"/>
            </a:endParaRP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const</a:t>
            </a: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int</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 2016; </a:t>
            </a:r>
          </a:p>
          <a:p>
            <a:pPr marL="0" lvl="0" indent="0">
              <a:lnSpc>
                <a:spcPct val="100000"/>
              </a:lnSpc>
              <a:buNone/>
            </a:pPr>
            <a:r>
              <a:rPr lang="pl-PL" altLang="pl-PL" sz="1600" dirty="0">
                <a:solidFill>
                  <a:srgbClr val="0000FF"/>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Mock</a:t>
            </a:r>
            <a:r>
              <a:rPr lang="pl-PL" altLang="pl-PL" sz="1600" dirty="0">
                <a:solidFill>
                  <a:schemeClr val="tx1"/>
                </a:solidFill>
                <a:latin typeface="Consolas" panose="020B0609020204030204" pitchFamily="49" charset="0"/>
              </a:rPr>
              <a:t>&lt;</a:t>
            </a:r>
            <a:r>
              <a:rPr lang="pl-PL" altLang="pl-PL" sz="1600" dirty="0" err="1">
                <a:solidFill>
                  <a:srgbClr val="2B91AF"/>
                </a:solidFill>
                <a:latin typeface="Consolas" panose="020B0609020204030204" pitchFamily="49" charset="0"/>
              </a:rPr>
              <a:t>IDateTimeProvider</a:t>
            </a:r>
            <a:r>
              <a:rPr lang="pl-PL" altLang="pl-PL" sz="1600" dirty="0">
                <a:solidFill>
                  <a:schemeClr val="tx1"/>
                </a:solidFill>
                <a:latin typeface="Consolas" panose="020B0609020204030204" pitchFamily="49" charset="0"/>
              </a:rPr>
              <a:t>&gt;();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dateTimeProviderMock.Setup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x.Now</a:t>
            </a:r>
            <a:r>
              <a:rPr lang="pl-PL" altLang="pl-PL" sz="1600" dirty="0">
                <a:solidFill>
                  <a:schemeClr val="tx1"/>
                </a:solidFill>
                <a:latin typeface="Consolas" panose="020B0609020204030204" pitchFamily="49" charset="0"/>
              </a:rPr>
              <a:t>)</a:t>
            </a: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Returns</a:t>
            </a:r>
            <a:r>
              <a:rPr lang="pl-PL" altLang="pl-PL" sz="1600" dirty="0">
                <a:solidFill>
                  <a:schemeClr val="tx1"/>
                </a:solidFill>
                <a:latin typeface="Consolas" panose="020B0609020204030204" pitchFamily="49" charset="0"/>
              </a:rPr>
              <a:t>(</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DateTime</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10, 1));</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var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provider</a:t>
            </a:r>
            <a:r>
              <a:rPr lang="pl-PL" altLang="pl-PL" sz="1600" dirty="0">
                <a:solidFill>
                  <a:schemeClr val="tx1"/>
                </a:solidFill>
                <a:latin typeface="Consolas" panose="020B0609020204030204" pitchFamily="49" charset="0"/>
              </a:rPr>
              <a:t> = </a:t>
            </a:r>
            <a:r>
              <a:rPr lang="pl-PL" altLang="pl-PL" sz="1600" dirty="0" err="1">
                <a:solidFill>
                  <a:srgbClr val="0000FF"/>
                </a:solidFill>
                <a:latin typeface="Consolas" panose="020B0609020204030204" pitchFamily="49" charset="0"/>
              </a:rPr>
              <a:t>new</a:t>
            </a: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YearProvider</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dateTimeProviderMock.Object</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b="1" dirty="0">
                <a:solidFill>
                  <a:srgbClr val="008000"/>
                </a:solidFill>
                <a:latin typeface="Consolas" panose="020B0609020204030204" pitchFamily="49" charset="0"/>
              </a:rPr>
              <a:t>// </a:t>
            </a:r>
            <a:r>
              <a:rPr lang="pl-PL" altLang="pl-PL" sz="1600" b="1" dirty="0" err="1">
                <a:solidFill>
                  <a:srgbClr val="008000"/>
                </a:solidFill>
                <a:latin typeface="Consolas" panose="020B0609020204030204" pitchFamily="49" charset="0"/>
              </a:rPr>
              <a:t>Act</a:t>
            </a:r>
            <a:endParaRPr lang="en-GB" altLang="pl-PL" sz="1600" b="1" dirty="0">
              <a:solidFill>
                <a:srgbClr val="008000"/>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0000FF"/>
                </a:solidFill>
                <a:latin typeface="Consolas" panose="020B0609020204030204" pitchFamily="49" charset="0"/>
              </a:rPr>
              <a:t>int</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currentYear</a:t>
            </a:r>
            <a:r>
              <a:rPr lang="pl-PL" altLang="pl-PL" sz="1600" dirty="0">
                <a:solidFill>
                  <a:schemeClr val="tx1"/>
                </a:solidFill>
                <a:latin typeface="Consolas" panose="020B0609020204030204" pitchFamily="49" charset="0"/>
              </a:rPr>
              <a:t> = </a:t>
            </a:r>
            <a:r>
              <a:rPr lang="pl-PL" altLang="pl-PL" sz="1600" dirty="0" err="1">
                <a:solidFill>
                  <a:schemeClr val="tx1"/>
                </a:solidFill>
                <a:latin typeface="Consolas" panose="020B0609020204030204" pitchFamily="49" charset="0"/>
              </a:rPr>
              <a:t>provider.Year</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b="1" dirty="0">
                <a:solidFill>
                  <a:srgbClr val="008000"/>
                </a:solidFill>
                <a:latin typeface="Consolas" panose="020B0609020204030204" pitchFamily="49" charset="0"/>
              </a:rPr>
              <a:t>// </a:t>
            </a:r>
            <a:r>
              <a:rPr lang="pl-PL" altLang="pl-PL" sz="1600" b="1" dirty="0" err="1">
                <a:solidFill>
                  <a:srgbClr val="008000"/>
                </a:solidFill>
                <a:latin typeface="Consolas" panose="020B0609020204030204" pitchFamily="49" charset="0"/>
              </a:rPr>
              <a:t>Assert</a:t>
            </a:r>
            <a:endParaRPr lang="en-GB" altLang="pl-PL" sz="1600" b="1" dirty="0">
              <a:solidFill>
                <a:srgbClr val="008000"/>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rgbClr val="2B91AF"/>
                </a:solidFill>
                <a:latin typeface="Consolas" panose="020B0609020204030204" pitchFamily="49" charset="0"/>
              </a:rPr>
              <a:t>Assert</a:t>
            </a:r>
            <a:r>
              <a:rPr lang="pl-PL" altLang="pl-PL" sz="1600" dirty="0" err="1">
                <a:solidFill>
                  <a:schemeClr val="tx1"/>
                </a:solidFill>
                <a:latin typeface="Consolas" panose="020B0609020204030204" pitchFamily="49" charset="0"/>
              </a:rPr>
              <a:t>.Equal</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ExpectedYear</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currentYear</a:t>
            </a:r>
            <a:r>
              <a:rPr lang="pl-PL" altLang="pl-PL" sz="1600" dirty="0">
                <a:solidFill>
                  <a:schemeClr val="tx1"/>
                </a:solidFill>
                <a:latin typeface="Consolas" panose="020B0609020204030204" pitchFamily="49" charset="0"/>
              </a:rPr>
              <a:t>);</a:t>
            </a:r>
            <a:endParaRPr lang="en-GB" altLang="pl-PL" sz="1600" dirty="0">
              <a:solidFill>
                <a:schemeClr val="tx1"/>
              </a:solidFill>
              <a:latin typeface="Consolas" panose="020B0609020204030204" pitchFamily="49" charset="0"/>
            </a:endParaRPr>
          </a:p>
          <a:p>
            <a:pPr marL="0" lvl="0" indent="0">
              <a:lnSpc>
                <a:spcPct val="100000"/>
              </a:lnSpc>
              <a:buNone/>
            </a:pPr>
            <a:r>
              <a:rPr lang="pl-PL" altLang="pl-PL" sz="1600" dirty="0">
                <a:solidFill>
                  <a:schemeClr val="tx1"/>
                </a:solidFill>
                <a:latin typeface="Consolas" panose="020B0609020204030204" pitchFamily="49" charset="0"/>
              </a:rPr>
              <a:t>}</a:t>
            </a:r>
          </a:p>
          <a:p>
            <a:pPr marL="0" indent="0">
              <a:buNone/>
            </a:pPr>
            <a:endParaRPr lang="pl-PL" dirty="0">
              <a:latin typeface="Consolas" panose="020B0609020204030204" pitchFamily="49" charset="0"/>
            </a:endParaRPr>
          </a:p>
        </p:txBody>
      </p:sp>
    </p:spTree>
    <p:extLst>
      <p:ext uri="{BB962C8B-B14F-4D97-AF65-F5344CB8AC3E}">
        <p14:creationId xmlns:p14="http://schemas.microsoft.com/office/powerpoint/2010/main" val="4024982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Design Good Unit Test</a:t>
            </a:r>
            <a:endParaRPr lang="pl-PL" dirty="0"/>
          </a:p>
        </p:txBody>
      </p:sp>
      <p:sp>
        <p:nvSpPr>
          <p:cNvPr id="3" name="Symbol zastępczy zawartości 2"/>
          <p:cNvSpPr>
            <a:spLocks noGrp="1"/>
          </p:cNvSpPr>
          <p:nvPr>
            <p:ph idx="10"/>
          </p:nvPr>
        </p:nvSpPr>
        <p:spPr/>
        <p:txBody>
          <a:bodyPr/>
          <a:lstStyle/>
          <a:p>
            <a:r>
              <a:rPr lang="en-GB" dirty="0"/>
              <a:t>Input parameters</a:t>
            </a:r>
          </a:p>
          <a:p>
            <a:pPr lvl="1"/>
            <a:r>
              <a:rPr lang="en-GB" dirty="0"/>
              <a:t>Correct / wrong / boundary values </a:t>
            </a:r>
          </a:p>
          <a:p>
            <a:pPr lvl="1"/>
            <a:r>
              <a:rPr lang="en-GB" dirty="0"/>
              <a:t>Unexpected situations</a:t>
            </a:r>
          </a:p>
          <a:p>
            <a:r>
              <a:rPr lang="en-GB" dirty="0"/>
              <a:t>Logic</a:t>
            </a:r>
          </a:p>
          <a:p>
            <a:pPr lvl="1"/>
            <a:r>
              <a:rPr lang="en-GB" dirty="0"/>
              <a:t>Conditionals and loops</a:t>
            </a:r>
          </a:p>
          <a:p>
            <a:pPr lvl="1"/>
            <a:r>
              <a:rPr lang="en-GB" dirty="0"/>
              <a:t>Fail / Pass scenario</a:t>
            </a:r>
          </a:p>
          <a:p>
            <a:pPr lvl="1"/>
            <a:r>
              <a:rPr lang="en-GB" dirty="0"/>
              <a:t>Exceptions</a:t>
            </a:r>
          </a:p>
          <a:p>
            <a:r>
              <a:rPr lang="en-GB" dirty="0"/>
              <a:t>Output (result of function and interaction)</a:t>
            </a:r>
          </a:p>
          <a:p>
            <a:pPr lvl="1"/>
            <a:r>
              <a:rPr lang="en-GB" dirty="0"/>
              <a:t>Correctness of result (not only correct value or behaviour)</a:t>
            </a:r>
          </a:p>
        </p:txBody>
      </p:sp>
      <p:sp>
        <p:nvSpPr>
          <p:cNvPr id="4" name="Prostokąt 3"/>
          <p:cNvSpPr/>
          <p:nvPr/>
        </p:nvSpPr>
        <p:spPr>
          <a:xfrm>
            <a:off x="6228184" y="2560918"/>
            <a:ext cx="2160240" cy="1656184"/>
          </a:xfrm>
          <a:prstGeom prst="rect">
            <a:avLst/>
          </a:prstGeom>
          <a:noFill/>
          <a:ln w="76200">
            <a:solidFill>
              <a:srgbClr val="FF7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6" name="Łącznik prosty ze strzałką 5"/>
          <p:cNvCxnSpPr/>
          <p:nvPr/>
        </p:nvCxnSpPr>
        <p:spPr>
          <a:xfrm>
            <a:off x="6804248" y="1700808"/>
            <a:ext cx="0" cy="648072"/>
          </a:xfrm>
          <a:prstGeom prst="straightConnector1">
            <a:avLst/>
          </a:prstGeom>
          <a:ln w="76200">
            <a:solidFill>
              <a:srgbClr val="FF7F32"/>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p:cNvCxnSpPr/>
          <p:nvPr/>
        </p:nvCxnSpPr>
        <p:spPr>
          <a:xfrm>
            <a:off x="7291017" y="1700808"/>
            <a:ext cx="0" cy="648072"/>
          </a:xfrm>
          <a:prstGeom prst="straightConnector1">
            <a:avLst/>
          </a:prstGeom>
          <a:ln w="76200">
            <a:solidFill>
              <a:srgbClr val="FF7F32"/>
            </a:solidFill>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p:cNvCxnSpPr/>
          <p:nvPr/>
        </p:nvCxnSpPr>
        <p:spPr>
          <a:xfrm>
            <a:off x="7740352" y="1700808"/>
            <a:ext cx="0" cy="648072"/>
          </a:xfrm>
          <a:prstGeom prst="straightConnector1">
            <a:avLst/>
          </a:prstGeom>
          <a:ln w="76200">
            <a:solidFill>
              <a:srgbClr val="FF7F32"/>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p:cNvCxnSpPr/>
          <p:nvPr/>
        </p:nvCxnSpPr>
        <p:spPr>
          <a:xfrm>
            <a:off x="7308304" y="4509120"/>
            <a:ext cx="0" cy="648072"/>
          </a:xfrm>
          <a:prstGeom prst="straightConnector1">
            <a:avLst/>
          </a:prstGeom>
          <a:ln w="76200">
            <a:solidFill>
              <a:srgbClr val="FF7F32"/>
            </a:solidFill>
            <a:tailEnd type="triangle"/>
          </a:ln>
        </p:spPr>
        <p:style>
          <a:lnRef idx="1">
            <a:schemeClr val="accent1"/>
          </a:lnRef>
          <a:fillRef idx="0">
            <a:schemeClr val="accent1"/>
          </a:fillRef>
          <a:effectRef idx="0">
            <a:schemeClr val="accent1"/>
          </a:effectRef>
          <a:fontRef idx="minor">
            <a:schemeClr val="tx1"/>
          </a:fontRef>
        </p:style>
      </p:cxnSp>
      <p:sp>
        <p:nvSpPr>
          <p:cNvPr id="10" name="pole tekstowe 9"/>
          <p:cNvSpPr txBox="1"/>
          <p:nvPr/>
        </p:nvSpPr>
        <p:spPr>
          <a:xfrm>
            <a:off x="6531835" y="3204344"/>
            <a:ext cx="1518364" cy="369332"/>
          </a:xfrm>
          <a:prstGeom prst="rect">
            <a:avLst/>
          </a:prstGeom>
          <a:noFill/>
        </p:spPr>
        <p:txBody>
          <a:bodyPr wrap="none" rtlCol="0">
            <a:spAutoFit/>
          </a:bodyPr>
          <a:lstStyle/>
          <a:p>
            <a:r>
              <a:rPr lang="en-US" b="1" i="1" dirty="0"/>
              <a:t>Unit of work</a:t>
            </a:r>
            <a:endParaRPr lang="pl-PL" dirty="0"/>
          </a:p>
        </p:txBody>
      </p:sp>
    </p:spTree>
    <p:extLst>
      <p:ext uri="{BB962C8B-B14F-4D97-AF65-F5344CB8AC3E}">
        <p14:creationId xmlns:p14="http://schemas.microsoft.com/office/powerpoint/2010/main" val="166460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a:xfrm>
            <a:off x="1547664" y="2694517"/>
            <a:ext cx="5256584" cy="1468967"/>
          </a:xfrm>
        </p:spPr>
        <p:txBody>
          <a:bodyPr/>
          <a:lstStyle/>
          <a:p>
            <a:pPr algn="r"/>
            <a:r>
              <a:rPr lang="en-GB" dirty="0"/>
              <a:t>LET’s RUN IT</a:t>
            </a:r>
            <a:endParaRPr lang="pl-PL" dirty="0"/>
          </a:p>
        </p:txBody>
      </p:sp>
      <p:pic>
        <p:nvPicPr>
          <p:cNvPr id="6"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47925"/>
            <a:ext cx="1962150" cy="1962150"/>
          </a:xfrm>
          <a:prstGeom prst="rect">
            <a:avLst/>
          </a:prstGeom>
        </p:spPr>
      </p:pic>
    </p:spTree>
    <p:extLst>
      <p:ext uri="{BB962C8B-B14F-4D97-AF65-F5344CB8AC3E}">
        <p14:creationId xmlns:p14="http://schemas.microsoft.com/office/powerpoint/2010/main" val="4203936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Running </a:t>
            </a:r>
            <a:r>
              <a:rPr lang="en-GB" dirty="0" err="1"/>
              <a:t>xUNIT</a:t>
            </a:r>
            <a:r>
              <a:rPr lang="en-GB" dirty="0"/>
              <a:t> TESTs - Console</a:t>
            </a:r>
            <a:endParaRPr lang="pl-PL" dirty="0"/>
          </a:p>
        </p:txBody>
      </p:sp>
      <p:pic>
        <p:nvPicPr>
          <p:cNvPr id="4" name="Obraz 3"/>
          <p:cNvPicPr>
            <a:picLocks noChangeAspect="1"/>
          </p:cNvPicPr>
          <p:nvPr/>
        </p:nvPicPr>
        <p:blipFill>
          <a:blip r:embed="rId3"/>
          <a:stretch>
            <a:fillRect/>
          </a:stretch>
        </p:blipFill>
        <p:spPr>
          <a:xfrm>
            <a:off x="395536" y="1052736"/>
            <a:ext cx="8280920" cy="1532184"/>
          </a:xfrm>
          <a:prstGeom prst="rect">
            <a:avLst/>
          </a:prstGeom>
        </p:spPr>
      </p:pic>
      <p:pic>
        <p:nvPicPr>
          <p:cNvPr id="6" name="Obraz 5"/>
          <p:cNvPicPr>
            <a:picLocks noChangeAspect="1"/>
          </p:cNvPicPr>
          <p:nvPr/>
        </p:nvPicPr>
        <p:blipFill>
          <a:blip r:embed="rId4"/>
          <a:stretch>
            <a:fillRect/>
          </a:stretch>
        </p:blipFill>
        <p:spPr>
          <a:xfrm>
            <a:off x="395536" y="2924944"/>
            <a:ext cx="8254051" cy="3456384"/>
          </a:xfrm>
          <a:prstGeom prst="rect">
            <a:avLst/>
          </a:prstGeom>
        </p:spPr>
      </p:pic>
      <p:sp>
        <p:nvSpPr>
          <p:cNvPr id="7" name="Strzałka w dół 6"/>
          <p:cNvSpPr/>
          <p:nvPr/>
        </p:nvSpPr>
        <p:spPr>
          <a:xfrm>
            <a:off x="4211960" y="2564904"/>
            <a:ext cx="648072" cy="360040"/>
          </a:xfrm>
          <a:prstGeom prst="down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934943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Running </a:t>
            </a:r>
            <a:r>
              <a:rPr lang="en-GB" dirty="0" err="1"/>
              <a:t>xUNIT</a:t>
            </a:r>
            <a:r>
              <a:rPr lang="en-GB" dirty="0"/>
              <a:t> TESTs – </a:t>
            </a:r>
            <a:r>
              <a:rPr lang="en-GB" dirty="0" err="1"/>
              <a:t>VISUAl</a:t>
            </a:r>
            <a:r>
              <a:rPr lang="en-GB" dirty="0"/>
              <a:t> STUDIO</a:t>
            </a:r>
            <a:endParaRPr lang="pl-PL" dirty="0"/>
          </a:p>
        </p:txBody>
      </p:sp>
      <p:pic>
        <p:nvPicPr>
          <p:cNvPr id="4" name="Obraz 3"/>
          <p:cNvPicPr>
            <a:picLocks noChangeAspect="1"/>
          </p:cNvPicPr>
          <p:nvPr/>
        </p:nvPicPr>
        <p:blipFill>
          <a:blip r:embed="rId2"/>
          <a:stretch>
            <a:fillRect/>
          </a:stretch>
        </p:blipFill>
        <p:spPr>
          <a:xfrm>
            <a:off x="316086" y="1052736"/>
            <a:ext cx="8468570" cy="1526269"/>
          </a:xfrm>
          <a:prstGeom prst="rect">
            <a:avLst/>
          </a:prstGeom>
        </p:spPr>
      </p:pic>
      <p:pic>
        <p:nvPicPr>
          <p:cNvPr id="5" name="Obraz 4"/>
          <p:cNvPicPr>
            <a:picLocks noChangeAspect="1"/>
          </p:cNvPicPr>
          <p:nvPr/>
        </p:nvPicPr>
        <p:blipFill>
          <a:blip r:embed="rId3"/>
          <a:stretch>
            <a:fillRect/>
          </a:stretch>
        </p:blipFill>
        <p:spPr>
          <a:xfrm>
            <a:off x="1059614" y="2852412"/>
            <a:ext cx="6981513" cy="3541082"/>
          </a:xfrm>
          <a:prstGeom prst="rect">
            <a:avLst/>
          </a:prstGeom>
        </p:spPr>
      </p:pic>
      <p:sp>
        <p:nvSpPr>
          <p:cNvPr id="6" name="Strzałka w dół 5"/>
          <p:cNvSpPr/>
          <p:nvPr/>
        </p:nvSpPr>
        <p:spPr>
          <a:xfrm>
            <a:off x="4262338" y="2492896"/>
            <a:ext cx="576064" cy="273931"/>
          </a:xfrm>
          <a:prstGeom prst="down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521547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Running </a:t>
            </a:r>
            <a:r>
              <a:rPr lang="en-GB" dirty="0" err="1"/>
              <a:t>xUNIT</a:t>
            </a:r>
            <a:r>
              <a:rPr lang="en-GB" dirty="0"/>
              <a:t> TESTs - RESHARPER</a:t>
            </a:r>
            <a:endParaRPr lang="pl-PL" dirty="0"/>
          </a:p>
        </p:txBody>
      </p:sp>
      <p:pic>
        <p:nvPicPr>
          <p:cNvPr id="6" name="Obraz 5"/>
          <p:cNvPicPr>
            <a:picLocks noChangeAspect="1"/>
          </p:cNvPicPr>
          <p:nvPr/>
        </p:nvPicPr>
        <p:blipFill rotWithShape="1">
          <a:blip r:embed="rId2"/>
          <a:srcRect r="27195"/>
          <a:stretch/>
        </p:blipFill>
        <p:spPr>
          <a:xfrm>
            <a:off x="5256264" y="1590472"/>
            <a:ext cx="3528392" cy="1759182"/>
          </a:xfrm>
          <a:prstGeom prst="rect">
            <a:avLst/>
          </a:prstGeom>
        </p:spPr>
      </p:pic>
      <p:pic>
        <p:nvPicPr>
          <p:cNvPr id="7" name="Obraz 6"/>
          <p:cNvPicPr>
            <a:picLocks noChangeAspect="1"/>
          </p:cNvPicPr>
          <p:nvPr/>
        </p:nvPicPr>
        <p:blipFill rotWithShape="1">
          <a:blip r:embed="rId3"/>
          <a:srcRect r="16794"/>
          <a:stretch/>
        </p:blipFill>
        <p:spPr>
          <a:xfrm>
            <a:off x="251520" y="764704"/>
            <a:ext cx="4032448" cy="3410719"/>
          </a:xfrm>
          <a:prstGeom prst="rect">
            <a:avLst/>
          </a:prstGeom>
        </p:spPr>
      </p:pic>
      <p:pic>
        <p:nvPicPr>
          <p:cNvPr id="9" name="Obraz 8"/>
          <p:cNvPicPr>
            <a:picLocks noChangeAspect="1"/>
          </p:cNvPicPr>
          <p:nvPr/>
        </p:nvPicPr>
        <p:blipFill>
          <a:blip r:embed="rId4"/>
          <a:stretch>
            <a:fillRect/>
          </a:stretch>
        </p:blipFill>
        <p:spPr>
          <a:xfrm>
            <a:off x="251520" y="4463748"/>
            <a:ext cx="8584257" cy="2220066"/>
          </a:xfrm>
          <a:prstGeom prst="rect">
            <a:avLst/>
          </a:prstGeom>
        </p:spPr>
      </p:pic>
      <p:sp>
        <p:nvSpPr>
          <p:cNvPr id="10" name="Strzałka w dół 9"/>
          <p:cNvSpPr/>
          <p:nvPr/>
        </p:nvSpPr>
        <p:spPr>
          <a:xfrm>
            <a:off x="6660420" y="3501008"/>
            <a:ext cx="720080" cy="864096"/>
          </a:xfrm>
          <a:prstGeom prst="down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Strzałka w dół 11"/>
          <p:cNvSpPr/>
          <p:nvPr/>
        </p:nvSpPr>
        <p:spPr>
          <a:xfrm>
            <a:off x="1907704" y="4005065"/>
            <a:ext cx="720080" cy="360039"/>
          </a:xfrm>
          <a:prstGeom prst="down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838684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Test DEBUGGING</a:t>
            </a:r>
            <a:endParaRPr lang="pl-PL" dirty="0"/>
          </a:p>
        </p:txBody>
      </p:sp>
      <p:pic>
        <p:nvPicPr>
          <p:cNvPr id="7" name="Obraz 6"/>
          <p:cNvPicPr>
            <a:picLocks noChangeAspect="1"/>
          </p:cNvPicPr>
          <p:nvPr/>
        </p:nvPicPr>
        <p:blipFill>
          <a:blip r:embed="rId2"/>
          <a:stretch>
            <a:fillRect/>
          </a:stretch>
        </p:blipFill>
        <p:spPr>
          <a:xfrm>
            <a:off x="251520" y="836712"/>
            <a:ext cx="4351201" cy="2664296"/>
          </a:xfrm>
          <a:prstGeom prst="rect">
            <a:avLst/>
          </a:prstGeom>
        </p:spPr>
      </p:pic>
      <p:pic>
        <p:nvPicPr>
          <p:cNvPr id="6" name="Symbol zastępczy zawartości 5"/>
          <p:cNvPicPr>
            <a:picLocks noGrp="1" noChangeAspect="1"/>
          </p:cNvPicPr>
          <p:nvPr>
            <p:ph idx="10"/>
          </p:nvPr>
        </p:nvPicPr>
        <p:blipFill>
          <a:blip r:embed="rId3"/>
          <a:stretch>
            <a:fillRect/>
          </a:stretch>
        </p:blipFill>
        <p:spPr>
          <a:xfrm>
            <a:off x="3563888" y="2996952"/>
            <a:ext cx="5373543" cy="3672408"/>
          </a:xfrm>
          <a:prstGeom prst="rect">
            <a:avLst/>
          </a:prstGeom>
        </p:spPr>
      </p:pic>
      <p:sp>
        <p:nvSpPr>
          <p:cNvPr id="8" name="Strzałka w prawo 7"/>
          <p:cNvSpPr/>
          <p:nvPr/>
        </p:nvSpPr>
        <p:spPr>
          <a:xfrm rot="2782435">
            <a:off x="1744392" y="4142292"/>
            <a:ext cx="1008112" cy="684076"/>
          </a:xfrm>
          <a:prstGeom prst="right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105342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dtytuł 6"/>
          <p:cNvSpPr>
            <a:spLocks noGrp="1"/>
          </p:cNvSpPr>
          <p:nvPr>
            <p:ph type="subTitle" idx="1"/>
          </p:nvPr>
        </p:nvSpPr>
        <p:spPr/>
        <p:txBody>
          <a:bodyPr/>
          <a:lstStyle/>
          <a:p>
            <a:r>
              <a:rPr lang="en-GB" dirty="0"/>
              <a:t>Let’s do this in Visual Studio</a:t>
            </a:r>
            <a:endParaRPr lang="pl-PL" dirty="0"/>
          </a:p>
        </p:txBody>
      </p:sp>
      <p:sp>
        <p:nvSpPr>
          <p:cNvPr id="6" name="Tytuł 5"/>
          <p:cNvSpPr>
            <a:spLocks noGrp="1"/>
          </p:cNvSpPr>
          <p:nvPr>
            <p:ph type="ctrTitle"/>
          </p:nvPr>
        </p:nvSpPr>
        <p:spPr/>
        <p:txBody>
          <a:bodyPr/>
          <a:lstStyle/>
          <a:p>
            <a:r>
              <a:rPr lang="en-GB" dirty="0"/>
              <a:t>XUNIT</a:t>
            </a:r>
            <a:endParaRPr lang="pl-PL" dirty="0"/>
          </a:p>
        </p:txBody>
      </p:sp>
      <p:pic>
        <p:nvPicPr>
          <p:cNvPr id="9" name="Obraz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2334" y="2060848"/>
            <a:ext cx="859330" cy="859330"/>
          </a:xfrm>
          <a:prstGeom prst="rect">
            <a:avLst/>
          </a:prstGeom>
        </p:spPr>
      </p:pic>
    </p:spTree>
    <p:extLst>
      <p:ext uri="{BB962C8B-B14F-4D97-AF65-F5344CB8AC3E}">
        <p14:creationId xmlns:p14="http://schemas.microsoft.com/office/powerpoint/2010/main" val="136452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endParaRPr lang="en-US" dirty="0"/>
          </a:p>
        </p:txBody>
      </p:sp>
      <p:sp>
        <p:nvSpPr>
          <p:cNvPr id="3" name="Content Placeholder 2"/>
          <p:cNvSpPr>
            <a:spLocks noGrp="1"/>
          </p:cNvSpPr>
          <p:nvPr>
            <p:ph idx="10"/>
          </p:nvPr>
        </p:nvSpPr>
        <p:spPr/>
        <p:txBody>
          <a:bodyPr/>
          <a:lstStyle/>
          <a:p>
            <a:r>
              <a:rPr lang="en-GB" dirty="0"/>
              <a:t>Unit test frameworks presentation</a:t>
            </a:r>
          </a:p>
          <a:p>
            <a:endParaRPr lang="en-GB" sz="1500" dirty="0"/>
          </a:p>
          <a:p>
            <a:r>
              <a:rPr lang="en-GB" dirty="0"/>
              <a:t>Working</a:t>
            </a:r>
            <a:r>
              <a:rPr lang="pl-PL" dirty="0"/>
              <a:t> with </a:t>
            </a:r>
            <a:r>
              <a:rPr lang="en-GB" dirty="0"/>
              <a:t>code</a:t>
            </a:r>
          </a:p>
          <a:p>
            <a:pPr lvl="1"/>
            <a:r>
              <a:rPr lang="en-US" dirty="0"/>
              <a:t>xUnit</a:t>
            </a:r>
          </a:p>
          <a:p>
            <a:pPr lvl="1"/>
            <a:r>
              <a:rPr lang="en-US" dirty="0" err="1"/>
              <a:t>Moq</a:t>
            </a:r>
            <a:r>
              <a:rPr lang="pl-PL" dirty="0"/>
              <a:t> / </a:t>
            </a:r>
            <a:r>
              <a:rPr lang="pl-PL" dirty="0" err="1"/>
              <a:t>NSubstitute</a:t>
            </a:r>
            <a:endParaRPr lang="en-US" dirty="0"/>
          </a:p>
          <a:p>
            <a:pPr lvl="1"/>
            <a:r>
              <a:rPr lang="pl-PL" dirty="0"/>
              <a:t>Test </a:t>
            </a:r>
            <a:r>
              <a:rPr lang="en-GB" dirty="0"/>
              <a:t>running</a:t>
            </a:r>
            <a:r>
              <a:rPr lang="pl-PL" dirty="0"/>
              <a:t> and </a:t>
            </a:r>
            <a:r>
              <a:rPr lang="en-GB" dirty="0"/>
              <a:t>debugging</a:t>
            </a:r>
          </a:p>
          <a:p>
            <a:pPr lvl="1"/>
            <a:r>
              <a:rPr lang="en-US" dirty="0"/>
              <a:t>Coverage report</a:t>
            </a:r>
          </a:p>
          <a:p>
            <a:endParaRPr lang="en-US" sz="1500" dirty="0"/>
          </a:p>
          <a:p>
            <a:r>
              <a:rPr lang="en-US" dirty="0"/>
              <a:t>Best practices</a:t>
            </a:r>
            <a:r>
              <a:rPr lang="pl-PL" dirty="0"/>
              <a:t> – one </a:t>
            </a:r>
            <a:r>
              <a:rPr lang="pl-PL" dirty="0" err="1"/>
              <a:t>more</a:t>
            </a:r>
            <a:r>
              <a:rPr lang="pl-PL" dirty="0"/>
              <a:t> </a:t>
            </a:r>
            <a:r>
              <a:rPr lang="pl-PL" dirty="0" err="1"/>
              <a:t>time</a:t>
            </a:r>
            <a:endParaRPr lang="en-US" dirty="0"/>
          </a:p>
        </p:txBody>
      </p:sp>
    </p:spTree>
    <p:extLst>
      <p:ext uri="{BB962C8B-B14F-4D97-AF65-F5344CB8AC3E}">
        <p14:creationId xmlns:p14="http://schemas.microsoft.com/office/powerpoint/2010/main" val="3938782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Best practices</a:t>
            </a:r>
            <a:endParaRPr lang="en-US" dirty="0"/>
          </a:p>
        </p:txBody>
      </p:sp>
      <p:sp>
        <p:nvSpPr>
          <p:cNvPr id="4" name="Symbol zastępczy tekstu 3"/>
          <p:cNvSpPr>
            <a:spLocks noGrp="1"/>
          </p:cNvSpPr>
          <p:nvPr>
            <p:ph type="body" sz="half" idx="17"/>
          </p:nvPr>
        </p:nvSpPr>
        <p:spPr>
          <a:xfrm>
            <a:off x="360000" y="4509120"/>
            <a:ext cx="8424448" cy="1296144"/>
          </a:xfrm>
        </p:spPr>
        <p:txBody>
          <a:bodyPr/>
          <a:lstStyle/>
          <a:p>
            <a:r>
              <a:rPr lang="en-US" sz="3600" i="1" cap="all" dirty="0">
                <a:solidFill>
                  <a:srgbClr val="003594"/>
                </a:solidFill>
                <a:latin typeface="+mj-lt"/>
                <a:ea typeface="+mj-ea"/>
                <a:cs typeface="+mj-cs"/>
              </a:rPr>
              <a:t>“Know the rules well,</a:t>
            </a:r>
            <a:endParaRPr lang="pl-PL" sz="3600" i="1" cap="all" dirty="0">
              <a:solidFill>
                <a:srgbClr val="003594"/>
              </a:solidFill>
              <a:latin typeface="+mj-lt"/>
              <a:ea typeface="+mj-ea"/>
              <a:cs typeface="+mj-cs"/>
            </a:endParaRPr>
          </a:p>
          <a:p>
            <a:pPr algn="r"/>
            <a:r>
              <a:rPr lang="en-US" sz="3600" i="1" cap="all" dirty="0">
                <a:solidFill>
                  <a:srgbClr val="003594"/>
                </a:solidFill>
                <a:latin typeface="+mj-lt"/>
                <a:ea typeface="+mj-ea"/>
                <a:cs typeface="+mj-cs"/>
              </a:rPr>
              <a:t>so you can break them effectively.</a:t>
            </a:r>
            <a:r>
              <a:rPr lang="pl-PL" sz="3600" i="1" cap="all" dirty="0">
                <a:solidFill>
                  <a:srgbClr val="003594"/>
                </a:solidFill>
                <a:latin typeface="+mj-lt"/>
                <a:ea typeface="+mj-ea"/>
                <a:cs typeface="+mj-cs"/>
              </a:rPr>
              <a:t>”</a:t>
            </a:r>
          </a:p>
        </p:txBody>
      </p:sp>
      <p:sp>
        <p:nvSpPr>
          <p:cNvPr id="6" name="Symbol zastępczy zawartości 5"/>
          <p:cNvSpPr>
            <a:spLocks noGrp="1"/>
          </p:cNvSpPr>
          <p:nvPr>
            <p:ph idx="20"/>
          </p:nvPr>
        </p:nvSpPr>
        <p:spPr>
          <a:xfrm>
            <a:off x="4752000" y="1484784"/>
            <a:ext cx="4032448" cy="2808312"/>
          </a:xfrm>
        </p:spPr>
        <p:txBody>
          <a:bodyPr anchor="t"/>
          <a:lstStyle/>
          <a:p>
            <a:pPr marL="457200" indent="-457200" algn="just">
              <a:lnSpc>
                <a:spcPct val="125000"/>
              </a:lnSpc>
              <a:buClr>
                <a:srgbClr val="283480"/>
              </a:buClr>
              <a:buFont typeface="+mj-lt"/>
              <a:buAutoNum type="arabicPeriod" startAt="6"/>
            </a:pPr>
            <a:r>
              <a:rPr lang="en-US" dirty="0">
                <a:solidFill>
                  <a:srgbClr val="FF7F32"/>
                </a:solidFill>
              </a:rPr>
              <a:t>No conditional logic or loops</a:t>
            </a:r>
          </a:p>
          <a:p>
            <a:pPr marL="457200" indent="-457200" algn="just">
              <a:lnSpc>
                <a:spcPct val="125000"/>
              </a:lnSpc>
              <a:buClr>
                <a:srgbClr val="283480"/>
              </a:buClr>
              <a:buFont typeface="+mj-lt"/>
              <a:buAutoNum type="arabicPeriod" startAt="6"/>
            </a:pPr>
            <a:r>
              <a:rPr lang="en-US" dirty="0">
                <a:solidFill>
                  <a:srgbClr val="FF7F32"/>
                </a:solidFill>
              </a:rPr>
              <a:t>No exception handling</a:t>
            </a:r>
          </a:p>
          <a:p>
            <a:pPr marL="457200" indent="-457200" algn="just">
              <a:lnSpc>
                <a:spcPct val="125000"/>
              </a:lnSpc>
              <a:buClr>
                <a:srgbClr val="283480"/>
              </a:buClr>
              <a:buFont typeface="+mj-lt"/>
              <a:buAutoNum type="arabicPeriod" startAt="6"/>
            </a:pPr>
            <a:r>
              <a:rPr lang="en-US" dirty="0"/>
              <a:t>No test logic in production code</a:t>
            </a:r>
          </a:p>
          <a:p>
            <a:pPr marL="457200" indent="-457200" algn="just">
              <a:lnSpc>
                <a:spcPct val="125000"/>
              </a:lnSpc>
              <a:buClr>
                <a:srgbClr val="283480"/>
              </a:buClr>
              <a:buFont typeface="+mj-lt"/>
              <a:buAutoNum type="arabicPeriod" startAt="6"/>
            </a:pPr>
            <a:r>
              <a:rPr lang="en-US" dirty="0">
                <a:solidFill>
                  <a:srgbClr val="FF7F32"/>
                </a:solidFill>
              </a:rPr>
              <a:t>Test separation</a:t>
            </a:r>
          </a:p>
          <a:p>
            <a:pPr marL="457200" indent="-457200" algn="just">
              <a:lnSpc>
                <a:spcPct val="125000"/>
              </a:lnSpc>
              <a:buClr>
                <a:srgbClr val="283480"/>
              </a:buClr>
              <a:buFont typeface="+mj-lt"/>
              <a:buAutoNum type="arabicPeriod" startAt="6"/>
            </a:pPr>
            <a:r>
              <a:rPr lang="en-US" dirty="0"/>
              <a:t>TDD</a:t>
            </a:r>
            <a:endParaRPr lang="pl-PL" dirty="0"/>
          </a:p>
        </p:txBody>
      </p:sp>
      <p:sp>
        <p:nvSpPr>
          <p:cNvPr id="3" name="Content Placeholder 2"/>
          <p:cNvSpPr>
            <a:spLocks noGrp="1"/>
          </p:cNvSpPr>
          <p:nvPr>
            <p:ph idx="1"/>
          </p:nvPr>
        </p:nvSpPr>
        <p:spPr>
          <a:xfrm>
            <a:off x="360000" y="1484784"/>
            <a:ext cx="4032448" cy="2808312"/>
          </a:xfrm>
        </p:spPr>
        <p:txBody>
          <a:bodyPr anchor="t"/>
          <a:lstStyle/>
          <a:p>
            <a:pPr marL="457200" indent="-457200" algn="just">
              <a:lnSpc>
                <a:spcPct val="125000"/>
              </a:lnSpc>
              <a:buFont typeface="+mj-lt"/>
              <a:buAutoNum type="arabicPeriod"/>
            </a:pPr>
            <a:r>
              <a:rPr lang="en-US" dirty="0"/>
              <a:t>Arrange act assert</a:t>
            </a:r>
          </a:p>
          <a:p>
            <a:pPr marL="457200" indent="-457200" algn="just">
              <a:lnSpc>
                <a:spcPct val="125000"/>
              </a:lnSpc>
              <a:buFont typeface="+mj-lt"/>
              <a:buAutoNum type="arabicPeriod"/>
            </a:pPr>
            <a:r>
              <a:rPr lang="en-US" dirty="0">
                <a:solidFill>
                  <a:srgbClr val="FF7F32"/>
                </a:solidFill>
              </a:rPr>
              <a:t>Consistent – </a:t>
            </a:r>
            <a:r>
              <a:rPr lang="pl-PL" dirty="0">
                <a:solidFill>
                  <a:srgbClr val="FF7F32"/>
                </a:solidFill>
              </a:rPr>
              <a:t>the </a:t>
            </a:r>
            <a:r>
              <a:rPr lang="en-US" dirty="0">
                <a:solidFill>
                  <a:srgbClr val="FF7F32"/>
                </a:solidFill>
              </a:rPr>
              <a:t>same result each time</a:t>
            </a:r>
          </a:p>
          <a:p>
            <a:pPr marL="457200" indent="-457200" algn="just">
              <a:lnSpc>
                <a:spcPct val="125000"/>
              </a:lnSpc>
              <a:buFont typeface="+mj-lt"/>
              <a:buAutoNum type="arabicPeriod"/>
            </a:pPr>
            <a:r>
              <a:rPr lang="en-US" dirty="0"/>
              <a:t>Atomic</a:t>
            </a:r>
          </a:p>
          <a:p>
            <a:pPr marL="457200" indent="-457200" algn="just">
              <a:lnSpc>
                <a:spcPct val="125000"/>
              </a:lnSpc>
              <a:buFont typeface="+mj-lt"/>
              <a:buAutoNum type="arabicPeriod"/>
            </a:pPr>
            <a:r>
              <a:rPr lang="en-US" dirty="0">
                <a:solidFill>
                  <a:srgbClr val="FF7F32"/>
                </a:solidFill>
              </a:rPr>
              <a:t>Single responsibility</a:t>
            </a:r>
          </a:p>
          <a:p>
            <a:pPr marL="457200" indent="-457200" algn="just">
              <a:lnSpc>
                <a:spcPct val="125000"/>
              </a:lnSpc>
              <a:buFont typeface="+mj-lt"/>
              <a:buAutoNum type="arabicPeriod"/>
            </a:pPr>
            <a:r>
              <a:rPr lang="en-US" dirty="0"/>
              <a:t>Self-descriptive</a:t>
            </a:r>
          </a:p>
        </p:txBody>
      </p:sp>
      <p:sp>
        <p:nvSpPr>
          <p:cNvPr id="7" name="Podtytuł 4"/>
          <p:cNvSpPr txBox="1">
            <a:spLocks/>
          </p:cNvSpPr>
          <p:nvPr/>
        </p:nvSpPr>
        <p:spPr>
          <a:xfrm>
            <a:off x="6120152" y="5769260"/>
            <a:ext cx="2664296" cy="50405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GB" sz="2000" dirty="0">
                <a:solidFill>
                  <a:srgbClr val="007DBA"/>
                </a:solidFill>
              </a:rPr>
              <a:t>― Dalai Lama XIV</a:t>
            </a:r>
            <a:endParaRPr lang="pl-PL" sz="2000" dirty="0">
              <a:solidFill>
                <a:srgbClr val="007DBA"/>
              </a:solidFill>
            </a:endParaRPr>
          </a:p>
        </p:txBody>
      </p:sp>
      <p:pic>
        <p:nvPicPr>
          <p:cNvPr id="8"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4221088"/>
            <a:ext cx="859330" cy="859330"/>
          </a:xfrm>
          <a:prstGeom prst="rect">
            <a:avLst/>
          </a:prstGeom>
        </p:spPr>
      </p:pic>
    </p:spTree>
    <p:extLst>
      <p:ext uri="{BB962C8B-B14F-4D97-AF65-F5344CB8AC3E}">
        <p14:creationId xmlns:p14="http://schemas.microsoft.com/office/powerpoint/2010/main" val="36763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ctrTitle"/>
          </p:nvPr>
        </p:nvSpPr>
        <p:spPr/>
        <p:txBody>
          <a:bodyPr/>
          <a:lstStyle/>
          <a:p>
            <a:r>
              <a:rPr lang="pl-PL" dirty="0"/>
              <a:t>XUNIT</a:t>
            </a:r>
            <a:br>
              <a:rPr lang="pl-PL" dirty="0"/>
            </a:br>
            <a:r>
              <a:rPr lang="pl-PL" dirty="0"/>
              <a:t> – </a:t>
            </a:r>
            <a:r>
              <a:rPr lang="en-GB" dirty="0"/>
              <a:t>other</a:t>
            </a:r>
            <a:r>
              <a:rPr lang="pl-PL" dirty="0"/>
              <a:t> </a:t>
            </a:r>
            <a:r>
              <a:rPr lang="en-GB" dirty="0"/>
              <a:t>Possibilities</a:t>
            </a:r>
          </a:p>
        </p:txBody>
      </p:sp>
    </p:spTree>
    <p:extLst>
      <p:ext uri="{BB962C8B-B14F-4D97-AF65-F5344CB8AC3E}">
        <p14:creationId xmlns:p14="http://schemas.microsoft.com/office/powerpoint/2010/main" val="2742452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p:cNvSpPr>
            <a:spLocks noGrp="1"/>
          </p:cNvSpPr>
          <p:nvPr>
            <p:ph type="title"/>
          </p:nvPr>
        </p:nvSpPr>
        <p:spPr/>
        <p:txBody>
          <a:bodyPr/>
          <a:lstStyle/>
          <a:p>
            <a:r>
              <a:rPr lang="en-GB" dirty="0"/>
              <a:t>Friendly</a:t>
            </a:r>
            <a:r>
              <a:rPr lang="pl-PL" dirty="0"/>
              <a:t> </a:t>
            </a:r>
            <a:r>
              <a:rPr lang="en-GB" dirty="0"/>
              <a:t>names</a:t>
            </a:r>
            <a:r>
              <a:rPr lang="pl-PL" dirty="0"/>
              <a:t> and </a:t>
            </a:r>
            <a:r>
              <a:rPr lang="en-GB" dirty="0"/>
              <a:t>grouping</a:t>
            </a:r>
          </a:p>
        </p:txBody>
      </p:sp>
      <p:sp>
        <p:nvSpPr>
          <p:cNvPr id="9" name="Rectangle 1"/>
          <p:cNvSpPr>
            <a:spLocks noGrp="1" noChangeArrowheads="1"/>
          </p:cNvSpPr>
          <p:nvPr>
            <p:ph idx="10"/>
          </p:nvPr>
        </p:nvSpPr>
        <p:spPr bwMode="auto">
          <a:xfrm>
            <a:off x="251520" y="893038"/>
            <a:ext cx="826380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a:ln>
                  <a:noFill/>
                </a:ln>
                <a:solidFill>
                  <a:srgbClr val="2B91AF"/>
                </a:solidFill>
                <a:effectLst/>
                <a:latin typeface="Consolas" panose="020B0609020204030204" pitchFamily="49" charset="0"/>
              </a:rPr>
              <a:t>Collection</a:t>
            </a: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a:ln>
                  <a:noFill/>
                </a:ln>
                <a:solidFill>
                  <a:srgbClr val="A31515"/>
                </a:solidFill>
                <a:effectLst/>
                <a:latin typeface="Consolas" panose="020B0609020204030204" pitchFamily="49" charset="0"/>
              </a:rPr>
              <a:t>"Simple </a:t>
            </a:r>
            <a:r>
              <a:rPr kumimoji="0" lang="pl-PL" altLang="pl-PL" sz="1600" b="0" i="0" u="none" strike="noStrike" cap="none" normalizeH="0" baseline="0" dirty="0" err="1">
                <a:ln>
                  <a:noFill/>
                </a:ln>
                <a:solidFill>
                  <a:srgbClr val="A31515"/>
                </a:solidFill>
                <a:effectLst/>
                <a:latin typeface="Consolas" panose="020B0609020204030204" pitchFamily="49" charset="0"/>
              </a:rPr>
              <a:t>Calculator</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err="1">
                <a:ln>
                  <a:noFill/>
                </a:ln>
                <a:solidFill>
                  <a:srgbClr val="2B91AF"/>
                </a:solidFill>
                <a:effectLst/>
                <a:latin typeface="Consolas" panose="020B0609020204030204" pitchFamily="49" charset="0"/>
              </a:rPr>
              <a:t>Trait</a:t>
            </a: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err="1">
                <a:ln>
                  <a:noFill/>
                </a:ln>
                <a:solidFill>
                  <a:srgbClr val="A31515"/>
                </a:solidFill>
                <a:effectLst/>
                <a:latin typeface="Consolas" panose="020B0609020204030204" pitchFamily="49" charset="0"/>
              </a:rPr>
              <a:t>Category</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A31515"/>
                </a:solidFill>
                <a:effectLst/>
                <a:latin typeface="Consolas" panose="020B0609020204030204" pitchFamily="49" charset="0"/>
              </a:rPr>
              <a:t>"Simple </a:t>
            </a:r>
            <a:r>
              <a:rPr kumimoji="0" lang="pl-PL" altLang="pl-PL" sz="1600" b="0" i="0" u="none" strike="noStrike" cap="none" normalizeH="0" baseline="0" dirty="0" err="1">
                <a:ln>
                  <a:noFill/>
                </a:ln>
                <a:solidFill>
                  <a:srgbClr val="A31515"/>
                </a:solidFill>
                <a:effectLst/>
                <a:latin typeface="Consolas" panose="020B0609020204030204" pitchFamily="49" charset="0"/>
              </a:rPr>
              <a:t>Calculator</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class</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SimpleCalculatorTest</a:t>
            </a:r>
            <a:endParaRPr lang="pl-PL" altLang="pl-PL" sz="16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Fact</a:t>
            </a: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err="1">
                <a:ln>
                  <a:noFill/>
                </a:ln>
                <a:solidFill>
                  <a:schemeClr val="tx1"/>
                </a:solidFill>
                <a:effectLst/>
                <a:latin typeface="Consolas" panose="020B0609020204030204" pitchFamily="49" charset="0"/>
              </a:rPr>
              <a:t>DisplayName</a:t>
            </a:r>
            <a:r>
              <a:rPr kumimoji="0" lang="pl-PL" altLang="pl-PL" sz="1600" b="0" i="0" u="none" strike="noStrike" cap="none" normalizeH="0" baseline="0" dirty="0">
                <a:ln>
                  <a:noFill/>
                </a:ln>
                <a:solidFill>
                  <a:schemeClr val="tx1"/>
                </a:solidFill>
                <a:effectLst/>
                <a:latin typeface="Consolas" panose="020B0609020204030204" pitchFamily="49" charset="0"/>
              </a:rPr>
              <a:t> = </a:t>
            </a:r>
            <a:r>
              <a:rPr kumimoji="0" lang="pl-PL" altLang="pl-PL" sz="1600" b="0" i="0" u="none" strike="noStrike" cap="none" normalizeH="0" baseline="0" dirty="0">
                <a:ln>
                  <a:noFill/>
                </a:ln>
                <a:solidFill>
                  <a:srgbClr val="A31515"/>
                </a:solidFill>
                <a:effectLst/>
                <a:latin typeface="Consolas" panose="020B0609020204030204" pitchFamily="49" charset="0"/>
              </a:rPr>
              <a:t>"0 as </a:t>
            </a:r>
            <a:r>
              <a:rPr kumimoji="0" lang="pl-PL" altLang="pl-PL" sz="1600" b="0" i="0" u="none" strike="noStrike" cap="none" normalizeH="0" baseline="0" dirty="0" err="1">
                <a:ln>
                  <a:noFill/>
                </a:ln>
                <a:solidFill>
                  <a:srgbClr val="A31515"/>
                </a:solidFill>
                <a:effectLst/>
                <a:latin typeface="Consolas" panose="020B0609020204030204" pitchFamily="49" charset="0"/>
              </a:rPr>
              <a:t>left</a:t>
            </a:r>
            <a:r>
              <a:rPr kumimoji="0" lang="pl-PL" altLang="pl-PL" sz="1600" b="0" i="0" u="none" strike="noStrike" cap="none" normalizeH="0" baseline="0" dirty="0">
                <a:ln>
                  <a:noFill/>
                </a:ln>
                <a:solidFill>
                  <a:srgbClr val="A31515"/>
                </a:solidFill>
                <a:effectLst/>
                <a:latin typeface="Consolas" panose="020B0609020204030204" pitchFamily="49" charset="0"/>
              </a:rPr>
              <a:t> sum argument </a:t>
            </a:r>
            <a:r>
              <a:rPr kumimoji="0" lang="pl-PL" altLang="pl-PL" sz="1600" b="0" i="0" u="none" strike="noStrike" cap="none" normalizeH="0" baseline="0" dirty="0" err="1">
                <a:ln>
                  <a:noFill/>
                </a:ln>
                <a:solidFill>
                  <a:srgbClr val="A31515"/>
                </a:solidFill>
                <a:effectLst/>
                <a:latin typeface="Consolas" panose="020B0609020204030204" pitchFamily="49" charset="0"/>
              </a:rPr>
              <a:t>will</a:t>
            </a:r>
            <a:r>
              <a:rPr kumimoji="0" lang="pl-PL" altLang="pl-PL" sz="1600" b="0" i="0" u="none" strike="noStrike" cap="none" normalizeH="0" baseline="0" dirty="0">
                <a:ln>
                  <a:noFill/>
                </a:ln>
                <a:solidFill>
                  <a:srgbClr val="A31515"/>
                </a:solidFill>
                <a:effectLst/>
                <a:latin typeface="Consolas" panose="020B0609020204030204" pitchFamily="49" charset="0"/>
              </a:rPr>
              <a:t> not </a:t>
            </a:r>
            <a:r>
              <a:rPr kumimoji="0" lang="pl-PL" altLang="pl-PL" sz="1600" b="0" i="0" u="none" strike="noStrike" cap="none" normalizeH="0" baseline="0" dirty="0" err="1">
                <a:ln>
                  <a:noFill/>
                </a:ln>
                <a:solidFill>
                  <a:srgbClr val="A31515"/>
                </a:solidFill>
                <a:effectLst/>
                <a:latin typeface="Consolas" panose="020B0609020204030204" pitchFamily="49" charset="0"/>
              </a:rPr>
              <a:t>change</a:t>
            </a:r>
            <a:r>
              <a:rPr kumimoji="0" lang="pl-PL" altLang="pl-PL" sz="1600" b="0" i="0" u="none" strike="noStrike" cap="none" normalizeH="0" baseline="0" dirty="0">
                <a:ln>
                  <a:noFill/>
                </a:ln>
                <a:solidFill>
                  <a:srgbClr val="A31515"/>
                </a:solidFill>
                <a:effectLst/>
                <a:latin typeface="Consolas" panose="020B0609020204030204" pitchFamily="49" charset="0"/>
              </a:rPr>
              <a:t> </a:t>
            </a:r>
            <a:r>
              <a:rPr kumimoji="0" lang="pl-PL" altLang="pl-PL" sz="1600" b="0" i="0" u="none" strike="noStrike" cap="none" normalizeH="0" baseline="0" dirty="0" err="1">
                <a:ln>
                  <a:noFill/>
                </a:ln>
                <a:solidFill>
                  <a:srgbClr val="A31515"/>
                </a:solidFill>
                <a:effectLst/>
                <a:latin typeface="Consolas" panose="020B0609020204030204" pitchFamily="49" charset="0"/>
              </a:rPr>
              <a:t>result</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Trait</a:t>
            </a: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err="1">
                <a:ln>
                  <a:noFill/>
                </a:ln>
                <a:solidFill>
                  <a:srgbClr val="A31515"/>
                </a:solidFill>
                <a:effectLst/>
                <a:latin typeface="Consolas" panose="020B0609020204030204" pitchFamily="49" charset="0"/>
              </a:rPr>
              <a:t>Feature</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err="1">
                <a:ln>
                  <a:noFill/>
                </a:ln>
                <a:solidFill>
                  <a:srgbClr val="A31515"/>
                </a:solidFill>
                <a:effectLst/>
                <a:latin typeface="Consolas" panose="020B0609020204030204" pitchFamily="49" charset="0"/>
              </a:rPr>
              <a:t>Addition</a:t>
            </a:r>
            <a:r>
              <a:rPr kumimoji="0" lang="pl-PL" altLang="pl-PL" sz="1600" b="0" i="0" u="none" strike="noStrike" cap="none" normalizeH="0" baseline="0" dirty="0">
                <a:ln>
                  <a:noFill/>
                </a:ln>
                <a:solidFill>
                  <a:srgbClr val="A31515"/>
                </a:solidFill>
                <a:effectLst/>
                <a:latin typeface="Consolas" panose="020B0609020204030204" pitchFamily="49" charset="0"/>
              </a:rPr>
              <a:t>"</a:t>
            </a:r>
            <a:r>
              <a:rPr kumimoji="0" lang="pl-PL" altLang="pl-PL" sz="16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Given_0IsNeutralElement_When_.........() </a:t>
            </a:r>
          </a:p>
        </p:txBody>
      </p:sp>
      <p:pic>
        <p:nvPicPr>
          <p:cNvPr id="11" name="Obraz 10"/>
          <p:cNvPicPr>
            <a:picLocks noChangeAspect="1"/>
          </p:cNvPicPr>
          <p:nvPr/>
        </p:nvPicPr>
        <p:blipFill>
          <a:blip r:embed="rId3"/>
          <a:stretch>
            <a:fillRect/>
          </a:stretch>
        </p:blipFill>
        <p:spPr>
          <a:xfrm>
            <a:off x="323528" y="3065883"/>
            <a:ext cx="3695238" cy="3171429"/>
          </a:xfrm>
          <a:prstGeom prst="rect">
            <a:avLst/>
          </a:prstGeom>
        </p:spPr>
      </p:pic>
      <p:pic>
        <p:nvPicPr>
          <p:cNvPr id="12" name="Obraz 11"/>
          <p:cNvPicPr>
            <a:picLocks noChangeAspect="1"/>
          </p:cNvPicPr>
          <p:nvPr/>
        </p:nvPicPr>
        <p:blipFill>
          <a:blip r:embed="rId4"/>
          <a:stretch>
            <a:fillRect/>
          </a:stretch>
        </p:blipFill>
        <p:spPr>
          <a:xfrm>
            <a:off x="4860032" y="3076539"/>
            <a:ext cx="3888432" cy="3160773"/>
          </a:xfrm>
          <a:prstGeom prst="rect">
            <a:avLst/>
          </a:prstGeom>
        </p:spPr>
      </p:pic>
      <p:sp>
        <p:nvSpPr>
          <p:cNvPr id="13" name="Strzałka w dół 12"/>
          <p:cNvSpPr/>
          <p:nvPr/>
        </p:nvSpPr>
        <p:spPr>
          <a:xfrm>
            <a:off x="4018766" y="2780929"/>
            <a:ext cx="720080" cy="360039"/>
          </a:xfrm>
          <a:prstGeom prst="downArrow">
            <a:avLst/>
          </a:prstGeom>
          <a:solidFill>
            <a:srgbClr val="003594"/>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pole tekstowe 13"/>
          <p:cNvSpPr txBox="1"/>
          <p:nvPr/>
        </p:nvSpPr>
        <p:spPr>
          <a:xfrm>
            <a:off x="268661" y="2696551"/>
            <a:ext cx="479618" cy="369332"/>
          </a:xfrm>
          <a:prstGeom prst="rect">
            <a:avLst/>
          </a:prstGeom>
          <a:noFill/>
        </p:spPr>
        <p:txBody>
          <a:bodyPr wrap="none" rtlCol="0">
            <a:spAutoFit/>
          </a:bodyPr>
          <a:lstStyle/>
          <a:p>
            <a:r>
              <a:rPr lang="pl-PL" dirty="0"/>
              <a:t>R#</a:t>
            </a:r>
          </a:p>
        </p:txBody>
      </p:sp>
      <p:sp>
        <p:nvSpPr>
          <p:cNvPr id="15" name="pole tekstowe 14"/>
          <p:cNvSpPr txBox="1"/>
          <p:nvPr/>
        </p:nvSpPr>
        <p:spPr>
          <a:xfrm>
            <a:off x="4860032" y="2699628"/>
            <a:ext cx="2933560" cy="369332"/>
          </a:xfrm>
          <a:prstGeom prst="rect">
            <a:avLst/>
          </a:prstGeom>
          <a:noFill/>
        </p:spPr>
        <p:txBody>
          <a:bodyPr wrap="none" rtlCol="0">
            <a:spAutoFit/>
          </a:bodyPr>
          <a:lstStyle/>
          <a:p>
            <a:r>
              <a:rPr lang="pl-PL" dirty="0"/>
              <a:t>Visual Studio Test Explorer</a:t>
            </a:r>
          </a:p>
        </p:txBody>
      </p:sp>
      <p:pic>
        <p:nvPicPr>
          <p:cNvPr id="16" name="Obraz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5326" y="5584044"/>
            <a:ext cx="859330" cy="859330"/>
          </a:xfrm>
          <a:prstGeom prst="rect">
            <a:avLst/>
          </a:prstGeom>
        </p:spPr>
      </p:pic>
    </p:spTree>
    <p:extLst>
      <p:ext uri="{BB962C8B-B14F-4D97-AF65-F5344CB8AC3E}">
        <p14:creationId xmlns:p14="http://schemas.microsoft.com/office/powerpoint/2010/main" val="1658562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Fluent</a:t>
            </a:r>
            <a:r>
              <a:rPr lang="pl-PL" dirty="0"/>
              <a:t> </a:t>
            </a:r>
            <a:r>
              <a:rPr lang="en-GB" dirty="0"/>
              <a:t>Assertions</a:t>
            </a:r>
          </a:p>
        </p:txBody>
      </p:sp>
      <p:sp>
        <p:nvSpPr>
          <p:cNvPr id="7" name="Rectangle 2"/>
          <p:cNvSpPr>
            <a:spLocks noGrp="1" noChangeArrowheads="1"/>
          </p:cNvSpPr>
          <p:nvPr>
            <p:ph idx="10"/>
          </p:nvPr>
        </p:nvSpPr>
        <p:spPr bwMode="auto">
          <a:xfrm>
            <a:off x="360000" y="888506"/>
            <a:ext cx="803938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1600" dirty="0">
              <a:solidFill>
                <a:srgbClr val="008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result</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equal</a:t>
            </a:r>
            <a:r>
              <a:rPr lang="pl-PL" altLang="pl-PL" sz="1600" dirty="0">
                <a:solidFill>
                  <a:srgbClr val="008000"/>
                </a:solidFill>
                <a:latin typeface="Consolas" panose="020B0609020204030204" pitchFamily="49" charset="0"/>
              </a:rPr>
              <a:t> to 10</a:t>
            </a:r>
            <a:endParaRPr lang="pl-PL" altLang="pl-PL" sz="16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chemeClr val="tx1"/>
                </a:solidFill>
                <a:effectLst/>
                <a:latin typeface="Consolas" panose="020B0609020204030204" pitchFamily="49" charset="0"/>
              </a:rPr>
              <a:t>result.Should</a:t>
            </a:r>
            <a:r>
              <a:rPr kumimoji="0" lang="pl-PL" altLang="pl-PL" sz="1600" b="0" i="0" u="none" strike="noStrike" cap="none" normalizeH="0" baseline="0" dirty="0">
                <a:ln>
                  <a:noFill/>
                </a:ln>
                <a:solidFill>
                  <a:schemeClr val="tx1"/>
                </a:solidFill>
                <a:effectLst/>
                <a:latin typeface="Consolas" panose="020B0609020204030204" pitchFamily="49" charset="0"/>
              </a:rPr>
              <a:t>().Be(10);</a:t>
            </a:r>
          </a:p>
          <a:p>
            <a:pPr marL="0" indent="0" algn="l" eaLnBrk="0" fontAlgn="base" hangingPunct="0">
              <a:lnSpc>
                <a:spcPct val="100000"/>
              </a:lnSpc>
              <a:spcBef>
                <a:spcPct val="0"/>
              </a:spcBef>
              <a:spcAft>
                <a:spcPct val="0"/>
              </a:spcAft>
              <a:buClrTx/>
              <a:buNone/>
            </a:pP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result</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smaller</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than</a:t>
            </a:r>
            <a:r>
              <a:rPr lang="pl-PL" altLang="pl-PL" sz="1600" dirty="0">
                <a:solidFill>
                  <a:srgbClr val="008000"/>
                </a:solidFill>
                <a:latin typeface="Consolas" panose="020B0609020204030204" pitchFamily="49" charset="0"/>
              </a:rPr>
              <a:t> 10</a:t>
            </a:r>
            <a:endParaRPr lang="pl-PL" altLang="pl-PL" sz="16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err="1">
                <a:solidFill>
                  <a:schemeClr val="tx1"/>
                </a:solidFill>
                <a:latin typeface="Consolas" panose="020B0609020204030204" pitchFamily="49" charset="0"/>
              </a:rPr>
              <a:t>result.Should</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BeLessThan</a:t>
            </a:r>
            <a:r>
              <a:rPr lang="pl-PL" altLang="pl-PL" sz="1600" dirty="0">
                <a:solidFill>
                  <a:schemeClr val="tx1"/>
                </a:solidFill>
                <a:latin typeface="Consolas" panose="020B0609020204030204" pitchFamily="49" charset="0"/>
              </a:rPr>
              <a:t>(10);</a:t>
            </a:r>
          </a:p>
          <a:p>
            <a:pPr marL="0" indent="0" algn="l" eaLnBrk="0" fontAlgn="base" hangingPunct="0">
              <a:lnSpc>
                <a:spcPct val="100000"/>
              </a:lnSpc>
              <a:spcBef>
                <a:spcPct val="0"/>
              </a:spcBef>
              <a:spcAft>
                <a:spcPct val="0"/>
              </a:spcAft>
              <a:buClrTx/>
              <a:buNone/>
            </a:pP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isOdd</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true</a:t>
            </a: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err="1">
                <a:solidFill>
                  <a:schemeClr val="tx1"/>
                </a:solidFill>
                <a:latin typeface="Consolas" panose="020B0609020204030204" pitchFamily="49" charset="0"/>
              </a:rPr>
              <a:t>isOdd.Should</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BeTrue</a:t>
            </a:r>
            <a:r>
              <a:rPr lang="pl-PL" altLang="pl-PL" sz="16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result</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not </a:t>
            </a:r>
            <a:r>
              <a:rPr lang="pl-PL" altLang="pl-PL" sz="1600" dirty="0" err="1">
                <a:solidFill>
                  <a:srgbClr val="008000"/>
                </a:solidFill>
                <a:latin typeface="Consolas" panose="020B0609020204030204" pitchFamily="49" charset="0"/>
              </a:rPr>
              <a:t>null</a:t>
            </a: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err="1">
                <a:solidFill>
                  <a:schemeClr val="tx1"/>
                </a:solidFill>
                <a:latin typeface="Consolas" panose="020B0609020204030204" pitchFamily="49" charset="0"/>
              </a:rPr>
              <a:t>result.Should</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NotBeNull</a:t>
            </a:r>
            <a:r>
              <a:rPr lang="pl-PL" altLang="pl-PL" sz="16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actualResult</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equal</a:t>
            </a:r>
            <a:r>
              <a:rPr lang="pl-PL" altLang="pl-PL" sz="1600" dirty="0">
                <a:solidFill>
                  <a:srgbClr val="008000"/>
                </a:solidFill>
                <a:latin typeface="Consolas" panose="020B0609020204030204" pitchFamily="49" charset="0"/>
              </a:rPr>
              <a:t> to </a:t>
            </a:r>
            <a:r>
              <a:rPr lang="pl-PL" altLang="pl-PL" sz="1600" dirty="0" err="1">
                <a:solidFill>
                  <a:srgbClr val="008000"/>
                </a:solidFill>
                <a:latin typeface="Consolas" panose="020B0609020204030204" pitchFamily="49" charset="0"/>
              </a:rPr>
              <a:t>expectedResult</a:t>
            </a: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err="1">
                <a:solidFill>
                  <a:schemeClr val="tx1"/>
                </a:solidFill>
                <a:latin typeface="Consolas" panose="020B0609020204030204" pitchFamily="49" charset="0"/>
              </a:rPr>
              <a:t>actualResult.Should</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Equals</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expectedResult</a:t>
            </a:r>
            <a:r>
              <a:rPr lang="pl-PL" altLang="pl-PL" sz="16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008000"/>
                </a:solidFill>
                <a:latin typeface="Consolas" panose="020B0609020204030204" pitchFamily="49" charset="0"/>
              </a:rPr>
              <a:t>//</a:t>
            </a:r>
            <a:r>
              <a:rPr lang="pl-PL" altLang="pl-PL" sz="1600" dirty="0" err="1">
                <a:solidFill>
                  <a:srgbClr val="008000"/>
                </a:solidFill>
                <a:latin typeface="Consolas" panose="020B0609020204030204" pitchFamily="49" charset="0"/>
              </a:rPr>
              <a:t>Check</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if</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Addition</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throwed</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OverflowException</a:t>
            </a:r>
            <a:r>
              <a:rPr lang="pl-PL" altLang="pl-PL" sz="1600" dirty="0">
                <a:solidFill>
                  <a:srgbClr val="008000"/>
                </a:solidFill>
                <a:latin typeface="Consolas" panose="020B0609020204030204" pitchFamily="49" charset="0"/>
              </a:rPr>
              <a:t> with </a:t>
            </a:r>
            <a:r>
              <a:rPr lang="pl-PL" altLang="pl-PL" sz="1600" dirty="0" err="1">
                <a:solidFill>
                  <a:srgbClr val="008000"/>
                </a:solidFill>
                <a:latin typeface="Consolas" panose="020B0609020204030204" pitchFamily="49" charset="0"/>
              </a:rPr>
              <a:t>message</a:t>
            </a: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a:solidFill>
                  <a:srgbClr val="2B91AF"/>
                </a:solidFill>
                <a:latin typeface="Consolas" panose="020B0609020204030204" pitchFamily="49" charset="0"/>
              </a:rPr>
              <a:t>Action</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act</a:t>
            </a:r>
            <a:r>
              <a:rPr lang="pl-PL" altLang="pl-PL" sz="1600" dirty="0">
                <a:solidFill>
                  <a:schemeClr val="tx1"/>
                </a:solidFill>
                <a:latin typeface="Consolas" panose="020B0609020204030204" pitchFamily="49" charset="0"/>
              </a:rPr>
              <a:t> = () =&gt; </a:t>
            </a:r>
            <a:r>
              <a:rPr lang="pl-PL" altLang="pl-PL" sz="1600" dirty="0" err="1">
                <a:solidFill>
                  <a:schemeClr val="tx1"/>
                </a:solidFill>
                <a:latin typeface="Consolas" panose="020B0609020204030204" pitchFamily="49" charset="0"/>
              </a:rPr>
              <a:t>calculator.Addition</a:t>
            </a:r>
            <a:r>
              <a:rPr lang="pl-PL" altLang="pl-PL" sz="1600" dirty="0">
                <a:solidFill>
                  <a:schemeClr val="tx1"/>
                </a:solidFill>
                <a:latin typeface="Consolas" panose="020B0609020204030204" pitchFamily="49" charset="0"/>
              </a:rPr>
              <a:t>(</a:t>
            </a:r>
            <a:r>
              <a:rPr lang="pl-PL" altLang="pl-PL" sz="1600" dirty="0" err="1">
                <a:solidFill>
                  <a:srgbClr val="0000FF"/>
                </a:solidFill>
                <a:latin typeface="Consolas" panose="020B0609020204030204" pitchFamily="49" charset="0"/>
              </a:rPr>
              <a:t>int</a:t>
            </a:r>
            <a:r>
              <a:rPr lang="pl-PL" altLang="pl-PL" sz="1600" dirty="0" err="1">
                <a:solidFill>
                  <a:schemeClr val="tx1"/>
                </a:solidFill>
                <a:latin typeface="Consolas" panose="020B0609020204030204" pitchFamily="49" charset="0"/>
              </a:rPr>
              <a:t>.MaxValue</a:t>
            </a:r>
            <a:r>
              <a:rPr lang="pl-PL" altLang="pl-PL" sz="1600" dirty="0">
                <a:solidFill>
                  <a:schemeClr val="tx1"/>
                </a:solidFill>
                <a:latin typeface="Consolas" panose="020B0609020204030204" pitchFamily="49" charset="0"/>
              </a:rPr>
              <a:t> - 1, 10); </a:t>
            </a:r>
            <a:endParaRPr lang="pl-PL" altLang="pl-PL" sz="16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600" dirty="0" err="1">
                <a:solidFill>
                  <a:schemeClr val="tx1"/>
                </a:solidFill>
                <a:latin typeface="Consolas" panose="020B0609020204030204" pitchFamily="49" charset="0"/>
              </a:rPr>
              <a:t>act.ShouldThrow</a:t>
            </a:r>
            <a:r>
              <a:rPr lang="pl-PL" altLang="pl-PL" sz="1600" dirty="0">
                <a:solidFill>
                  <a:schemeClr val="tx1"/>
                </a:solidFill>
                <a:latin typeface="Consolas" panose="020B0609020204030204" pitchFamily="49" charset="0"/>
              </a:rPr>
              <a:t>&lt;</a:t>
            </a:r>
            <a:r>
              <a:rPr lang="pl-PL" altLang="pl-PL" sz="1600" dirty="0" err="1">
                <a:solidFill>
                  <a:srgbClr val="2B91AF"/>
                </a:solidFill>
                <a:latin typeface="Consolas" panose="020B0609020204030204" pitchFamily="49" charset="0"/>
              </a:rPr>
              <a:t>OverflowException</a:t>
            </a:r>
            <a:r>
              <a:rPr lang="pl-PL" altLang="pl-PL" sz="1600" dirty="0">
                <a:solidFill>
                  <a:schemeClr val="tx1"/>
                </a:solidFill>
                <a:latin typeface="Consolas" panose="020B0609020204030204" pitchFamily="49" charset="0"/>
              </a:rPr>
              <a:t>&gt;().</a:t>
            </a:r>
            <a:r>
              <a:rPr lang="pl-PL" altLang="pl-PL" sz="1600" dirty="0" err="1">
                <a:solidFill>
                  <a:schemeClr val="tx1"/>
                </a:solidFill>
                <a:latin typeface="Consolas" panose="020B0609020204030204" pitchFamily="49" charset="0"/>
              </a:rPr>
              <a:t>WithMessage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a:t>
            </a:r>
            <a:r>
              <a:rPr lang="pl-PL" altLang="pl-PL" sz="1600" dirty="0" err="1">
                <a:solidFill>
                  <a:srgbClr val="A31515"/>
                </a:solidFill>
                <a:latin typeface="Consolas" panose="020B0609020204030204" pitchFamily="49" charset="0"/>
              </a:rPr>
              <a:t>Exception</a:t>
            </a:r>
            <a:r>
              <a:rPr lang="pl-PL" altLang="pl-PL" sz="1600" dirty="0">
                <a:solidFill>
                  <a:srgbClr val="A31515"/>
                </a:solidFill>
                <a:latin typeface="Consolas" panose="020B0609020204030204" pitchFamily="49" charset="0"/>
              </a:rPr>
              <a:t> </a:t>
            </a:r>
            <a:r>
              <a:rPr lang="pl-PL" altLang="pl-PL" sz="1600" dirty="0" err="1">
                <a:solidFill>
                  <a:srgbClr val="A31515"/>
                </a:solidFill>
                <a:latin typeface="Consolas" panose="020B0609020204030204" pitchFamily="49" charset="0"/>
              </a:rPr>
              <a:t>message</a:t>
            </a:r>
            <a:r>
              <a:rPr lang="pl-PL" altLang="pl-PL" sz="1600" dirty="0">
                <a:solidFill>
                  <a:srgbClr val="A31515"/>
                </a:solidFill>
                <a:latin typeface="Consolas" panose="020B0609020204030204" pitchFamily="49" charset="0"/>
              </a:rPr>
              <a:t>"</a:t>
            </a:r>
            <a:r>
              <a:rPr lang="pl-PL" altLang="pl-PL" sz="1600" dirty="0">
                <a:solidFill>
                  <a:schemeClr val="tx1"/>
                </a:solidFill>
                <a:latin typeface="Consolas" panose="020B0609020204030204" pitchFamily="49" charset="0"/>
              </a:rPr>
              <a:t>);</a:t>
            </a:r>
            <a:endParaRPr lang="pl-PL" altLang="pl-PL"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l-PL" altLang="pl-PL" sz="900" dirty="0">
              <a:solidFill>
                <a:schemeClr val="tx1"/>
              </a:solidFill>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7862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Fluent</a:t>
            </a:r>
            <a:r>
              <a:rPr lang="pl-PL" dirty="0"/>
              <a:t> </a:t>
            </a:r>
            <a:r>
              <a:rPr lang="en-GB" dirty="0"/>
              <a:t>Assertions</a:t>
            </a:r>
            <a:r>
              <a:rPr lang="pl-PL" dirty="0"/>
              <a:t> – </a:t>
            </a:r>
            <a:r>
              <a:rPr lang="pl-PL" dirty="0" err="1"/>
              <a:t>Should</a:t>
            </a:r>
            <a:r>
              <a:rPr lang="pl-PL" dirty="0"/>
              <a:t> Be </a:t>
            </a:r>
            <a:r>
              <a:rPr lang="pl-PL" dirty="0" err="1"/>
              <a:t>Equivalent</a:t>
            </a:r>
            <a:r>
              <a:rPr lang="pl-PL" dirty="0"/>
              <a:t> To</a:t>
            </a:r>
            <a:endParaRPr lang="en-GB" dirty="0"/>
          </a:p>
        </p:txBody>
      </p:sp>
      <p:sp>
        <p:nvSpPr>
          <p:cNvPr id="7" name="Rectangle 2"/>
          <p:cNvSpPr>
            <a:spLocks noGrp="1" noChangeArrowheads="1"/>
          </p:cNvSpPr>
          <p:nvPr>
            <p:ph idx="10"/>
          </p:nvPr>
        </p:nvSpPr>
        <p:spPr bwMode="auto">
          <a:xfrm>
            <a:off x="360000" y="903899"/>
            <a:ext cx="886011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lgn="l" eaLnBrk="0" fontAlgn="base" hangingPunct="0">
              <a:lnSpc>
                <a:spcPct val="100000"/>
              </a:lnSpc>
              <a:spcBef>
                <a:spcPct val="0"/>
              </a:spcBef>
              <a:spcAft>
                <a:spcPct val="0"/>
              </a:spcAft>
              <a:buClrTx/>
              <a:buNone/>
            </a:pPr>
            <a:r>
              <a:rPr kumimoji="0" lang="pl-PL" altLang="pl-PL" sz="1500" b="0" i="0" u="none" strike="noStrike" cap="none" normalizeH="0" baseline="0" dirty="0">
                <a:ln>
                  <a:noFill/>
                </a:ln>
                <a:solidFill>
                  <a:srgbClr val="008000"/>
                </a:solidFill>
                <a:effectLst/>
                <a:latin typeface="Consolas" panose="020B0609020204030204" pitchFamily="49" charset="0"/>
              </a:rPr>
              <a:t>// </a:t>
            </a:r>
            <a:r>
              <a:rPr kumimoji="0" lang="pl-PL" altLang="pl-PL" sz="1500" b="0" i="0" u="none" strike="noStrike" cap="none" normalizeH="0" baseline="0" dirty="0" err="1">
                <a:ln>
                  <a:noFill/>
                </a:ln>
                <a:solidFill>
                  <a:srgbClr val="008000"/>
                </a:solidFill>
                <a:effectLst/>
                <a:latin typeface="Consolas" panose="020B0609020204030204" pitchFamily="49" charset="0"/>
              </a:rPr>
              <a:t>Check</a:t>
            </a:r>
            <a:r>
              <a:rPr lang="pl-PL" altLang="pl-PL" sz="1500" dirty="0">
                <a:solidFill>
                  <a:srgbClr val="008000"/>
                </a:solidFill>
                <a:latin typeface="Consolas" panose="020B0609020204030204" pitchFamily="49" charset="0"/>
              </a:rPr>
              <a:t> </a:t>
            </a:r>
            <a:r>
              <a:rPr lang="en-US" altLang="pl-PL" sz="1500" dirty="0">
                <a:solidFill>
                  <a:srgbClr val="008000"/>
                </a:solidFill>
                <a:latin typeface="Consolas" panose="020B0609020204030204" pitchFamily="49" charset="0"/>
              </a:rPr>
              <a:t>the structural equality of two object graphs</a:t>
            </a:r>
            <a:endParaRPr lang="pl-PL" altLang="pl-PL" sz="15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recurse</a:t>
            </a:r>
            <a:r>
              <a:rPr lang="pl-PL" altLang="pl-PL" sz="1500" dirty="0">
                <a:solidFill>
                  <a:srgbClr val="008000"/>
                </a:solidFill>
                <a:latin typeface="Consolas" panose="020B0609020204030204" pitchFamily="49" charset="0"/>
              </a:rPr>
              <a:t> to 10 </a:t>
            </a:r>
            <a:r>
              <a:rPr lang="pl-PL" altLang="pl-PL" sz="1500" dirty="0" err="1">
                <a:solidFill>
                  <a:srgbClr val="008000"/>
                </a:solidFill>
                <a:latin typeface="Consolas" panose="020B0609020204030204" pitchFamily="49" charset="0"/>
              </a:rPr>
              <a:t>levels</a:t>
            </a: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deep</a:t>
            </a:r>
            <a:r>
              <a:rPr lang="pl-PL" altLang="pl-PL" sz="1500" dirty="0">
                <a:solidFill>
                  <a:srgbClr val="008000"/>
                </a:solidFill>
                <a:latin typeface="Consolas" panose="020B0609020204030204" pitchFamily="49" charset="0"/>
              </a:rPr>
              <a:t> by </a:t>
            </a:r>
            <a:r>
              <a:rPr lang="pl-PL" altLang="pl-PL" sz="1500" dirty="0" err="1">
                <a:solidFill>
                  <a:srgbClr val="008000"/>
                </a:solidFill>
                <a:latin typeface="Consolas" panose="020B0609020204030204" pitchFamily="49" charset="0"/>
              </a:rPr>
              <a:t>default</a:t>
            </a:r>
            <a:r>
              <a:rPr lang="pl-PL" altLang="pl-PL" sz="1500" dirty="0">
                <a:solidFill>
                  <a:srgbClr val="008000"/>
                </a:solidFill>
                <a:latin typeface="Consolas" panose="020B0609020204030204" pitchFamily="49" charset="0"/>
              </a:rPr>
              <a:t>)</a:t>
            </a:r>
            <a:endParaRPr lang="pl-PL" altLang="pl-PL" sz="15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a:t>
            </a:r>
          </a:p>
          <a:p>
            <a:pPr marL="0" lvl="0" indent="0" algn="l" eaLnBrk="0" fontAlgn="base" hangingPunct="0">
              <a:lnSpc>
                <a:spcPct val="100000"/>
              </a:lnSpc>
              <a:spcBef>
                <a:spcPct val="0"/>
              </a:spcBef>
              <a:spcAft>
                <a:spcPct val="0"/>
              </a:spcAft>
              <a:buClrTx/>
              <a:buNone/>
            </a:pPr>
            <a:endParaRPr lang="pl-PL" altLang="pl-PL" sz="15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Check</a:t>
            </a:r>
            <a:r>
              <a:rPr lang="pl-PL" altLang="pl-PL" sz="1500" dirty="0">
                <a:solidFill>
                  <a:srgbClr val="008000"/>
                </a:solidFill>
                <a:latin typeface="Consolas" panose="020B0609020204030204" pitchFamily="49" charset="0"/>
              </a:rPr>
              <a:t> </a:t>
            </a:r>
            <a:r>
              <a:rPr lang="en-US" altLang="pl-PL" sz="1500" dirty="0">
                <a:solidFill>
                  <a:srgbClr val="008000"/>
                </a:solidFill>
                <a:latin typeface="Consolas" panose="020B0609020204030204" pitchFamily="49" charset="0"/>
              </a:rPr>
              <a:t>the structural equality of two object graphs</a:t>
            </a:r>
            <a:r>
              <a:rPr lang="pl-PL" altLang="pl-PL" sz="1500" dirty="0">
                <a:solidFill>
                  <a:srgbClr val="008000"/>
                </a:solidFill>
                <a:latin typeface="Consolas" panose="020B0609020204030204" pitchFamily="49" charset="0"/>
              </a:rPr>
              <a:t> – </a:t>
            </a:r>
            <a:r>
              <a:rPr lang="pl-PL" altLang="pl-PL" sz="1500" dirty="0" err="1">
                <a:solidFill>
                  <a:srgbClr val="008000"/>
                </a:solidFill>
                <a:latin typeface="Consolas" panose="020B0609020204030204" pitchFamily="49" charset="0"/>
              </a:rPr>
              <a:t>deep</a:t>
            </a:r>
            <a:r>
              <a:rPr lang="pl-PL" altLang="pl-PL" sz="1500" dirty="0">
                <a:solidFill>
                  <a:srgbClr val="008000"/>
                </a:solidFill>
                <a:latin typeface="Consolas" panose="020B0609020204030204" pitchFamily="49" charset="0"/>
              </a:rPr>
              <a:t> as </a:t>
            </a:r>
            <a:r>
              <a:rPr lang="pl-PL" altLang="pl-PL" sz="1500" dirty="0" err="1">
                <a:solidFill>
                  <a:srgbClr val="008000"/>
                </a:solidFill>
                <a:latin typeface="Consolas" panose="020B0609020204030204" pitchFamily="49" charset="0"/>
              </a:rPr>
              <a:t>possible</a:t>
            </a:r>
            <a:endParaRPr lang="pl-PL" altLang="pl-PL" sz="15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opt.AllowingInfiniteRecursion</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5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Check</a:t>
            </a:r>
            <a:r>
              <a:rPr lang="pl-PL" altLang="pl-PL" sz="1500" dirty="0">
                <a:solidFill>
                  <a:srgbClr val="008000"/>
                </a:solidFill>
                <a:latin typeface="Consolas" panose="020B0609020204030204" pitchFamily="49" charset="0"/>
              </a:rPr>
              <a:t> </a:t>
            </a:r>
            <a:r>
              <a:rPr lang="en-US" altLang="pl-PL" sz="1500" dirty="0">
                <a:solidFill>
                  <a:srgbClr val="008000"/>
                </a:solidFill>
                <a:latin typeface="Consolas" panose="020B0609020204030204" pitchFamily="49" charset="0"/>
              </a:rPr>
              <a:t>the structural equality of two object graphs </a:t>
            </a: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recursion</a:t>
            </a: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disabled</a:t>
            </a:r>
            <a:endParaRPr lang="pl-PL" altLang="pl-PL" sz="15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options</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options.ExcludingNestedObjects</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5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a:solidFill>
                  <a:srgbClr val="008000"/>
                </a:solidFill>
                <a:latin typeface="Consolas" panose="020B0609020204030204" pitchFamily="49" charset="0"/>
              </a:rPr>
              <a:t>// I</a:t>
            </a:r>
            <a:r>
              <a:rPr lang="en-US" altLang="pl-PL" sz="1500" dirty="0" err="1">
                <a:solidFill>
                  <a:srgbClr val="008000"/>
                </a:solidFill>
                <a:latin typeface="Consolas" panose="020B0609020204030204" pitchFamily="49" charset="0"/>
              </a:rPr>
              <a:t>nclude</a:t>
            </a:r>
            <a:r>
              <a:rPr lang="en-US" altLang="pl-PL" sz="1500" dirty="0">
                <a:solidFill>
                  <a:srgbClr val="008000"/>
                </a:solidFill>
                <a:latin typeface="Consolas" panose="020B0609020204030204" pitchFamily="49" charset="0"/>
              </a:rPr>
              <a:t> only the members </a:t>
            </a:r>
            <a:r>
              <a:rPr lang="pl-PL" altLang="pl-PL" sz="1500" dirty="0" err="1">
                <a:solidFill>
                  <a:srgbClr val="008000"/>
                </a:solidFill>
                <a:latin typeface="Consolas" panose="020B0609020204030204" pitchFamily="49" charset="0"/>
              </a:rPr>
              <a:t>that</a:t>
            </a:r>
            <a:r>
              <a:rPr lang="pl-PL" altLang="pl-PL" sz="1500" dirty="0">
                <a:solidFill>
                  <a:srgbClr val="008000"/>
                </a:solidFill>
                <a:latin typeface="Consolas" panose="020B0609020204030204" pitchFamily="49" charset="0"/>
              </a:rPr>
              <a:t> </a:t>
            </a:r>
            <a:r>
              <a:rPr lang="en-US" altLang="pl-PL" sz="1500" dirty="0">
                <a:solidFill>
                  <a:srgbClr val="008000"/>
                </a:solidFill>
                <a:latin typeface="Consolas" panose="020B0609020204030204" pitchFamily="49" charset="0"/>
              </a:rPr>
              <a:t>both object graphs have</a:t>
            </a:r>
            <a:endParaRPr lang="pl-PL" altLang="pl-PL" sz="15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opt.ExcludingMissingMembers</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5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a:solidFill>
                  <a:srgbClr val="008000"/>
                </a:solidFill>
                <a:latin typeface="Consolas" panose="020B0609020204030204" pitchFamily="49" charset="0"/>
              </a:rPr>
              <a:t>// And </a:t>
            </a:r>
            <a:r>
              <a:rPr lang="pl-PL" altLang="pl-PL" sz="1500" dirty="0" err="1">
                <a:solidFill>
                  <a:srgbClr val="008000"/>
                </a:solidFill>
                <a:latin typeface="Consolas" panose="020B0609020204030204" pitchFamily="49" charset="0"/>
              </a:rPr>
              <a:t>many</a:t>
            </a:r>
            <a:r>
              <a:rPr lang="pl-PL" altLang="pl-PL" sz="1500" dirty="0">
                <a:solidFill>
                  <a:srgbClr val="008000"/>
                </a:solidFill>
                <a:latin typeface="Consolas" panose="020B0609020204030204" pitchFamily="49" charset="0"/>
              </a:rPr>
              <a:t> </a:t>
            </a:r>
            <a:r>
              <a:rPr lang="pl-PL" altLang="pl-PL" sz="1500" dirty="0" err="1">
                <a:solidFill>
                  <a:srgbClr val="008000"/>
                </a:solidFill>
                <a:latin typeface="Consolas" panose="020B0609020204030204" pitchFamily="49" charset="0"/>
              </a:rPr>
              <a:t>more</a:t>
            </a:r>
            <a:endParaRPr lang="pl-PL" altLang="pl-PL" sz="15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opt.Excluding</a:t>
            </a:r>
            <a:r>
              <a:rPr lang="pl-PL" altLang="pl-PL" sz="1500" dirty="0">
                <a:solidFill>
                  <a:schemeClr val="tx1"/>
                </a:solidFill>
                <a:latin typeface="Consolas" panose="020B0609020204030204" pitchFamily="49" charset="0"/>
              </a:rPr>
              <a:t>(o =&gt; </a:t>
            </a:r>
            <a:r>
              <a:rPr lang="pl-PL" altLang="pl-PL" sz="1500" dirty="0" err="1">
                <a:solidFill>
                  <a:schemeClr val="tx1"/>
                </a:solidFill>
                <a:latin typeface="Consolas" panose="020B0609020204030204" pitchFamily="49" charset="0"/>
              </a:rPr>
              <a:t>o.Customer.Name</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en-US" altLang="pl-PL" sz="1500" dirty="0" err="1">
                <a:solidFill>
                  <a:schemeClr val="tx1"/>
                </a:solidFill>
                <a:latin typeface="Consolas" panose="020B0609020204030204" pitchFamily="49" charset="0"/>
              </a:rPr>
              <a:t>orderDto.ShouldBeEquivalentTo</a:t>
            </a:r>
            <a:r>
              <a:rPr lang="en-US" altLang="pl-PL" sz="1500" dirty="0">
                <a:solidFill>
                  <a:schemeClr val="tx1"/>
                </a:solidFill>
                <a:latin typeface="Consolas" panose="020B0609020204030204" pitchFamily="49" charset="0"/>
              </a:rPr>
              <a:t>(order, opt =&gt; opt</a:t>
            </a:r>
            <a:endParaRPr lang="pl-PL" altLang="pl-PL" sz="15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a:solidFill>
                  <a:schemeClr val="tx1"/>
                </a:solidFill>
                <a:latin typeface="Consolas" panose="020B0609020204030204" pitchFamily="49" charset="0"/>
              </a:rPr>
              <a:t>    </a:t>
            </a:r>
            <a:r>
              <a:rPr lang="en-US" altLang="pl-PL" sz="1500" dirty="0">
                <a:solidFill>
                  <a:schemeClr val="tx1"/>
                </a:solidFill>
                <a:latin typeface="Consolas" panose="020B0609020204030204" pitchFamily="49" charset="0"/>
              </a:rPr>
              <a:t>.Excluding(o =&gt; </a:t>
            </a:r>
            <a:r>
              <a:rPr lang="en-US" altLang="pl-PL" sz="1500" dirty="0" err="1">
                <a:solidFill>
                  <a:schemeClr val="tx1"/>
                </a:solidFill>
                <a:latin typeface="Consolas" panose="020B0609020204030204" pitchFamily="49" charset="0"/>
              </a:rPr>
              <a:t>o.Products</a:t>
            </a:r>
            <a:r>
              <a:rPr lang="en-US" altLang="pl-PL" sz="1500" dirty="0">
                <a:solidFill>
                  <a:schemeClr val="tx1"/>
                </a:solidFill>
                <a:latin typeface="Consolas" panose="020B0609020204030204" pitchFamily="49" charset="0"/>
              </a:rPr>
              <a:t>[1].Status));</a:t>
            </a:r>
            <a:endParaRPr lang="pl-PL" altLang="pl-PL" sz="15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a:t>
            </a:r>
            <a:endParaRPr lang="pl-PL" altLang="pl-PL" sz="15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a:solidFill>
                  <a:schemeClr val="tx1"/>
                </a:solidFill>
                <a:latin typeface="Consolas" panose="020B0609020204030204" pitchFamily="49" charset="0"/>
              </a:rPr>
              <a:t>    .</a:t>
            </a:r>
            <a:r>
              <a:rPr lang="pl-PL" altLang="pl-PL" sz="1500" dirty="0" err="1">
                <a:solidFill>
                  <a:schemeClr val="tx1"/>
                </a:solidFill>
                <a:latin typeface="Consolas" panose="020B0609020204030204" pitchFamily="49" charset="0"/>
              </a:rPr>
              <a:t>Including</a:t>
            </a:r>
            <a:r>
              <a:rPr lang="pl-PL" altLang="pl-PL" sz="1500" dirty="0">
                <a:solidFill>
                  <a:schemeClr val="tx1"/>
                </a:solidFill>
                <a:latin typeface="Consolas" panose="020B0609020204030204" pitchFamily="49" charset="0"/>
              </a:rPr>
              <a:t>(o =&gt; </a:t>
            </a:r>
            <a:r>
              <a:rPr lang="pl-PL" altLang="pl-PL" sz="1500" dirty="0" err="1">
                <a:solidFill>
                  <a:schemeClr val="tx1"/>
                </a:solidFill>
                <a:latin typeface="Consolas" panose="020B0609020204030204" pitchFamily="49" charset="0"/>
              </a:rPr>
              <a:t>o.OrderNumber</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r>
              <a:rPr lang="pl-PL" altLang="pl-PL" sz="1500" dirty="0">
                <a:solidFill>
                  <a:schemeClr val="tx1"/>
                </a:solidFill>
                <a:latin typeface="Consolas" panose="020B0609020204030204" pitchFamily="49" charset="0"/>
              </a:rPr>
              <a:t>    .</a:t>
            </a:r>
            <a:r>
              <a:rPr lang="pl-PL" altLang="pl-PL" sz="1500" dirty="0" err="1">
                <a:solidFill>
                  <a:schemeClr val="tx1"/>
                </a:solidFill>
                <a:latin typeface="Consolas" panose="020B0609020204030204" pitchFamily="49" charset="0"/>
              </a:rPr>
              <a:t>Including</a:t>
            </a:r>
            <a:r>
              <a:rPr lang="pl-PL" altLang="pl-PL" sz="1500" dirty="0">
                <a:solidFill>
                  <a:schemeClr val="tx1"/>
                </a:solidFill>
                <a:latin typeface="Consolas" panose="020B0609020204030204" pitchFamily="49" charset="0"/>
              </a:rPr>
              <a:t>(pi =&gt; </a:t>
            </a:r>
            <a:r>
              <a:rPr lang="pl-PL" altLang="pl-PL" sz="1500" dirty="0" err="1">
                <a:solidFill>
                  <a:schemeClr val="tx1"/>
                </a:solidFill>
                <a:latin typeface="Consolas" panose="020B0609020204030204" pitchFamily="49" charset="0"/>
              </a:rPr>
              <a:t>pi.PropertyPath.EndsWidth</a:t>
            </a:r>
            <a:r>
              <a:rPr lang="pl-PL" altLang="pl-PL" sz="1500" dirty="0">
                <a:solidFill>
                  <a:schemeClr val="tx1"/>
                </a:solidFill>
                <a:latin typeface="Consolas" panose="020B0609020204030204" pitchFamily="49" charset="0"/>
              </a:rPr>
              <a:t>("</a:t>
            </a:r>
            <a:r>
              <a:rPr lang="pl-PL" altLang="pl-PL" sz="1500" dirty="0" err="1">
                <a:solidFill>
                  <a:schemeClr val="tx1"/>
                </a:solidFill>
                <a:latin typeface="Consolas" panose="020B0609020204030204" pitchFamily="49" charset="0"/>
              </a:rPr>
              <a:t>Date</a:t>
            </a:r>
            <a:r>
              <a:rPr lang="pl-PL" altLang="pl-PL" sz="1500" dirty="0">
                <a:solidFill>
                  <a:schemeClr val="tx1"/>
                </a:solidFill>
                <a:latin typeface="Consolas" panose="020B0609020204030204" pitchFamily="49" charset="0"/>
              </a:rPr>
              <a:t>"));</a:t>
            </a:r>
          </a:p>
          <a:p>
            <a:pPr marL="0" indent="0" algn="l" eaLnBrk="0" fontAlgn="base" hangingPunct="0">
              <a:lnSpc>
                <a:spcPct val="100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500" dirty="0" err="1">
                <a:solidFill>
                  <a:schemeClr val="tx1"/>
                </a:solidFill>
                <a:latin typeface="Consolas" panose="020B0609020204030204" pitchFamily="49" charset="0"/>
              </a:rPr>
              <a:t>orderDto.ShouldBeEquivalentTo</a:t>
            </a:r>
            <a:r>
              <a:rPr lang="pl-PL" altLang="pl-PL" sz="1500" dirty="0">
                <a:solidFill>
                  <a:schemeClr val="tx1"/>
                </a:solidFill>
                <a:latin typeface="Consolas" panose="020B0609020204030204" pitchFamily="49" charset="0"/>
              </a:rPr>
              <a:t>(order, </a:t>
            </a:r>
            <a:r>
              <a:rPr lang="pl-PL" altLang="pl-PL" sz="1500" dirty="0" err="1">
                <a:solidFill>
                  <a:schemeClr val="tx1"/>
                </a:solidFill>
                <a:latin typeface="Consolas" panose="020B0609020204030204" pitchFamily="49" charset="0"/>
              </a:rPr>
              <a:t>opt</a:t>
            </a:r>
            <a:r>
              <a:rPr lang="pl-PL" altLang="pl-PL" sz="1500" dirty="0">
                <a:solidFill>
                  <a:schemeClr val="tx1"/>
                </a:solidFill>
                <a:latin typeface="Consolas" panose="020B0609020204030204" pitchFamily="49" charset="0"/>
              </a:rPr>
              <a:t> =&gt; </a:t>
            </a:r>
            <a:r>
              <a:rPr lang="pl-PL" altLang="pl-PL" sz="1500" dirty="0" err="1">
                <a:solidFill>
                  <a:schemeClr val="tx1"/>
                </a:solidFill>
                <a:latin typeface="Consolas" panose="020B0609020204030204" pitchFamily="49" charset="0"/>
              </a:rPr>
              <a:t>opt.IncludingProperties</a:t>
            </a:r>
            <a:r>
              <a:rPr lang="pl-PL" altLang="pl-PL" sz="1500" dirty="0">
                <a:solidFill>
                  <a:schemeClr val="tx1"/>
                </a:solidFill>
                <a:latin typeface="Consolas" panose="020B0609020204030204" pitchFamily="49" charset="0"/>
              </a:rPr>
              <a:t>());</a:t>
            </a:r>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326" y="5584044"/>
            <a:ext cx="859330" cy="859330"/>
          </a:xfrm>
          <a:prstGeom prst="rect">
            <a:avLst/>
          </a:prstGeom>
        </p:spPr>
      </p:pic>
    </p:spTree>
    <p:extLst>
      <p:ext uri="{BB962C8B-B14F-4D97-AF65-F5344CB8AC3E}">
        <p14:creationId xmlns:p14="http://schemas.microsoft.com/office/powerpoint/2010/main" val="49438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Effect transition="in" filter="fade">
                                      <p:cBhvr>
                                        <p:cTn id="23" dur="500"/>
                                        <p:tgtEl>
                                          <p:spTgt spid="7">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11" end="11"/>
                                            </p:txEl>
                                          </p:spTgt>
                                        </p:tgtEl>
                                        <p:attrNameLst>
                                          <p:attrName>style.visibility</p:attrName>
                                        </p:attrNameLst>
                                      </p:cBhvr>
                                      <p:to>
                                        <p:strVal val="visible"/>
                                      </p:to>
                                    </p:set>
                                    <p:animEffect transition="in" filter="fade">
                                      <p:cBhvr>
                                        <p:cTn id="26" dur="500"/>
                                        <p:tgtEl>
                                          <p:spTgt spid="7">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animEffect transition="in" filter="fade">
                                      <p:cBhvr>
                                        <p:cTn id="31" dur="500"/>
                                        <p:tgtEl>
                                          <p:spTgt spid="7">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14" end="14"/>
                                            </p:txEl>
                                          </p:spTgt>
                                        </p:tgtEl>
                                        <p:attrNameLst>
                                          <p:attrName>style.visibility</p:attrName>
                                        </p:attrNameLst>
                                      </p:cBhvr>
                                      <p:to>
                                        <p:strVal val="visible"/>
                                      </p:to>
                                    </p:set>
                                    <p:animEffect transition="in" filter="fade">
                                      <p:cBhvr>
                                        <p:cTn id="34" dur="500"/>
                                        <p:tgtEl>
                                          <p:spTgt spid="7">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
                                            <p:txEl>
                                              <p:pRg st="16" end="16"/>
                                            </p:txEl>
                                          </p:spTgt>
                                        </p:tgtEl>
                                        <p:attrNameLst>
                                          <p:attrName>style.visibility</p:attrName>
                                        </p:attrNameLst>
                                      </p:cBhvr>
                                      <p:to>
                                        <p:strVal val="visible"/>
                                      </p:to>
                                    </p:set>
                                    <p:animEffect transition="in" filter="fade">
                                      <p:cBhvr>
                                        <p:cTn id="39" dur="500"/>
                                        <p:tgtEl>
                                          <p:spTgt spid="7">
                                            <p:txEl>
                                              <p:pRg st="16" end="1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17" end="17"/>
                                            </p:txEl>
                                          </p:spTgt>
                                        </p:tgtEl>
                                        <p:attrNameLst>
                                          <p:attrName>style.visibility</p:attrName>
                                        </p:attrNameLst>
                                      </p:cBhvr>
                                      <p:to>
                                        <p:strVal val="visible"/>
                                      </p:to>
                                    </p:set>
                                    <p:animEffect transition="in" filter="fade">
                                      <p:cBhvr>
                                        <p:cTn id="42" dur="500"/>
                                        <p:tgtEl>
                                          <p:spTgt spid="7">
                                            <p:txEl>
                                              <p:pRg st="17" end="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9" end="19"/>
                                            </p:txEl>
                                          </p:spTgt>
                                        </p:tgtEl>
                                        <p:attrNameLst>
                                          <p:attrName>style.visibility</p:attrName>
                                        </p:attrNameLst>
                                      </p:cBhvr>
                                      <p:to>
                                        <p:strVal val="visible"/>
                                      </p:to>
                                    </p:set>
                                    <p:animEffect transition="in" filter="fade">
                                      <p:cBhvr>
                                        <p:cTn id="47" dur="500"/>
                                        <p:tgtEl>
                                          <p:spTgt spid="7">
                                            <p:txEl>
                                              <p:pRg st="19" end="1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20" end="20"/>
                                            </p:txEl>
                                          </p:spTgt>
                                        </p:tgtEl>
                                        <p:attrNameLst>
                                          <p:attrName>style.visibility</p:attrName>
                                        </p:attrNameLst>
                                      </p:cBhvr>
                                      <p:to>
                                        <p:strVal val="visible"/>
                                      </p:to>
                                    </p:set>
                                    <p:animEffect transition="in" filter="fade">
                                      <p:cBhvr>
                                        <p:cTn id="50" dur="500"/>
                                        <p:tgtEl>
                                          <p:spTgt spid="7">
                                            <p:txEl>
                                              <p:pRg st="20" end="2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21" end="21"/>
                                            </p:txEl>
                                          </p:spTgt>
                                        </p:tgtEl>
                                        <p:attrNameLst>
                                          <p:attrName>style.visibility</p:attrName>
                                        </p:attrNameLst>
                                      </p:cBhvr>
                                      <p:to>
                                        <p:strVal val="visible"/>
                                      </p:to>
                                    </p:set>
                                    <p:animEffect transition="in" filter="fade">
                                      <p:cBhvr>
                                        <p:cTn id="53" dur="500"/>
                                        <p:tgtEl>
                                          <p:spTgt spid="7">
                                            <p:txEl>
                                              <p:pRg st="21" end="2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xEl>
                                              <p:pRg st="23" end="23"/>
                                            </p:txEl>
                                          </p:spTgt>
                                        </p:tgtEl>
                                        <p:attrNameLst>
                                          <p:attrName>style.visibility</p:attrName>
                                        </p:attrNameLst>
                                      </p:cBhvr>
                                      <p:to>
                                        <p:strVal val="visible"/>
                                      </p:to>
                                    </p:set>
                                    <p:animEffect transition="in" filter="fade">
                                      <p:cBhvr>
                                        <p:cTn id="58" dur="500"/>
                                        <p:tgtEl>
                                          <p:spTgt spid="7">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lstStyle/>
          <a:p>
            <a:r>
              <a:rPr lang="pl-PL" dirty="0" err="1"/>
              <a:t>Mocks</a:t>
            </a:r>
            <a:endParaRPr lang="pl-PL" dirty="0"/>
          </a:p>
        </p:txBody>
      </p:sp>
    </p:spTree>
    <p:extLst>
      <p:ext uri="{BB962C8B-B14F-4D97-AF65-F5344CB8AC3E}">
        <p14:creationId xmlns:p14="http://schemas.microsoft.com/office/powerpoint/2010/main" val="1450310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Mock VS STUB BY Martin Fowler</a:t>
            </a:r>
            <a:endParaRPr lang="pl-PL" dirty="0"/>
          </a:p>
        </p:txBody>
      </p:sp>
      <p:sp>
        <p:nvSpPr>
          <p:cNvPr id="4" name="Symbol zastępczy zawartości 3"/>
          <p:cNvSpPr>
            <a:spLocks noGrp="1"/>
          </p:cNvSpPr>
          <p:nvPr>
            <p:ph idx="10"/>
          </p:nvPr>
        </p:nvSpPr>
        <p:spPr/>
        <p:txBody>
          <a:bodyPr/>
          <a:lstStyle/>
          <a:p>
            <a:r>
              <a:rPr lang="en-US" sz="1800" b="1" dirty="0">
                <a:solidFill>
                  <a:schemeClr val="bg1">
                    <a:lumMod val="50000"/>
                  </a:schemeClr>
                </a:solidFill>
              </a:rPr>
              <a:t>Dummy</a:t>
            </a:r>
            <a:endParaRPr lang="pl-PL" sz="1800" b="1" dirty="0">
              <a:solidFill>
                <a:schemeClr val="bg1">
                  <a:lumMod val="50000"/>
                </a:schemeClr>
              </a:solidFill>
            </a:endParaRPr>
          </a:p>
          <a:p>
            <a:endParaRPr lang="en-US" sz="1800" dirty="0">
              <a:solidFill>
                <a:schemeClr val="bg1">
                  <a:lumMod val="50000"/>
                </a:schemeClr>
              </a:solidFill>
            </a:endParaRPr>
          </a:p>
          <a:p>
            <a:r>
              <a:rPr lang="en-US" sz="1800" b="1" dirty="0">
                <a:solidFill>
                  <a:schemeClr val="bg1">
                    <a:lumMod val="50000"/>
                  </a:schemeClr>
                </a:solidFill>
              </a:rPr>
              <a:t>Fake</a:t>
            </a:r>
            <a:endParaRPr lang="pl-PL" sz="1800" b="1" dirty="0">
              <a:solidFill>
                <a:schemeClr val="bg1">
                  <a:lumMod val="50000"/>
                </a:schemeClr>
              </a:solidFill>
            </a:endParaRPr>
          </a:p>
          <a:p>
            <a:endParaRPr lang="en-US" sz="1800" dirty="0">
              <a:solidFill>
                <a:schemeClr val="bg1">
                  <a:lumMod val="50000"/>
                </a:schemeClr>
              </a:solidFill>
            </a:endParaRPr>
          </a:p>
          <a:p>
            <a:r>
              <a:rPr lang="en-US" sz="1800" b="1" dirty="0">
                <a:solidFill>
                  <a:schemeClr val="bg1">
                    <a:lumMod val="50000"/>
                  </a:schemeClr>
                </a:solidFill>
              </a:rPr>
              <a:t>Stubs</a:t>
            </a:r>
            <a:endParaRPr lang="pl-PL" sz="1800" b="1" dirty="0">
              <a:solidFill>
                <a:schemeClr val="bg1">
                  <a:lumMod val="50000"/>
                </a:schemeClr>
              </a:solidFill>
            </a:endParaRPr>
          </a:p>
          <a:p>
            <a:endParaRPr lang="en-US" sz="1800" b="1" dirty="0">
              <a:solidFill>
                <a:schemeClr val="bg1">
                  <a:lumMod val="50000"/>
                </a:schemeClr>
              </a:solidFill>
            </a:endParaRPr>
          </a:p>
          <a:p>
            <a:r>
              <a:rPr lang="en-US" sz="1800" b="1" dirty="0"/>
              <a:t>Mocks</a:t>
            </a:r>
            <a:r>
              <a:rPr lang="en-US" sz="1800" dirty="0"/>
              <a:t> are what we are talking about here: objects pre-programmed with expectations which form a specification of the calls they are expected to receive.</a:t>
            </a:r>
            <a:endParaRPr lang="pl-PL" sz="1800" dirty="0"/>
          </a:p>
        </p:txBody>
      </p:sp>
      <p:sp>
        <p:nvSpPr>
          <p:cNvPr id="5" name="pole tekstowe 4"/>
          <p:cNvSpPr txBox="1"/>
          <p:nvPr/>
        </p:nvSpPr>
        <p:spPr>
          <a:xfrm>
            <a:off x="360000" y="5877272"/>
            <a:ext cx="8424000" cy="646331"/>
          </a:xfrm>
          <a:prstGeom prst="rect">
            <a:avLst/>
          </a:prstGeom>
          <a:noFill/>
        </p:spPr>
        <p:txBody>
          <a:bodyPr wrap="square" rtlCol="0">
            <a:spAutoFit/>
          </a:bodyPr>
          <a:lstStyle/>
          <a:p>
            <a:pPr algn="just"/>
            <a:r>
              <a:rPr lang="en-GB" dirty="0"/>
              <a:t>This is theory. In daily work mostly we are using term </a:t>
            </a:r>
            <a:r>
              <a:rPr lang="en-GB" b="1" i="1" dirty="0"/>
              <a:t>mock</a:t>
            </a:r>
            <a:r>
              <a:rPr lang="en-GB" dirty="0"/>
              <a:t> even if we are talking about other types of object. </a:t>
            </a:r>
            <a:endParaRPr lang="pl-PL" dirty="0"/>
          </a:p>
        </p:txBody>
      </p:sp>
    </p:spTree>
    <p:extLst>
      <p:ext uri="{BB962C8B-B14F-4D97-AF65-F5344CB8AC3E}">
        <p14:creationId xmlns:p14="http://schemas.microsoft.com/office/powerpoint/2010/main" val="2607467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err="1"/>
              <a:t>moQ</a:t>
            </a:r>
            <a:endParaRPr lang="pl-PL" dirty="0"/>
          </a:p>
        </p:txBody>
      </p:sp>
      <p:sp>
        <p:nvSpPr>
          <p:cNvPr id="3" name="Prostokąt 2"/>
          <p:cNvSpPr/>
          <p:nvPr/>
        </p:nvSpPr>
        <p:spPr>
          <a:xfrm>
            <a:off x="179512" y="6165304"/>
            <a:ext cx="3159839" cy="369332"/>
          </a:xfrm>
          <a:prstGeom prst="rect">
            <a:avLst/>
          </a:prstGeom>
        </p:spPr>
        <p:txBody>
          <a:bodyPr wrap="none">
            <a:spAutoFit/>
          </a:bodyPr>
          <a:lstStyle/>
          <a:p>
            <a:r>
              <a:rPr lang="pl-PL" dirty="0"/>
              <a:t>https://github.com/moq/moq4</a:t>
            </a:r>
          </a:p>
        </p:txBody>
      </p:sp>
    </p:spTree>
    <p:extLst>
      <p:ext uri="{BB962C8B-B14F-4D97-AF65-F5344CB8AC3E}">
        <p14:creationId xmlns:p14="http://schemas.microsoft.com/office/powerpoint/2010/main" val="1951823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CREATE MOCK</a:t>
            </a:r>
            <a:endParaRPr lang="pl-PL" dirty="0"/>
          </a:p>
        </p:txBody>
      </p:sp>
      <p:sp>
        <p:nvSpPr>
          <p:cNvPr id="3" name="Symbol zastępczy zawartości 2"/>
          <p:cNvSpPr>
            <a:spLocks noGrp="1"/>
          </p:cNvSpPr>
          <p:nvPr>
            <p:ph idx="10"/>
          </p:nvPr>
        </p:nvSpPr>
        <p:spPr/>
        <p:txBody>
          <a:bodyPr/>
          <a:lstStyle/>
          <a:p>
            <a:pPr marL="0" indent="0">
              <a:lnSpc>
                <a:spcPct val="100000"/>
              </a:lnSpc>
              <a:buNone/>
            </a:pPr>
            <a:r>
              <a:rPr lang="pl-PL" altLang="pl-PL" dirty="0">
                <a:solidFill>
                  <a:srgbClr val="0000FF"/>
                </a:solidFill>
                <a:latin typeface="Consolas" panose="020B0609020204030204" pitchFamily="49" charset="0"/>
              </a:rPr>
              <a:t>public</a:t>
            </a:r>
            <a:r>
              <a:rPr lang="pl-PL" altLang="pl-PL" dirty="0">
                <a:solidFill>
                  <a:schemeClr val="tx1"/>
                </a:solidFill>
                <a:latin typeface="Consolas" panose="020B0609020204030204" pitchFamily="49" charset="0"/>
              </a:rPr>
              <a:t> </a:t>
            </a:r>
            <a:r>
              <a:rPr lang="pl-PL" altLang="pl-PL" dirty="0" err="1">
                <a:solidFill>
                  <a:srgbClr val="0000FF"/>
                </a:solidFill>
                <a:latin typeface="Consolas" panose="020B0609020204030204" pitchFamily="49" charset="0"/>
              </a:rPr>
              <a:t>interface</a:t>
            </a:r>
            <a:r>
              <a:rPr lang="pl-PL" altLang="pl-PL" dirty="0">
                <a:solidFill>
                  <a:schemeClr val="tx1"/>
                </a:solidFill>
                <a:latin typeface="Consolas" panose="020B0609020204030204" pitchFamily="49" charset="0"/>
              </a:rPr>
              <a:t> </a:t>
            </a:r>
            <a:r>
              <a:rPr lang="pl-PL" altLang="pl-PL" dirty="0" err="1">
                <a:solidFill>
                  <a:srgbClr val="2B91AF"/>
                </a:solidFill>
                <a:latin typeface="Consolas" panose="020B0609020204030204" pitchFamily="49" charset="0"/>
              </a:rPr>
              <a:t>ICurrencyProviderService</a:t>
            </a:r>
            <a:endParaRPr lang="pl-PL" altLang="pl-PL" dirty="0">
              <a:solidFill>
                <a:srgbClr val="2B91AF"/>
              </a:solidFill>
              <a:latin typeface="Consolas" panose="020B0609020204030204" pitchFamily="49" charset="0"/>
            </a:endParaRPr>
          </a:p>
          <a:p>
            <a:pPr marL="0" indent="0">
              <a:lnSpc>
                <a:spcPct val="100000"/>
              </a:lnSpc>
              <a:buNone/>
            </a:pPr>
            <a:r>
              <a:rPr lang="pl-PL" altLang="pl-PL" dirty="0">
                <a:solidFill>
                  <a:schemeClr val="tx1"/>
                </a:solidFill>
                <a:latin typeface="Consolas" panose="020B0609020204030204" pitchFamily="49" charset="0"/>
              </a:rPr>
              <a:t>{</a:t>
            </a:r>
          </a:p>
          <a:p>
            <a:pPr marL="0" indent="0">
              <a:lnSpc>
                <a:spcPct val="100000"/>
              </a:lnSpc>
              <a:buNone/>
            </a:pPr>
            <a:r>
              <a:rPr lang="pl-PL" altLang="pl-PL" dirty="0">
                <a:solidFill>
                  <a:srgbClr val="2B91AF"/>
                </a:solidFill>
                <a:latin typeface="Consolas" panose="020B0609020204030204" pitchFamily="49" charset="0"/>
              </a:rPr>
              <a:t>  </a:t>
            </a:r>
            <a:r>
              <a:rPr lang="pl-PL" altLang="pl-PL" dirty="0" err="1">
                <a:solidFill>
                  <a:srgbClr val="2B91AF"/>
                </a:solidFill>
                <a:latin typeface="Consolas" panose="020B0609020204030204" pitchFamily="49" charset="0"/>
              </a:rPr>
              <a:t>ServiceStatus</a:t>
            </a:r>
            <a:r>
              <a:rPr lang="pl-PL" altLang="pl-PL" dirty="0">
                <a:solidFill>
                  <a:schemeClr val="tx1"/>
                </a:solidFill>
                <a:latin typeface="Consolas" panose="020B0609020204030204" pitchFamily="49" charset="0"/>
              </a:rPr>
              <a:t> Status { </a:t>
            </a:r>
            <a:r>
              <a:rPr lang="pl-PL" altLang="pl-PL" dirty="0" err="1">
                <a:solidFill>
                  <a:srgbClr val="0000FF"/>
                </a:solidFill>
                <a:latin typeface="Consolas" panose="020B0609020204030204" pitchFamily="49" charset="0"/>
              </a:rPr>
              <a:t>get</a:t>
            </a:r>
            <a:r>
              <a:rPr lang="pl-PL" altLang="pl-PL" dirty="0">
                <a:solidFill>
                  <a:schemeClr val="tx1"/>
                </a:solidFill>
                <a:latin typeface="Consolas" panose="020B0609020204030204" pitchFamily="49" charset="0"/>
              </a:rPr>
              <a:t>; </a:t>
            </a:r>
            <a:r>
              <a:rPr lang="pl-PL" altLang="pl-PL" dirty="0">
                <a:solidFill>
                  <a:srgbClr val="0000FF"/>
                </a:solidFill>
                <a:latin typeface="Consolas" panose="020B0609020204030204" pitchFamily="49" charset="0"/>
              </a:rPr>
              <a:t>set</a:t>
            </a:r>
            <a:r>
              <a:rPr lang="pl-PL" altLang="pl-PL" dirty="0">
                <a:solidFill>
                  <a:schemeClr val="tx1"/>
                </a:solidFill>
                <a:latin typeface="Consolas" panose="020B0609020204030204" pitchFamily="49" charset="0"/>
              </a:rPr>
              <a:t>; }</a:t>
            </a:r>
          </a:p>
          <a:p>
            <a:pPr marL="0" indent="0">
              <a:lnSpc>
                <a:spcPct val="100000"/>
              </a:lnSpc>
              <a:buNone/>
            </a:pPr>
            <a:r>
              <a:rPr lang="pl-PL" altLang="pl-PL" dirty="0">
                <a:solidFill>
                  <a:srgbClr val="0000FF"/>
                </a:solidFill>
                <a:latin typeface="Consolas" panose="020B0609020204030204" pitchFamily="49" charset="0"/>
              </a:rPr>
              <a:t>  </a:t>
            </a:r>
            <a:r>
              <a:rPr lang="pl-PL" altLang="pl-PL" dirty="0" err="1">
                <a:solidFill>
                  <a:srgbClr val="0000FF"/>
                </a:solidFill>
                <a:latin typeface="Consolas" panose="020B0609020204030204" pitchFamily="49" charset="0"/>
              </a:rPr>
              <a:t>decimal</a:t>
            </a:r>
            <a:r>
              <a:rPr lang="pl-PL" altLang="pl-PL" dirty="0">
                <a:solidFill>
                  <a:schemeClr val="tx1"/>
                </a:solidFill>
                <a:latin typeface="Consolas" panose="020B0609020204030204" pitchFamily="49" charset="0"/>
              </a:rPr>
              <a:t> </a:t>
            </a:r>
            <a:r>
              <a:rPr lang="pl-PL" altLang="pl-PL" dirty="0" err="1">
                <a:solidFill>
                  <a:schemeClr val="tx1"/>
                </a:solidFill>
                <a:latin typeface="Consolas" panose="020B0609020204030204" pitchFamily="49" charset="0"/>
              </a:rPr>
              <a:t>GetExchangeRate</a:t>
            </a:r>
            <a:r>
              <a:rPr lang="pl-PL" altLang="pl-PL" dirty="0">
                <a:solidFill>
                  <a:schemeClr val="tx1"/>
                </a:solidFill>
                <a:latin typeface="Consolas" panose="020B0609020204030204" pitchFamily="49" charset="0"/>
              </a:rPr>
              <a:t>(</a:t>
            </a:r>
            <a:r>
              <a:rPr lang="pl-PL" altLang="pl-PL" dirty="0">
                <a:solidFill>
                  <a:srgbClr val="0000FF"/>
                </a:solidFill>
                <a:latin typeface="Consolas" panose="020B0609020204030204" pitchFamily="49" charset="0"/>
              </a:rPr>
              <a:t>string</a:t>
            </a:r>
            <a:r>
              <a:rPr lang="pl-PL" altLang="pl-PL" dirty="0">
                <a:solidFill>
                  <a:schemeClr val="tx1"/>
                </a:solidFill>
                <a:latin typeface="Consolas" panose="020B0609020204030204" pitchFamily="49" charset="0"/>
              </a:rPr>
              <a:t> </a:t>
            </a:r>
            <a:r>
              <a:rPr lang="pl-PL" altLang="pl-PL" dirty="0" err="1">
                <a:solidFill>
                  <a:schemeClr val="tx1"/>
                </a:solidFill>
                <a:latin typeface="Consolas" panose="020B0609020204030204" pitchFamily="49" charset="0"/>
              </a:rPr>
              <a:t>currencyCode</a:t>
            </a:r>
            <a:r>
              <a:rPr lang="pl-PL" altLang="pl-PL" dirty="0">
                <a:solidFill>
                  <a:schemeClr val="tx1"/>
                </a:solidFill>
                <a:latin typeface="Consolas" panose="020B0609020204030204" pitchFamily="49" charset="0"/>
              </a:rPr>
              <a:t>);</a:t>
            </a:r>
          </a:p>
          <a:p>
            <a:pPr marL="0" indent="0">
              <a:lnSpc>
                <a:spcPct val="100000"/>
              </a:lnSpc>
              <a:buNone/>
            </a:pPr>
            <a:r>
              <a:rPr lang="pl-PL" altLang="pl-PL" dirty="0">
                <a:solidFill>
                  <a:srgbClr val="0000FF"/>
                </a:solidFill>
                <a:latin typeface="Consolas" panose="020B0609020204030204" pitchFamily="49" charset="0"/>
              </a:rPr>
              <a:t>  </a:t>
            </a:r>
            <a:r>
              <a:rPr lang="pl-PL" altLang="pl-PL" dirty="0" err="1">
                <a:solidFill>
                  <a:srgbClr val="0000FF"/>
                </a:solidFill>
                <a:latin typeface="Consolas" panose="020B0609020204030204" pitchFamily="49" charset="0"/>
              </a:rPr>
              <a:t>bool</a:t>
            </a:r>
            <a:r>
              <a:rPr lang="pl-PL" altLang="pl-PL" dirty="0">
                <a:solidFill>
                  <a:schemeClr val="tx1"/>
                </a:solidFill>
                <a:latin typeface="Consolas" panose="020B0609020204030204" pitchFamily="49" charset="0"/>
              </a:rPr>
              <a:t> </a:t>
            </a:r>
            <a:r>
              <a:rPr lang="pl-PL" altLang="pl-PL" dirty="0" err="1">
                <a:solidFill>
                  <a:schemeClr val="tx1"/>
                </a:solidFill>
                <a:latin typeface="Consolas" panose="020B0609020204030204" pitchFamily="49" charset="0"/>
              </a:rPr>
              <a:t>IsCurrencyAvailable</a:t>
            </a:r>
            <a:r>
              <a:rPr lang="pl-PL" altLang="pl-PL" dirty="0">
                <a:solidFill>
                  <a:schemeClr val="tx1"/>
                </a:solidFill>
                <a:latin typeface="Consolas" panose="020B0609020204030204" pitchFamily="49" charset="0"/>
              </a:rPr>
              <a:t>(</a:t>
            </a:r>
            <a:r>
              <a:rPr lang="pl-PL" altLang="pl-PL" dirty="0">
                <a:solidFill>
                  <a:srgbClr val="0000FF"/>
                </a:solidFill>
                <a:latin typeface="Consolas" panose="020B0609020204030204" pitchFamily="49" charset="0"/>
              </a:rPr>
              <a:t>string</a:t>
            </a:r>
            <a:r>
              <a:rPr lang="pl-PL" altLang="pl-PL" dirty="0">
                <a:solidFill>
                  <a:schemeClr val="tx1"/>
                </a:solidFill>
                <a:latin typeface="Consolas" panose="020B0609020204030204" pitchFamily="49" charset="0"/>
              </a:rPr>
              <a:t> </a:t>
            </a:r>
            <a:r>
              <a:rPr lang="pl-PL" altLang="pl-PL" dirty="0" err="1">
                <a:solidFill>
                  <a:schemeClr val="tx1"/>
                </a:solidFill>
                <a:latin typeface="Consolas" panose="020B0609020204030204" pitchFamily="49" charset="0"/>
              </a:rPr>
              <a:t>currencyCode</a:t>
            </a:r>
            <a:r>
              <a:rPr lang="pl-PL" altLang="pl-PL" dirty="0">
                <a:solidFill>
                  <a:schemeClr val="tx1"/>
                </a:solidFill>
                <a:latin typeface="Consolas" panose="020B0609020204030204" pitchFamily="49" charset="0"/>
              </a:rPr>
              <a:t>);</a:t>
            </a:r>
          </a:p>
          <a:p>
            <a:pPr marL="0" indent="0">
              <a:lnSpc>
                <a:spcPct val="100000"/>
              </a:lnSpc>
              <a:buNone/>
            </a:pPr>
            <a:r>
              <a:rPr lang="pl-PL" altLang="pl-PL" dirty="0">
                <a:solidFill>
                  <a:schemeClr val="tx1"/>
                </a:solidFill>
                <a:latin typeface="Consolas" panose="020B0609020204030204" pitchFamily="49" charset="0"/>
              </a:rPr>
              <a:t>}</a:t>
            </a:r>
          </a:p>
          <a:p>
            <a:pPr marL="0" indent="0">
              <a:lnSpc>
                <a:spcPct val="100000"/>
              </a:lnSpc>
              <a:buNone/>
            </a:pPr>
            <a:endParaRPr lang="pl-PL" dirty="0">
              <a:latin typeface="Consolas" panose="020B0609020204030204" pitchFamily="49" charset="0"/>
            </a:endParaRPr>
          </a:p>
          <a:p>
            <a:pPr marL="0" indent="0">
              <a:lnSpc>
                <a:spcPct val="100000"/>
              </a:lnSpc>
              <a:buNone/>
            </a:pPr>
            <a:endParaRPr lang="pl-PL" dirty="0">
              <a:latin typeface="Consolas" panose="020B0609020204030204" pitchFamily="49" charset="0"/>
            </a:endParaRPr>
          </a:p>
          <a:p>
            <a:pPr marL="0" indent="0">
              <a:lnSpc>
                <a:spcPct val="100000"/>
              </a:lnSpc>
              <a:buNone/>
            </a:pPr>
            <a:r>
              <a:rPr lang="en-GB" altLang="pl-PL" dirty="0" err="1">
                <a:solidFill>
                  <a:srgbClr val="0000FF"/>
                </a:solidFill>
                <a:latin typeface="Consolas" panose="020B0609020204030204" pitchFamily="49" charset="0"/>
              </a:rPr>
              <a:t>var</a:t>
            </a:r>
            <a:r>
              <a:rPr lang="pl-PL" altLang="pl-PL" dirty="0">
                <a:solidFill>
                  <a:schemeClr val="tx1"/>
                </a:solidFill>
                <a:latin typeface="Consolas" panose="020B0609020204030204" pitchFamily="49" charset="0"/>
              </a:rPr>
              <a:t> </a:t>
            </a:r>
            <a:r>
              <a:rPr lang="pl-PL" altLang="pl-PL" dirty="0" err="1">
                <a:solidFill>
                  <a:schemeClr val="tx1"/>
                </a:solidFill>
                <a:latin typeface="Consolas" panose="020B0609020204030204" pitchFamily="49" charset="0"/>
              </a:rPr>
              <a:t>serviceMock</a:t>
            </a:r>
            <a:r>
              <a:rPr lang="pl-PL" altLang="pl-PL" dirty="0">
                <a:solidFill>
                  <a:schemeClr val="tx1"/>
                </a:solidFill>
                <a:latin typeface="Consolas" panose="020B0609020204030204" pitchFamily="49" charset="0"/>
              </a:rPr>
              <a:t> =</a:t>
            </a:r>
            <a:r>
              <a:rPr lang="en-GB" altLang="pl-PL" dirty="0">
                <a:solidFill>
                  <a:schemeClr val="tx1"/>
                </a:solidFill>
                <a:latin typeface="Consolas" panose="020B0609020204030204" pitchFamily="49" charset="0"/>
              </a:rPr>
              <a:t> </a:t>
            </a:r>
            <a:r>
              <a:rPr lang="pl-PL" altLang="pl-PL" dirty="0" err="1">
                <a:solidFill>
                  <a:srgbClr val="0000FF"/>
                </a:solidFill>
                <a:latin typeface="Consolas" panose="020B0609020204030204" pitchFamily="49" charset="0"/>
              </a:rPr>
              <a:t>new</a:t>
            </a:r>
            <a:r>
              <a:rPr lang="pl-PL" altLang="pl-PL" dirty="0">
                <a:solidFill>
                  <a:schemeClr val="tx1"/>
                </a:solidFill>
                <a:latin typeface="Consolas" panose="020B0609020204030204" pitchFamily="49" charset="0"/>
              </a:rPr>
              <a:t> </a:t>
            </a:r>
            <a:r>
              <a:rPr lang="pl-PL" altLang="pl-PL" dirty="0" err="1">
                <a:solidFill>
                  <a:srgbClr val="2B91AF"/>
                </a:solidFill>
                <a:latin typeface="Consolas" panose="020B0609020204030204" pitchFamily="49" charset="0"/>
              </a:rPr>
              <a:t>Mock</a:t>
            </a:r>
            <a:r>
              <a:rPr lang="pl-PL" altLang="pl-PL" dirty="0">
                <a:solidFill>
                  <a:schemeClr val="tx1"/>
                </a:solidFill>
                <a:latin typeface="Consolas" panose="020B0609020204030204" pitchFamily="49" charset="0"/>
              </a:rPr>
              <a:t>&lt;</a:t>
            </a:r>
            <a:r>
              <a:rPr lang="pl-PL" altLang="pl-PL" dirty="0" err="1">
                <a:solidFill>
                  <a:srgbClr val="2B91AF"/>
                </a:solidFill>
                <a:latin typeface="Consolas" panose="020B0609020204030204" pitchFamily="49" charset="0"/>
              </a:rPr>
              <a:t>ICurrencyProviderService</a:t>
            </a:r>
            <a:r>
              <a:rPr lang="pl-PL" altLang="pl-PL" dirty="0">
                <a:solidFill>
                  <a:schemeClr val="tx1"/>
                </a:solidFill>
                <a:latin typeface="Consolas" panose="020B0609020204030204" pitchFamily="49" charset="0"/>
              </a:rPr>
              <a:t>&gt;();</a:t>
            </a:r>
            <a:endParaRPr lang="pl-PL" dirty="0">
              <a:latin typeface="Consolas" panose="020B0609020204030204" pitchFamily="49" charset="0"/>
            </a:endParaRPr>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253420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Change behaviour</a:t>
            </a:r>
            <a:endParaRPr lang="pl-PL" dirty="0"/>
          </a:p>
        </p:txBody>
      </p:sp>
      <p:sp>
        <p:nvSpPr>
          <p:cNvPr id="3" name="Symbol zastępczy zawartości 2"/>
          <p:cNvSpPr>
            <a:spLocks noGrp="1"/>
          </p:cNvSpPr>
          <p:nvPr>
            <p:ph idx="10"/>
          </p:nvPr>
        </p:nvSpPr>
        <p:spPr/>
        <p:txBody>
          <a:bodyPr/>
          <a:lstStyle/>
          <a:p>
            <a:pPr marL="0" lvl="0" indent="0">
              <a:lnSpc>
                <a:spcPct val="100000"/>
              </a:lnSpc>
              <a:buNone/>
            </a:pPr>
            <a:r>
              <a:rPr lang="pl-PL" altLang="pl-PL" sz="1800" dirty="0">
                <a:solidFill>
                  <a:srgbClr val="008000"/>
                </a:solidFill>
                <a:latin typeface="Consolas" panose="020B0609020204030204" pitchFamily="49" charset="0"/>
              </a:rPr>
              <a:t>// Setup</a:t>
            </a:r>
          </a:p>
          <a:p>
            <a:pPr marL="0" lvl="0" indent="0">
              <a:lnSpc>
                <a:spcPct val="100000"/>
              </a:lnSpc>
              <a:buNone/>
            </a:pPr>
            <a:r>
              <a:rPr lang="pl-PL" altLang="pl-PL" sz="1800" dirty="0" err="1">
                <a:solidFill>
                  <a:schemeClr val="tx1"/>
                </a:solidFill>
                <a:latin typeface="Consolas" panose="020B0609020204030204" pitchFamily="49" charset="0"/>
              </a:rPr>
              <a:t>serviceMock.Setup</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x.Status</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ServiceStatus</a:t>
            </a:r>
            <a:r>
              <a:rPr lang="pl-PL" altLang="pl-PL" sz="1800" dirty="0" err="1">
                <a:solidFill>
                  <a:schemeClr val="tx1"/>
                </a:solidFill>
                <a:latin typeface="Consolas" panose="020B0609020204030204" pitchFamily="49" charset="0"/>
              </a:rPr>
              <a:t>.Online</a:t>
            </a:r>
            <a:r>
              <a:rPr lang="pl-PL" altLang="pl-PL" sz="1800" dirty="0">
                <a:solidFill>
                  <a:schemeClr val="tx1"/>
                </a:solidFill>
                <a:latin typeface="Consolas" panose="020B0609020204030204" pitchFamily="49" charset="0"/>
              </a:rPr>
              <a:t>);</a:t>
            </a:r>
          </a:p>
          <a:p>
            <a:pPr marL="0" lvl="0" indent="0">
              <a:lnSpc>
                <a:spcPct val="100000"/>
              </a:lnSpc>
              <a:buNone/>
            </a:pPr>
            <a:endParaRPr lang="pl-PL" altLang="pl-PL" sz="1800" dirty="0">
              <a:solidFill>
                <a:schemeClr val="tx1"/>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serviceMock.Setup</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x.IsCurrencyAvailable</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string</a:t>
            </a:r>
            <a:r>
              <a:rPr lang="pl-PL" altLang="pl-PL" sz="1800" dirty="0" err="1">
                <a:solidFill>
                  <a:schemeClr val="tx1"/>
                </a:solidFill>
                <a:latin typeface="Consolas" panose="020B0609020204030204" pitchFamily="49" charset="0"/>
              </a:rPr>
              <a:t>.Empty</a:t>
            </a:r>
            <a:r>
              <a:rPr lang="pl-PL" altLang="pl-PL" sz="1800" dirty="0">
                <a:solidFill>
                  <a:schemeClr val="tx1"/>
                </a:solidFill>
                <a:latin typeface="Consolas" panose="020B0609020204030204" pitchFamily="49" charset="0"/>
              </a:rPr>
              <a:t>))</a:t>
            </a:r>
          </a:p>
          <a:p>
            <a:pPr marL="0" lv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true</a:t>
            </a:r>
            <a:r>
              <a:rPr lang="pl-PL" altLang="pl-PL" sz="1800" dirty="0">
                <a:solidFill>
                  <a:schemeClr val="tx1"/>
                </a:solidFill>
                <a:latin typeface="Consolas" panose="020B0609020204030204" pitchFamily="49" charset="0"/>
              </a:rPr>
              <a:t>);</a:t>
            </a:r>
          </a:p>
          <a:p>
            <a:pPr marL="0" lvl="0" indent="0">
              <a:lnSpc>
                <a:spcPct val="100000"/>
              </a:lnSpc>
              <a:buNone/>
            </a:pPr>
            <a:endParaRPr lang="pl-PL" altLang="pl-PL" sz="1800" dirty="0">
              <a:solidFill>
                <a:schemeClr val="tx1"/>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serviceMock.Setup</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p>
          <a:p>
            <a:pPr marL="0" lv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Throws</a:t>
            </a:r>
            <a:r>
              <a:rPr lang="pl-PL" altLang="pl-PL" sz="1800" dirty="0">
                <a:solidFill>
                  <a:schemeClr val="tx1"/>
                </a:solidFill>
                <a:latin typeface="Consolas" panose="020B0609020204030204" pitchFamily="49" charset="0"/>
              </a:rPr>
              <a:t>&lt;</a:t>
            </a:r>
            <a:r>
              <a:rPr lang="pl-PL" altLang="pl-PL" sz="1800" dirty="0" err="1">
                <a:solidFill>
                  <a:srgbClr val="2B91AF"/>
                </a:solidFill>
                <a:latin typeface="Consolas" panose="020B0609020204030204" pitchFamily="49" charset="0"/>
              </a:rPr>
              <a:t>CurrencyNotSupportedException</a:t>
            </a:r>
            <a:r>
              <a:rPr lang="pl-PL" altLang="pl-PL" sz="1800" dirty="0">
                <a:solidFill>
                  <a:schemeClr val="tx1"/>
                </a:solidFill>
                <a:latin typeface="Consolas" panose="020B0609020204030204" pitchFamily="49" charset="0"/>
              </a:rPr>
              <a:t>&gt;();</a:t>
            </a:r>
          </a:p>
          <a:p>
            <a:pPr marL="0" lvl="0" indent="0">
              <a:lnSpc>
                <a:spcPct val="100000"/>
              </a:lnSpc>
              <a:buNone/>
            </a:pPr>
            <a:endParaRPr lang="pl-PL" altLang="pl-PL" sz="1800" dirty="0">
              <a:solidFill>
                <a:schemeClr val="tx1"/>
              </a:solidFill>
              <a:latin typeface="Consolas" panose="020B0609020204030204" pitchFamily="49" charset="0"/>
            </a:endParaRPr>
          </a:p>
          <a:p>
            <a:pPr marL="0" lv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Usage</a:t>
            </a:r>
            <a:endParaRPr lang="pl-PL" altLang="pl-PL" sz="1800" dirty="0">
              <a:solidFill>
                <a:schemeClr val="tx1"/>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serviceMock.Object.GetExchangeRate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"EUR"</a:t>
            </a:r>
            <a:r>
              <a:rPr lang="pl-PL" altLang="pl-PL" sz="1800" dirty="0">
                <a:solidFill>
                  <a:schemeClr val="tx1"/>
                </a:solidFill>
                <a:latin typeface="Consolas" panose="020B0609020204030204" pitchFamily="49" charset="0"/>
              </a:rPr>
              <a:t>);</a:t>
            </a:r>
          </a:p>
          <a:p>
            <a:pPr marL="0" indent="0">
              <a:buNone/>
            </a:pPr>
            <a:endParaRPr lang="pl-PL"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28327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Before</a:t>
            </a:r>
            <a:r>
              <a:rPr lang="pl-PL" dirty="0"/>
              <a:t> we start – REASONS TO WRITE UNIT TESTS</a:t>
            </a:r>
            <a:endParaRPr lang="en-GB" dirty="0"/>
          </a:p>
        </p:txBody>
      </p:sp>
      <p:sp>
        <p:nvSpPr>
          <p:cNvPr id="3" name="Content Placeholder 2"/>
          <p:cNvSpPr>
            <a:spLocks noGrp="1"/>
          </p:cNvSpPr>
          <p:nvPr>
            <p:ph idx="10"/>
          </p:nvPr>
        </p:nvSpPr>
        <p:spPr/>
        <p:txBody>
          <a:bodyPr/>
          <a:lstStyle/>
          <a:p>
            <a:pPr>
              <a:spcBef>
                <a:spcPts val="600"/>
              </a:spcBef>
            </a:pPr>
            <a:r>
              <a:rPr lang="en-GB" sz="1800" dirty="0"/>
              <a:t>Reduces bugs in new and existing features</a:t>
            </a:r>
          </a:p>
          <a:p>
            <a:pPr>
              <a:spcBef>
                <a:spcPts val="600"/>
              </a:spcBef>
            </a:pPr>
            <a:r>
              <a:rPr lang="pl-PL" sz="1800" dirty="0" err="1"/>
              <a:t>Detect</a:t>
            </a:r>
            <a:r>
              <a:rPr lang="pl-PL" sz="1800" dirty="0"/>
              <a:t> </a:t>
            </a:r>
            <a:r>
              <a:rPr lang="pl-PL" sz="1800" dirty="0" err="1"/>
              <a:t>regressions</a:t>
            </a:r>
            <a:endParaRPr lang="pl-PL" sz="1800" dirty="0"/>
          </a:p>
          <a:p>
            <a:pPr>
              <a:spcBef>
                <a:spcPts val="600"/>
              </a:spcBef>
            </a:pPr>
            <a:r>
              <a:rPr lang="en-GB" sz="1800" dirty="0"/>
              <a:t>Are good documentation</a:t>
            </a:r>
          </a:p>
          <a:p>
            <a:pPr>
              <a:spcBef>
                <a:spcPts val="600"/>
              </a:spcBef>
            </a:pPr>
            <a:r>
              <a:rPr lang="en-GB" sz="1800" dirty="0"/>
              <a:t>Reduce the cost of change</a:t>
            </a:r>
          </a:p>
          <a:p>
            <a:pPr>
              <a:spcBef>
                <a:spcPts val="600"/>
              </a:spcBef>
            </a:pPr>
            <a:r>
              <a:rPr lang="en-GB" sz="1800" dirty="0"/>
              <a:t>Improve design</a:t>
            </a:r>
          </a:p>
          <a:p>
            <a:pPr>
              <a:spcBef>
                <a:spcPts val="600"/>
              </a:spcBef>
            </a:pPr>
            <a:r>
              <a:rPr lang="en-GB" sz="1800" dirty="0"/>
              <a:t>Allow refactoring</a:t>
            </a:r>
          </a:p>
          <a:p>
            <a:pPr>
              <a:spcBef>
                <a:spcPts val="600"/>
              </a:spcBef>
            </a:pPr>
            <a:r>
              <a:rPr lang="en-GB" sz="1800" dirty="0"/>
              <a:t>Constrain features</a:t>
            </a:r>
            <a:r>
              <a:rPr lang="pl-PL" sz="1800" dirty="0"/>
              <a:t> / </a:t>
            </a:r>
            <a:r>
              <a:rPr lang="pl-PL" sz="1800" dirty="0" err="1"/>
              <a:t>presents</a:t>
            </a:r>
            <a:r>
              <a:rPr lang="pl-PL" sz="1800" dirty="0"/>
              <a:t> </a:t>
            </a:r>
            <a:r>
              <a:rPr lang="pl-PL" sz="1800" dirty="0" err="1"/>
              <a:t>code</a:t>
            </a:r>
            <a:r>
              <a:rPr lang="pl-PL" sz="1800" dirty="0"/>
              <a:t> </a:t>
            </a:r>
            <a:r>
              <a:rPr lang="pl-PL" sz="1800" dirty="0" err="1"/>
              <a:t>contract</a:t>
            </a:r>
            <a:endParaRPr lang="en-GB" sz="1800" dirty="0"/>
          </a:p>
          <a:p>
            <a:pPr>
              <a:spcBef>
                <a:spcPts val="600"/>
              </a:spcBef>
            </a:pPr>
            <a:r>
              <a:rPr lang="en-GB" sz="1800" dirty="0"/>
              <a:t>Defend against other </a:t>
            </a:r>
            <a:r>
              <a:rPr lang="pl-PL" sz="1800" dirty="0" err="1"/>
              <a:t>developers</a:t>
            </a:r>
            <a:endParaRPr lang="en-GB" sz="1800" dirty="0"/>
          </a:p>
          <a:p>
            <a:pPr>
              <a:spcBef>
                <a:spcPts val="600"/>
              </a:spcBef>
            </a:pPr>
            <a:r>
              <a:rPr lang="pl-PL" sz="1800" dirty="0" err="1"/>
              <a:t>Speed</a:t>
            </a:r>
            <a:r>
              <a:rPr lang="pl-PL" sz="1800" dirty="0"/>
              <a:t> </a:t>
            </a:r>
            <a:r>
              <a:rPr lang="pl-PL" sz="1800" dirty="0" err="1"/>
              <a:t>up</a:t>
            </a:r>
            <a:r>
              <a:rPr lang="pl-PL" sz="1800" dirty="0"/>
              <a:t> </a:t>
            </a:r>
            <a:r>
              <a:rPr lang="pl-PL" sz="1800" dirty="0" err="1"/>
              <a:t>whole</a:t>
            </a:r>
            <a:r>
              <a:rPr lang="pl-PL" sz="1800" dirty="0"/>
              <a:t> </a:t>
            </a:r>
            <a:r>
              <a:rPr lang="pl-PL" sz="1800" dirty="0" err="1"/>
              <a:t>delivery</a:t>
            </a:r>
            <a:r>
              <a:rPr lang="pl-PL" sz="1800" dirty="0"/>
              <a:t> </a:t>
            </a:r>
            <a:r>
              <a:rPr lang="pl-PL" sz="1800" dirty="0" err="1"/>
              <a:t>process</a:t>
            </a:r>
            <a:endParaRPr lang="pl-PL" sz="1800" dirty="0"/>
          </a:p>
          <a:p>
            <a:endParaRPr lang="en-GB" dirty="0"/>
          </a:p>
        </p:txBody>
      </p:sp>
    </p:spTree>
    <p:extLst>
      <p:ext uri="{BB962C8B-B14F-4D97-AF65-F5344CB8AC3E}">
        <p14:creationId xmlns:p14="http://schemas.microsoft.com/office/powerpoint/2010/main" val="114139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MOCK PROPERTY</a:t>
            </a:r>
            <a:endParaRPr lang="pl-PL" dirty="0"/>
          </a:p>
        </p:txBody>
      </p:sp>
      <p:sp>
        <p:nvSpPr>
          <p:cNvPr id="3" name="Symbol zastępczy zawartości 2"/>
          <p:cNvSpPr>
            <a:spLocks noGrp="1"/>
          </p:cNvSpPr>
          <p:nvPr>
            <p:ph idx="10"/>
          </p:nvPr>
        </p:nvSpPr>
        <p:spPr/>
        <p:txBody>
          <a:bodyPr/>
          <a:lstStyle/>
          <a:p>
            <a:pPr marL="0" lvl="0" indent="0">
              <a:lnSpc>
                <a:spcPct val="100000"/>
              </a:lnSpc>
              <a:buNone/>
            </a:pPr>
            <a:r>
              <a:rPr lang="pl-PL" altLang="pl-PL" dirty="0">
                <a:solidFill>
                  <a:srgbClr val="008000"/>
                </a:solidFill>
                <a:latin typeface="Consolas" panose="020B0609020204030204" pitchFamily="49" charset="0"/>
              </a:rPr>
              <a:t>// Setup </a:t>
            </a:r>
            <a:r>
              <a:rPr lang="pl-PL" altLang="pl-PL" dirty="0" err="1">
                <a:solidFill>
                  <a:srgbClr val="008000"/>
                </a:solidFill>
                <a:latin typeface="Consolas" panose="020B0609020204030204" pitchFamily="49" charset="0"/>
              </a:rPr>
              <a:t>property</a:t>
            </a:r>
            <a:r>
              <a:rPr lang="pl-PL" altLang="pl-PL" dirty="0">
                <a:solidFill>
                  <a:srgbClr val="008000"/>
                </a:solidFill>
                <a:latin typeface="Consolas" panose="020B0609020204030204" pitchFamily="49" charset="0"/>
              </a:rPr>
              <a:t> for </a:t>
            </a:r>
            <a:r>
              <a:rPr lang="pl-PL" altLang="pl-PL" dirty="0" err="1">
                <a:solidFill>
                  <a:srgbClr val="008000"/>
                </a:solidFill>
                <a:latin typeface="Consolas" panose="020B0609020204030204" pitchFamily="49" charset="0"/>
              </a:rPr>
              <a:t>tracking</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serviceMock.SetupProperty</a:t>
            </a:r>
            <a:r>
              <a:rPr lang="pl-PL" altLang="pl-PL" dirty="0">
                <a:solidFill>
                  <a:schemeClr val="tx1"/>
                </a:solidFill>
                <a:latin typeface="Consolas" panose="020B0609020204030204" pitchFamily="49" charset="0"/>
              </a:rPr>
              <a:t>(x =&gt; </a:t>
            </a:r>
            <a:r>
              <a:rPr lang="pl-PL" altLang="pl-PL" dirty="0" err="1">
                <a:solidFill>
                  <a:schemeClr val="tx1"/>
                </a:solidFill>
                <a:latin typeface="Consolas" panose="020B0609020204030204" pitchFamily="49" charset="0"/>
              </a:rPr>
              <a:t>x.Status</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endParaRPr lang="en-GB" altLang="pl-PL" dirty="0">
              <a:solidFill>
                <a:schemeClr val="tx1"/>
              </a:solidFill>
              <a:latin typeface="Consolas" panose="020B0609020204030204" pitchFamily="49" charset="0"/>
            </a:endParaRPr>
          </a:p>
          <a:p>
            <a:pPr marL="0" lvl="0" indent="0">
              <a:lnSpc>
                <a:spcPct val="100000"/>
              </a:lnSpc>
              <a:buNone/>
            </a:pPr>
            <a:r>
              <a:rPr lang="pl-PL" altLang="pl-PL" dirty="0">
                <a:solidFill>
                  <a:srgbClr val="008000"/>
                </a:solidFill>
                <a:latin typeface="Consolas" panose="020B0609020204030204" pitchFamily="49" charset="0"/>
              </a:rPr>
              <a:t>// Setup </a:t>
            </a:r>
            <a:r>
              <a:rPr lang="pl-PL" altLang="pl-PL" dirty="0" err="1">
                <a:solidFill>
                  <a:srgbClr val="008000"/>
                </a:solidFill>
                <a:latin typeface="Consolas" panose="020B0609020204030204" pitchFamily="49" charset="0"/>
              </a:rPr>
              <a:t>property</a:t>
            </a:r>
            <a:r>
              <a:rPr lang="pl-PL" altLang="pl-PL" dirty="0">
                <a:solidFill>
                  <a:srgbClr val="008000"/>
                </a:solidFill>
                <a:latin typeface="Consolas" panose="020B0609020204030204" pitchFamily="49" charset="0"/>
              </a:rPr>
              <a:t> for </a:t>
            </a:r>
            <a:r>
              <a:rPr lang="pl-PL" altLang="pl-PL" dirty="0" err="1">
                <a:solidFill>
                  <a:srgbClr val="008000"/>
                </a:solidFill>
                <a:latin typeface="Consolas" panose="020B0609020204030204" pitchFamily="49" charset="0"/>
              </a:rPr>
              <a:t>tracking</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r>
              <a:rPr lang="pl-PL" altLang="pl-PL" dirty="0">
                <a:solidFill>
                  <a:srgbClr val="008000"/>
                </a:solidFill>
                <a:latin typeface="Consolas" panose="020B0609020204030204" pitchFamily="49" charset="0"/>
              </a:rPr>
              <a:t> with </a:t>
            </a:r>
            <a:r>
              <a:rPr lang="pl-PL" altLang="pl-PL" dirty="0" err="1">
                <a:solidFill>
                  <a:srgbClr val="008000"/>
                </a:solidFill>
                <a:latin typeface="Consolas" panose="020B0609020204030204" pitchFamily="49" charset="0"/>
              </a:rPr>
              <a:t>default</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serviceMock.SetupProperty</a:t>
            </a:r>
            <a:r>
              <a:rPr lang="pl-PL" altLang="pl-PL" dirty="0">
                <a:solidFill>
                  <a:schemeClr val="tx1"/>
                </a:solidFill>
                <a:latin typeface="Consolas" panose="020B0609020204030204" pitchFamily="49" charset="0"/>
              </a:rPr>
              <a:t>(x =&gt; </a:t>
            </a:r>
            <a:r>
              <a:rPr lang="pl-PL" altLang="pl-PL" dirty="0" err="1">
                <a:solidFill>
                  <a:schemeClr val="tx1"/>
                </a:solidFill>
                <a:latin typeface="Consolas" panose="020B0609020204030204" pitchFamily="49" charset="0"/>
              </a:rPr>
              <a:t>x.Status</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r>
              <a:rPr lang="en-GB" altLang="pl-PL" dirty="0">
                <a:solidFill>
                  <a:srgbClr val="2B91AF"/>
                </a:solidFill>
                <a:latin typeface="Consolas" panose="020B0609020204030204" pitchFamily="49" charset="0"/>
              </a:rPr>
              <a:t>				</a:t>
            </a:r>
            <a:r>
              <a:rPr lang="pl-PL" altLang="pl-PL" dirty="0" err="1">
                <a:solidFill>
                  <a:srgbClr val="2B91AF"/>
                </a:solidFill>
                <a:latin typeface="Consolas" panose="020B0609020204030204" pitchFamily="49" charset="0"/>
              </a:rPr>
              <a:t>ServiceStatus</a:t>
            </a:r>
            <a:r>
              <a:rPr lang="pl-PL" altLang="pl-PL" dirty="0" err="1">
                <a:solidFill>
                  <a:schemeClr val="tx1"/>
                </a:solidFill>
                <a:latin typeface="Consolas" panose="020B0609020204030204" pitchFamily="49" charset="0"/>
              </a:rPr>
              <a:t>.Offline</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endParaRPr lang="en-GB" altLang="pl-PL" dirty="0">
              <a:solidFill>
                <a:schemeClr val="tx1"/>
              </a:solidFill>
              <a:latin typeface="Consolas" panose="020B0609020204030204" pitchFamily="49" charset="0"/>
            </a:endParaRPr>
          </a:p>
          <a:p>
            <a:pPr marL="0" lvl="0" indent="0">
              <a:lnSpc>
                <a:spcPct val="100000"/>
              </a:lnSpc>
              <a:buNone/>
            </a:pPr>
            <a:r>
              <a:rPr lang="pl-PL" altLang="pl-PL" dirty="0">
                <a:solidFill>
                  <a:srgbClr val="008000"/>
                </a:solidFill>
                <a:latin typeface="Consolas" panose="020B0609020204030204" pitchFamily="49" charset="0"/>
              </a:rPr>
              <a:t>// Setup </a:t>
            </a:r>
            <a:r>
              <a:rPr lang="pl-PL" altLang="pl-PL" dirty="0" err="1">
                <a:solidFill>
                  <a:srgbClr val="008000"/>
                </a:solidFill>
                <a:latin typeface="Consolas" panose="020B0609020204030204" pitchFamily="49" charset="0"/>
              </a:rPr>
              <a:t>all</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properties</a:t>
            </a: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serviceMock.SetupAllProperties</a:t>
            </a:r>
            <a:r>
              <a:rPr lang="pl-PL" altLang="pl-PL" dirty="0">
                <a:solidFill>
                  <a:schemeClr val="tx1"/>
                </a:solidFill>
                <a:latin typeface="Consolas" panose="020B0609020204030204" pitchFamily="49" charset="0"/>
              </a:rPr>
              <a:t>();</a:t>
            </a:r>
            <a:endParaRPr lang="pl-PL" altLang="pl-PL" sz="4800" dirty="0">
              <a:solidFill>
                <a:schemeClr val="tx1"/>
              </a:solidFill>
              <a:latin typeface="Consolas" panose="020B0609020204030204" pitchFamily="49" charset="0"/>
            </a:endParaRPr>
          </a:p>
          <a:p>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6496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CHANGE BEHAVIOUR BASED ON Arguments</a:t>
            </a:r>
            <a:endParaRPr lang="pl-PL" dirty="0"/>
          </a:p>
        </p:txBody>
      </p:sp>
      <p:sp>
        <p:nvSpPr>
          <p:cNvPr id="3" name="Symbol zastępczy zawartości 2"/>
          <p:cNvSpPr>
            <a:spLocks noGrp="1"/>
          </p:cNvSpPr>
          <p:nvPr>
            <p:ph idx="10"/>
          </p:nvPr>
        </p:nvSpPr>
        <p:spPr/>
        <p:txBody>
          <a:bodyPr/>
          <a:lstStyle/>
          <a:p>
            <a:pPr marL="0" lvl="0" indent="0">
              <a:lnSpc>
                <a:spcPct val="100000"/>
              </a:lnSpc>
              <a:buNone/>
            </a:pP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Any</a:t>
            </a:r>
            <a:r>
              <a:rPr lang="pl-PL" altLang="pl-PL" sz="1700" dirty="0">
                <a:solidFill>
                  <a:srgbClr val="008000"/>
                </a:solidFill>
                <a:latin typeface="Consolas" panose="020B0609020204030204" pitchFamily="49" charset="0"/>
              </a:rPr>
              <a:t> string</a:t>
            </a:r>
          </a:p>
          <a:p>
            <a:pPr marL="0" lvl="0" indent="0">
              <a:lnSpc>
                <a:spcPct val="100000"/>
              </a:lnSpc>
              <a:buNone/>
            </a:pPr>
            <a:r>
              <a:rPr lang="pl-PL" altLang="pl-PL" sz="1700" dirty="0" err="1">
                <a:solidFill>
                  <a:schemeClr val="tx1"/>
                </a:solidFill>
                <a:latin typeface="Consolas" panose="020B0609020204030204" pitchFamily="49" charset="0"/>
              </a:rPr>
              <a:t>serviceMock.Setup</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x.IsCurrencyAvailable</a:t>
            </a:r>
            <a:r>
              <a:rPr lang="pl-PL" altLang="pl-PL" sz="1700" dirty="0">
                <a:solidFill>
                  <a:schemeClr val="tx1"/>
                </a:solidFill>
                <a:latin typeface="Consolas" panose="020B0609020204030204" pitchFamily="49" charset="0"/>
              </a:rPr>
              <a:t>(</a:t>
            </a:r>
            <a:r>
              <a:rPr lang="pl-PL" altLang="pl-PL" sz="1700" dirty="0" err="1">
                <a:solidFill>
                  <a:srgbClr val="2B91AF"/>
                </a:solidFill>
                <a:latin typeface="Consolas" panose="020B0609020204030204" pitchFamily="49" charset="0"/>
              </a:rPr>
              <a:t>It</a:t>
            </a:r>
            <a:r>
              <a:rPr lang="pl-PL" altLang="pl-PL" sz="1700" dirty="0" err="1">
                <a:solidFill>
                  <a:schemeClr val="tx1"/>
                </a:solidFill>
                <a:latin typeface="Consolas" panose="020B0609020204030204" pitchFamily="49" charset="0"/>
              </a:rPr>
              <a:t>.IsAny</a:t>
            </a:r>
            <a:r>
              <a:rPr lang="pl-PL" altLang="pl-PL" sz="1700" dirty="0">
                <a:solidFill>
                  <a:schemeClr val="tx1"/>
                </a:solidFill>
                <a:latin typeface="Consolas" panose="020B0609020204030204" pitchFamily="49" charset="0"/>
              </a:rPr>
              <a:t>&lt;</a:t>
            </a:r>
            <a:r>
              <a:rPr lang="pl-PL" altLang="pl-PL" sz="1700" dirty="0">
                <a:solidFill>
                  <a:srgbClr val="0000FF"/>
                </a:solidFill>
                <a:latin typeface="Consolas" panose="020B0609020204030204" pitchFamily="49" charset="0"/>
              </a:rPr>
              <a:t>string</a:t>
            </a:r>
            <a:r>
              <a:rPr lang="pl-PL" altLang="pl-PL" sz="1700" dirty="0">
                <a:solidFill>
                  <a:schemeClr val="tx1"/>
                </a:solidFill>
                <a:latin typeface="Consolas" panose="020B0609020204030204" pitchFamily="49" charset="0"/>
              </a:rPr>
              <a:t>&gt;()))</a:t>
            </a:r>
          </a:p>
          <a:p>
            <a:pPr marL="0" lvl="0" indent="0">
              <a:lnSpc>
                <a:spcPct val="100000"/>
              </a:lnSpc>
              <a:buNone/>
            </a:pPr>
            <a:r>
              <a:rPr lang="pl-PL" altLang="pl-PL" sz="1700" dirty="0">
                <a:solidFill>
                  <a:schemeClr val="tx1"/>
                </a:solidFill>
                <a:latin typeface="Consolas" panose="020B0609020204030204" pitchFamily="49" charset="0"/>
              </a:rPr>
              <a:t>	.</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a:t>
            </a:r>
            <a:r>
              <a:rPr lang="pl-PL" altLang="pl-PL" sz="1700" dirty="0" err="1">
                <a:solidFill>
                  <a:srgbClr val="0000FF"/>
                </a:solidFill>
                <a:latin typeface="Consolas" panose="020B0609020204030204" pitchFamily="49" charset="0"/>
              </a:rPr>
              <a:t>true</a:t>
            </a:r>
            <a:r>
              <a:rPr lang="pl-PL" altLang="pl-PL" sz="1700" dirty="0">
                <a:solidFill>
                  <a:schemeClr val="tx1"/>
                </a:solidFill>
                <a:latin typeface="Consolas" panose="020B0609020204030204" pitchFamily="49" charset="0"/>
              </a:rPr>
              <a:t>);</a:t>
            </a:r>
          </a:p>
          <a:p>
            <a:pPr marL="0" lvl="0" indent="0">
              <a:lnSpc>
                <a:spcPct val="100000"/>
              </a:lnSpc>
              <a:buNone/>
            </a:pPr>
            <a:endParaRPr lang="pl-PL" altLang="pl-PL" sz="1700" dirty="0">
              <a:solidFill>
                <a:schemeClr val="tx1"/>
              </a:solidFill>
              <a:latin typeface="Consolas" panose="020B0609020204030204" pitchFamily="49" charset="0"/>
            </a:endParaRPr>
          </a:p>
          <a:p>
            <a:pPr marL="0" lvl="0" indent="0">
              <a:lnSpc>
                <a:spcPct val="100000"/>
              </a:lnSpc>
              <a:buNone/>
            </a:pPr>
            <a:r>
              <a:rPr lang="pl-PL" altLang="pl-PL" sz="1700" dirty="0">
                <a:solidFill>
                  <a:srgbClr val="008000"/>
                </a:solidFill>
                <a:latin typeface="Consolas" panose="020B0609020204030204" pitchFamily="49" charset="0"/>
              </a:rPr>
              <a:t>// 3 </a:t>
            </a:r>
            <a:r>
              <a:rPr lang="pl-PL" altLang="pl-PL" sz="1700" dirty="0" err="1">
                <a:solidFill>
                  <a:srgbClr val="008000"/>
                </a:solidFill>
                <a:latin typeface="Consolas" panose="020B0609020204030204" pitchFamily="49" charset="0"/>
              </a:rPr>
              <a:t>letters</a:t>
            </a:r>
            <a:r>
              <a:rPr lang="pl-PL" altLang="pl-PL" sz="1700" dirty="0">
                <a:solidFill>
                  <a:srgbClr val="008000"/>
                </a:solidFill>
                <a:latin typeface="Consolas" panose="020B0609020204030204" pitchFamily="49" charset="0"/>
              </a:rPr>
              <a:t> string</a:t>
            </a:r>
          </a:p>
          <a:p>
            <a:pPr marL="0" lvl="0" indent="0">
              <a:lnSpc>
                <a:spcPct val="100000"/>
              </a:lnSpc>
              <a:buNone/>
            </a:pPr>
            <a:r>
              <a:rPr lang="pl-PL" altLang="pl-PL" sz="1700" dirty="0" err="1">
                <a:solidFill>
                  <a:schemeClr val="tx1"/>
                </a:solidFill>
                <a:latin typeface="Consolas" panose="020B0609020204030204" pitchFamily="49" charset="0"/>
              </a:rPr>
              <a:t>serviceMock.Setup</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x.IsCurrencyAvailable</a:t>
            </a:r>
            <a:r>
              <a:rPr lang="pl-PL" altLang="pl-PL" sz="1700" dirty="0">
                <a:solidFill>
                  <a:schemeClr val="tx1"/>
                </a:solidFill>
                <a:latin typeface="Consolas" panose="020B0609020204030204" pitchFamily="49" charset="0"/>
              </a:rPr>
              <a:t>(</a:t>
            </a:r>
            <a:r>
              <a:rPr lang="pl-PL" altLang="pl-PL" sz="1700" dirty="0" err="1">
                <a:solidFill>
                  <a:srgbClr val="2B91AF"/>
                </a:solidFill>
                <a:latin typeface="Consolas" panose="020B0609020204030204" pitchFamily="49" charset="0"/>
              </a:rPr>
              <a:t>It</a:t>
            </a:r>
            <a:r>
              <a:rPr lang="pl-PL" altLang="pl-PL" sz="1700" dirty="0" err="1">
                <a:solidFill>
                  <a:schemeClr val="tx1"/>
                </a:solidFill>
                <a:latin typeface="Consolas" panose="020B0609020204030204" pitchFamily="49" charset="0"/>
              </a:rPr>
              <a:t>.Is</a:t>
            </a:r>
            <a:r>
              <a:rPr lang="pl-PL" altLang="pl-PL" sz="1700" dirty="0">
                <a:solidFill>
                  <a:schemeClr val="tx1"/>
                </a:solidFill>
                <a:latin typeface="Consolas" panose="020B0609020204030204" pitchFamily="49" charset="0"/>
              </a:rPr>
              <a:t>&lt;</a:t>
            </a:r>
            <a:r>
              <a:rPr lang="pl-PL" altLang="pl-PL" sz="1700" dirty="0">
                <a:solidFill>
                  <a:srgbClr val="0000FF"/>
                </a:solidFill>
                <a:latin typeface="Consolas" panose="020B0609020204030204" pitchFamily="49" charset="0"/>
              </a:rPr>
              <a:t>string</a:t>
            </a:r>
            <a:r>
              <a:rPr lang="pl-PL" altLang="pl-PL" sz="1700" dirty="0">
                <a:solidFill>
                  <a:schemeClr val="tx1"/>
                </a:solidFill>
                <a:latin typeface="Consolas" panose="020B0609020204030204" pitchFamily="49" charset="0"/>
              </a:rPr>
              <a:t>&gt;(</a:t>
            </a:r>
          </a:p>
          <a:p>
            <a:pPr marL="0" lvl="0" indent="0">
              <a:lnSpc>
                <a:spcPct val="100000"/>
              </a:lnSpc>
              <a:buNone/>
            </a:pPr>
            <a:r>
              <a:rPr lang="pl-PL" altLang="pl-PL" sz="1700" dirty="0">
                <a:solidFill>
                  <a:schemeClr val="tx1"/>
                </a:solidFill>
                <a:latin typeface="Consolas" panose="020B0609020204030204" pitchFamily="49" charset="0"/>
              </a:rPr>
              <a:t>	</a:t>
            </a:r>
            <a:r>
              <a:rPr lang="pl-PL" altLang="pl-PL" sz="1700" dirty="0" err="1">
                <a:solidFill>
                  <a:schemeClr val="tx1"/>
                </a:solidFill>
                <a:latin typeface="Consolas" panose="020B0609020204030204" pitchFamily="49" charset="0"/>
              </a:rPr>
              <a:t>currencyCode</a:t>
            </a:r>
            <a:r>
              <a:rPr lang="pl-PL" altLang="pl-PL" sz="1700" dirty="0">
                <a:solidFill>
                  <a:schemeClr val="tx1"/>
                </a:solidFill>
                <a:latin typeface="Consolas" panose="020B0609020204030204" pitchFamily="49" charset="0"/>
              </a:rPr>
              <a:t> =&gt; </a:t>
            </a:r>
            <a:r>
              <a:rPr lang="pl-PL" altLang="pl-PL" sz="1700" dirty="0" err="1">
                <a:solidFill>
                  <a:schemeClr val="tx1"/>
                </a:solidFill>
                <a:latin typeface="Consolas" panose="020B0609020204030204" pitchFamily="49" charset="0"/>
              </a:rPr>
              <a:t>currencyCode.Length</a:t>
            </a:r>
            <a:r>
              <a:rPr lang="pl-PL" altLang="pl-PL" sz="1700" dirty="0">
                <a:solidFill>
                  <a:schemeClr val="tx1"/>
                </a:solidFill>
                <a:latin typeface="Consolas" panose="020B0609020204030204" pitchFamily="49" charset="0"/>
              </a:rPr>
              <a:t> == 3))).</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a:t>
            </a:r>
            <a:r>
              <a:rPr lang="pl-PL" altLang="pl-PL" sz="1700" dirty="0" err="1">
                <a:solidFill>
                  <a:srgbClr val="0000FF"/>
                </a:solidFill>
                <a:latin typeface="Consolas" panose="020B0609020204030204" pitchFamily="49" charset="0"/>
              </a:rPr>
              <a:t>true</a:t>
            </a:r>
            <a:r>
              <a:rPr lang="pl-PL" altLang="pl-PL" sz="1700" dirty="0">
                <a:solidFill>
                  <a:schemeClr val="tx1"/>
                </a:solidFill>
                <a:latin typeface="Consolas" panose="020B0609020204030204" pitchFamily="49" charset="0"/>
              </a:rPr>
              <a:t>);</a:t>
            </a:r>
          </a:p>
          <a:p>
            <a:pPr marL="0" lvl="0" indent="0">
              <a:lnSpc>
                <a:spcPct val="100000"/>
              </a:lnSpc>
              <a:buNone/>
            </a:pPr>
            <a:endParaRPr lang="pl-PL" altLang="pl-PL" sz="1700" dirty="0">
              <a:solidFill>
                <a:schemeClr val="tx1"/>
              </a:solidFill>
              <a:latin typeface="Consolas" panose="020B0609020204030204" pitchFamily="49" charset="0"/>
            </a:endParaRPr>
          </a:p>
          <a:p>
            <a:pPr marL="0" lvl="0" indent="0">
              <a:lnSpc>
                <a:spcPct val="100000"/>
              </a:lnSpc>
              <a:buNone/>
            </a:pP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Specyfic</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code</a:t>
            </a:r>
            <a:r>
              <a:rPr lang="pl-PL" altLang="pl-PL" sz="1700" dirty="0">
                <a:solidFill>
                  <a:srgbClr val="008000"/>
                </a:solidFill>
                <a:latin typeface="Consolas" panose="020B0609020204030204" pitchFamily="49" charset="0"/>
              </a:rPr>
              <a:t> - USD and EUR</a:t>
            </a:r>
          </a:p>
          <a:p>
            <a:pPr marL="0" lvl="0" indent="0">
              <a:lnSpc>
                <a:spcPct val="100000"/>
              </a:lnSpc>
              <a:buNone/>
            </a:pPr>
            <a:r>
              <a:rPr lang="pl-PL" altLang="pl-PL" sz="1700" dirty="0" err="1">
                <a:solidFill>
                  <a:schemeClr val="tx1"/>
                </a:solidFill>
                <a:latin typeface="Consolas" panose="020B0609020204030204" pitchFamily="49" charset="0"/>
              </a:rPr>
              <a:t>serviceMock.Setup</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"USD"</a:t>
            </a:r>
            <a:r>
              <a:rPr lang="pl-PL" altLang="pl-PL" sz="1700" dirty="0">
                <a:solidFill>
                  <a:schemeClr val="tx1"/>
                </a:solidFill>
                <a:latin typeface="Consolas" panose="020B0609020204030204" pitchFamily="49" charset="0"/>
              </a:rPr>
              <a:t>)).</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(3.8039m);</a:t>
            </a:r>
          </a:p>
          <a:p>
            <a:pPr marL="0" lvl="0" indent="0">
              <a:lnSpc>
                <a:spcPct val="100000"/>
              </a:lnSpc>
              <a:buNone/>
            </a:pPr>
            <a:r>
              <a:rPr lang="pl-PL" altLang="pl-PL" sz="1700" dirty="0" err="1">
                <a:solidFill>
                  <a:schemeClr val="tx1"/>
                </a:solidFill>
                <a:latin typeface="Consolas" panose="020B0609020204030204" pitchFamily="49" charset="0"/>
              </a:rPr>
              <a:t>serviceMock.Setup</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"EUR"</a:t>
            </a:r>
            <a:r>
              <a:rPr lang="pl-PL" altLang="pl-PL" sz="1700" dirty="0">
                <a:solidFill>
                  <a:schemeClr val="tx1"/>
                </a:solidFill>
                <a:latin typeface="Consolas" panose="020B0609020204030204" pitchFamily="49" charset="0"/>
              </a:rPr>
              <a:t>)).</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(4.3010m);</a:t>
            </a:r>
          </a:p>
          <a:p>
            <a:pPr marL="0" lvl="0" indent="0">
              <a:lnSpc>
                <a:spcPct val="100000"/>
              </a:lnSpc>
              <a:buNone/>
            </a:pPr>
            <a:endParaRPr lang="pl-PL" altLang="pl-PL" sz="1700" dirty="0">
              <a:solidFill>
                <a:srgbClr val="008000"/>
              </a:solidFill>
              <a:latin typeface="Consolas" panose="020B0609020204030204" pitchFamily="49" charset="0"/>
            </a:endParaRPr>
          </a:p>
          <a:p>
            <a:pPr marL="0" lvl="0" indent="0">
              <a:lnSpc>
                <a:spcPct val="100000"/>
              </a:lnSpc>
              <a:buNone/>
            </a:pPr>
            <a:r>
              <a:rPr lang="pl-PL" altLang="pl-PL" sz="1700" dirty="0">
                <a:solidFill>
                  <a:srgbClr val="008000"/>
                </a:solidFill>
                <a:latin typeface="Consolas" panose="020B0609020204030204" pitchFamily="49" charset="0"/>
              </a:rPr>
              <a:t>// 3 </a:t>
            </a:r>
            <a:r>
              <a:rPr lang="pl-PL" altLang="pl-PL" sz="1700" dirty="0" err="1">
                <a:solidFill>
                  <a:srgbClr val="008000"/>
                </a:solidFill>
                <a:latin typeface="Consolas" panose="020B0609020204030204" pitchFamily="49" charset="0"/>
              </a:rPr>
              <a:t>upcase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letters</a:t>
            </a:r>
            <a:r>
              <a:rPr lang="pl-PL" altLang="pl-PL" sz="1700" dirty="0">
                <a:solidFill>
                  <a:srgbClr val="008000"/>
                </a:solidFill>
                <a:latin typeface="Consolas" panose="020B0609020204030204" pitchFamily="49" charset="0"/>
              </a:rPr>
              <a:t> - </a:t>
            </a:r>
            <a:r>
              <a:rPr lang="pl-PL" altLang="pl-PL" sz="1700" dirty="0" err="1">
                <a:solidFill>
                  <a:srgbClr val="008000"/>
                </a:solidFill>
                <a:latin typeface="Consolas" panose="020B0609020204030204" pitchFamily="49" charset="0"/>
              </a:rPr>
              <a:t>Regex</a:t>
            </a:r>
            <a:endParaRPr lang="pl-PL" altLang="pl-PL" sz="1700" dirty="0">
              <a:solidFill>
                <a:srgbClr val="008000"/>
              </a:solidFill>
              <a:latin typeface="Consolas" panose="020B0609020204030204" pitchFamily="49" charset="0"/>
            </a:endParaRPr>
          </a:p>
          <a:p>
            <a:pPr marL="0" lvl="0" indent="0">
              <a:lnSpc>
                <a:spcPct val="100000"/>
              </a:lnSpc>
              <a:buNone/>
            </a:pPr>
            <a:r>
              <a:rPr lang="pl-PL" altLang="pl-PL" sz="1700" dirty="0" err="1">
                <a:solidFill>
                  <a:schemeClr val="tx1"/>
                </a:solidFill>
                <a:latin typeface="Consolas" panose="020B0609020204030204" pitchFamily="49" charset="0"/>
              </a:rPr>
              <a:t>serviceMock.Setup</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x.IsCurrencyAvailable</a:t>
            </a:r>
            <a:r>
              <a:rPr lang="pl-PL" altLang="pl-PL" sz="1700" dirty="0">
                <a:solidFill>
                  <a:schemeClr val="tx1"/>
                </a:solidFill>
                <a:latin typeface="Consolas" panose="020B0609020204030204" pitchFamily="49" charset="0"/>
              </a:rPr>
              <a:t>(</a:t>
            </a:r>
          </a:p>
          <a:p>
            <a:pPr marL="0" lvl="0" indent="0">
              <a:lnSpc>
                <a:spcPct val="100000"/>
              </a:lnSpc>
              <a:buNone/>
            </a:pPr>
            <a:r>
              <a:rPr lang="pl-PL" altLang="pl-PL" sz="1700" dirty="0">
                <a:solidFill>
                  <a:schemeClr val="tx1"/>
                </a:solidFill>
                <a:latin typeface="Consolas" panose="020B0609020204030204" pitchFamily="49" charset="0"/>
              </a:rPr>
              <a:t>	</a:t>
            </a:r>
            <a:r>
              <a:rPr lang="pl-PL" altLang="pl-PL" sz="1700" dirty="0" err="1">
                <a:solidFill>
                  <a:srgbClr val="2B91AF"/>
                </a:solidFill>
                <a:latin typeface="Consolas" panose="020B0609020204030204" pitchFamily="49" charset="0"/>
              </a:rPr>
              <a:t>It</a:t>
            </a:r>
            <a:r>
              <a:rPr lang="pl-PL" altLang="pl-PL" sz="1700" dirty="0" err="1">
                <a:solidFill>
                  <a:schemeClr val="tx1"/>
                </a:solidFill>
                <a:latin typeface="Consolas" panose="020B0609020204030204" pitchFamily="49" charset="0"/>
              </a:rPr>
              <a:t>.IsRegex</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"[A-Z]{3}"</a:t>
            </a:r>
            <a:r>
              <a:rPr lang="pl-PL" altLang="pl-PL" sz="1700" dirty="0">
                <a:solidFill>
                  <a:schemeClr val="tx1"/>
                </a:solidFill>
                <a:latin typeface="Consolas" panose="020B0609020204030204" pitchFamily="49" charset="0"/>
              </a:rPr>
              <a:t>))).</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a:t>
            </a:r>
            <a:r>
              <a:rPr lang="pl-PL" altLang="pl-PL" sz="1700" dirty="0" err="1">
                <a:solidFill>
                  <a:srgbClr val="0000FF"/>
                </a:solidFill>
                <a:latin typeface="Consolas" panose="020B0609020204030204" pitchFamily="49" charset="0"/>
              </a:rPr>
              <a:t>true</a:t>
            </a:r>
            <a:r>
              <a:rPr lang="pl-PL" altLang="pl-PL" sz="1700" dirty="0">
                <a:solidFill>
                  <a:schemeClr val="tx1"/>
                </a:solidFill>
                <a:latin typeface="Consolas" panose="020B0609020204030204" pitchFamily="49" charset="0"/>
              </a:rPr>
              <a:t>);</a:t>
            </a:r>
          </a:p>
          <a:p>
            <a:pPr marL="0" indent="0">
              <a:buNone/>
            </a:pPr>
            <a:endParaRPr lang="pl-PL"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4891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Verify EXPCECTED BEHAVIOUR - METHODS</a:t>
            </a:r>
            <a:endParaRPr lang="pl-PL" dirty="0"/>
          </a:p>
        </p:txBody>
      </p:sp>
      <p:sp>
        <p:nvSpPr>
          <p:cNvPr id="3" name="Symbol zastępczy zawartości 2"/>
          <p:cNvSpPr>
            <a:spLocks noGrp="1"/>
          </p:cNvSpPr>
          <p:nvPr>
            <p:ph idx="10"/>
          </p:nvPr>
        </p:nvSpPr>
        <p:spPr/>
        <p:txBody>
          <a:bodyPr/>
          <a:lstStyle/>
          <a:p>
            <a:pPr marL="0" lv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endParaRPr lang="en-GB" altLang="pl-PL" sz="1800" dirty="0">
              <a:solidFill>
                <a:srgbClr val="008000"/>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serviceMock.Verify</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nSpc>
                <a:spcPct val="100000"/>
              </a:lnSpc>
              <a:buNone/>
            </a:pPr>
            <a:endParaRPr lang="en-GB" altLang="pl-PL" sz="1800" dirty="0">
              <a:solidFill>
                <a:schemeClr val="tx1"/>
              </a:solidFill>
              <a:latin typeface="Consolas" panose="020B0609020204030204" pitchFamily="49" charset="0"/>
            </a:endParaRPr>
          </a:p>
          <a:p>
            <a:pPr marL="0" lv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not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endParaRPr lang="en-GB" altLang="pl-PL" sz="1800" dirty="0">
              <a:solidFill>
                <a:srgbClr val="008000"/>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serviceMock.Verify</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Times</a:t>
            </a:r>
            <a:r>
              <a:rPr lang="pl-PL" altLang="pl-PL" sz="1800" dirty="0" err="1">
                <a:solidFill>
                  <a:schemeClr val="tx1"/>
                </a:solidFill>
                <a:latin typeface="Consolas" panose="020B0609020204030204" pitchFamily="49" charset="0"/>
              </a:rPr>
              <a:t>.Never</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nSpc>
                <a:spcPct val="100000"/>
              </a:lnSpc>
              <a:buNone/>
            </a:pPr>
            <a:endParaRPr lang="en-GB" altLang="pl-PL" sz="1800" dirty="0">
              <a:solidFill>
                <a:schemeClr val="tx1"/>
              </a:solidFill>
              <a:latin typeface="Consolas" panose="020B0609020204030204" pitchFamily="49" charset="0"/>
            </a:endParaRPr>
          </a:p>
          <a:p>
            <a:pPr marL="0" lv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only</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once</a:t>
            </a:r>
            <a:endParaRPr lang="en-GB" altLang="pl-PL" sz="1800" dirty="0">
              <a:solidFill>
                <a:srgbClr val="008000"/>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serviceMock.Verify</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Times</a:t>
            </a:r>
            <a:r>
              <a:rPr lang="pl-PL" altLang="pl-PL" sz="1800" dirty="0" err="1">
                <a:solidFill>
                  <a:schemeClr val="tx1"/>
                </a:solidFill>
                <a:latin typeface="Consolas" panose="020B0609020204030204" pitchFamily="49" charset="0"/>
              </a:rPr>
              <a:t>.Once</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nSpc>
                <a:spcPct val="100000"/>
              </a:lnSpc>
              <a:buNone/>
            </a:pPr>
            <a:endParaRPr lang="en-GB" altLang="pl-PL" sz="1800" dirty="0">
              <a:solidFill>
                <a:srgbClr val="008000"/>
              </a:solidFill>
              <a:latin typeface="Consolas" panose="020B0609020204030204" pitchFamily="49" charset="0"/>
            </a:endParaRPr>
          </a:p>
          <a:p>
            <a:pPr marL="0" lv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(with argument </a:t>
            </a:r>
            <a:r>
              <a:rPr lang="pl-PL" altLang="pl-PL" sz="1800" dirty="0" err="1">
                <a:solidFill>
                  <a:srgbClr val="008000"/>
                </a:solidFill>
                <a:latin typeface="Consolas" panose="020B0609020204030204" pitchFamily="49" charset="0"/>
              </a:rPr>
              <a:t>validated</a:t>
            </a:r>
            <a:r>
              <a:rPr lang="pl-PL" altLang="pl-PL" sz="1800" dirty="0">
                <a:solidFill>
                  <a:srgbClr val="008000"/>
                </a:solidFill>
                <a:latin typeface="Consolas" panose="020B0609020204030204" pitchFamily="49" charset="0"/>
              </a:rPr>
              <a:t> by </a:t>
            </a:r>
            <a:r>
              <a:rPr lang="pl-PL" altLang="pl-PL" sz="1800" dirty="0" err="1">
                <a:solidFill>
                  <a:srgbClr val="008000"/>
                </a:solidFill>
                <a:latin typeface="Consolas" panose="020B0609020204030204" pitchFamily="49" charset="0"/>
              </a:rPr>
              <a:t>regex</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endParaRPr lang="en-GB" altLang="pl-PL" sz="1800" dirty="0">
              <a:solidFill>
                <a:srgbClr val="008000"/>
              </a:solidFill>
              <a:latin typeface="Consolas" panose="020B0609020204030204" pitchFamily="49" charset="0"/>
            </a:endParaRPr>
          </a:p>
          <a:p>
            <a:pPr marL="0" lvl="0" indent="0">
              <a:lnSpc>
                <a:spcPct val="100000"/>
              </a:lnSpc>
              <a:buNone/>
            </a:pPr>
            <a:r>
              <a:rPr lang="en-GB" altLang="pl-PL" sz="1800" dirty="0">
                <a:solidFill>
                  <a:srgbClr val="008000"/>
                </a:solidFill>
                <a:latin typeface="Consolas" panose="020B0609020204030204" pitchFamily="49" charset="0"/>
              </a:rPr>
              <a:t>//</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endParaRPr lang="en-GB" altLang="pl-PL" sz="1800" dirty="0">
              <a:solidFill>
                <a:schemeClr val="tx1"/>
              </a:solidFill>
              <a:latin typeface="Consolas" panose="020B0609020204030204" pitchFamily="49" charset="0"/>
            </a:endParaRPr>
          </a:p>
          <a:p>
            <a:pPr marL="0" lvl="0" indent="0">
              <a:lnSpc>
                <a:spcPct val="100000"/>
              </a:lnSpc>
              <a:buNone/>
            </a:pPr>
            <a:r>
              <a:rPr lang="pl-PL" altLang="pl-PL" sz="1800" dirty="0" err="1">
                <a:solidFill>
                  <a:schemeClr val="tx1"/>
                </a:solidFill>
                <a:latin typeface="Consolas" panose="020B0609020204030204" pitchFamily="49" charset="0"/>
              </a:rPr>
              <a:t>serviceMock.Verify</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nSpc>
                <a:spcPct val="100000"/>
              </a:lnSpc>
              <a:buNone/>
            </a:pPr>
            <a:r>
              <a:rPr lang="en-GB" altLang="pl-PL" sz="1800" dirty="0">
                <a:solidFill>
                  <a:schemeClr val="tx1"/>
                </a:solidFill>
                <a:latin typeface="Consolas" panose="020B0609020204030204" pitchFamily="49" charset="0"/>
              </a:rPr>
              <a:t>	</a:t>
            </a:r>
            <a:r>
              <a:rPr lang="pl-PL" altLang="pl-PL" sz="1800" dirty="0">
                <a:solidFill>
                  <a:schemeClr val="tx1"/>
                </a:solidFill>
                <a:latin typeface="Consolas" panose="020B0609020204030204" pitchFamily="49" charset="0"/>
              </a:rPr>
              <a:t>x =&gt; </a:t>
            </a:r>
            <a:r>
              <a:rPr lang="pl-PL" altLang="pl-PL" sz="1800" dirty="0" err="1">
                <a:solidFill>
                  <a:schemeClr val="tx1"/>
                </a:solidFill>
                <a:latin typeface="Consolas" panose="020B0609020204030204" pitchFamily="49" charset="0"/>
              </a:rPr>
              <a:t>x.GetExchangeRate</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It</a:t>
            </a:r>
            <a:r>
              <a:rPr lang="pl-PL" altLang="pl-PL" sz="1800" dirty="0" err="1">
                <a:solidFill>
                  <a:schemeClr val="tx1"/>
                </a:solidFill>
                <a:latin typeface="Consolas" panose="020B0609020204030204" pitchFamily="49" charset="0"/>
              </a:rPr>
              <a:t>.IsRegex</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"[A-Z]{3}"</a:t>
            </a:r>
            <a:r>
              <a:rPr lang="pl-PL" altLang="pl-PL" sz="1800" dirty="0">
                <a:solidFill>
                  <a:schemeClr val="tx1"/>
                </a:solidFill>
                <a:latin typeface="Consolas" panose="020B0609020204030204" pitchFamily="49" charset="0"/>
              </a:rPr>
              <a:t>)));</a:t>
            </a:r>
            <a:endParaRPr lang="en-GB" altLang="pl-PL" sz="1800" dirty="0">
              <a:solidFill>
                <a:schemeClr val="tx1"/>
              </a:solidFill>
              <a:latin typeface="Consolas" panose="020B0609020204030204" pitchFamily="49" charset="0"/>
            </a:endParaRPr>
          </a:p>
          <a:p>
            <a:pPr marL="0" lvl="0" indent="0">
              <a:lnSpc>
                <a:spcPct val="100000"/>
              </a:lnSpc>
              <a:buNone/>
            </a:pPr>
            <a:endParaRPr lang="en-GB" altLang="pl-PL" sz="1800" dirty="0">
              <a:solidFill>
                <a:schemeClr val="tx1"/>
              </a:solidFill>
              <a:latin typeface="Consolas" panose="020B0609020204030204" pitchFamily="49" charset="0"/>
            </a:endParaRPr>
          </a:p>
          <a:p>
            <a:pPr marL="0" indent="0">
              <a:buNone/>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275560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99792" y="432000"/>
            <a:ext cx="6084864" cy="499056"/>
          </a:xfrm>
        </p:spPr>
        <p:txBody>
          <a:bodyPr/>
          <a:lstStyle/>
          <a:p>
            <a:r>
              <a:rPr lang="en-GB" dirty="0"/>
              <a:t>HOW TO Verify EXPCECTED BEHAVIOUR - PROPERTIES</a:t>
            </a:r>
            <a:endParaRPr lang="pl-PL" dirty="0"/>
          </a:p>
        </p:txBody>
      </p:sp>
      <p:sp>
        <p:nvSpPr>
          <p:cNvPr id="3" name="Symbol zastępczy zawartości 2"/>
          <p:cNvSpPr>
            <a:spLocks noGrp="1"/>
          </p:cNvSpPr>
          <p:nvPr>
            <p:ph idx="10"/>
          </p:nvPr>
        </p:nvSpPr>
        <p:spPr/>
        <p:txBody>
          <a:bodyPr/>
          <a:lstStyle/>
          <a:p>
            <a:pPr marL="0" lvl="0" indent="0">
              <a:lnSpc>
                <a:spcPct val="100000"/>
              </a:lnSpc>
              <a:buNone/>
            </a:pPr>
            <a:r>
              <a:rPr lang="pl-PL" altLang="pl-PL" dirty="0">
                <a:solidFill>
                  <a:srgbClr val="008000"/>
                </a:solidFill>
                <a:latin typeface="Consolas" panose="020B0609020204030204" pitchFamily="49" charset="0"/>
              </a:rPr>
              <a:t>// Getter </a:t>
            </a:r>
            <a:r>
              <a:rPr lang="pl-PL" altLang="pl-PL" dirty="0" err="1">
                <a:solidFill>
                  <a:srgbClr val="008000"/>
                </a:solidFill>
                <a:latin typeface="Consolas" panose="020B0609020204030204" pitchFamily="49" charset="0"/>
              </a:rPr>
              <a:t>has</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been</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invocated</a:t>
            </a:r>
            <a:endParaRPr lang="en-GB" altLang="pl-PL" dirty="0">
              <a:solidFill>
                <a:schemeClr val="tx1"/>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serviceMock.VerifyGet</a:t>
            </a:r>
            <a:r>
              <a:rPr lang="pl-PL" altLang="pl-PL" dirty="0">
                <a:solidFill>
                  <a:schemeClr val="tx1"/>
                </a:solidFill>
                <a:latin typeface="Consolas" panose="020B0609020204030204" pitchFamily="49" charset="0"/>
              </a:rPr>
              <a:t>(x =&gt; </a:t>
            </a:r>
            <a:r>
              <a:rPr lang="pl-PL" altLang="pl-PL" dirty="0" err="1">
                <a:solidFill>
                  <a:schemeClr val="tx1"/>
                </a:solidFill>
                <a:latin typeface="Consolas" panose="020B0609020204030204" pitchFamily="49" charset="0"/>
              </a:rPr>
              <a:t>x.Status</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endParaRPr lang="en-GB" altLang="pl-PL" dirty="0">
              <a:solidFill>
                <a:schemeClr val="tx1"/>
              </a:solidFill>
              <a:latin typeface="Consolas" panose="020B0609020204030204" pitchFamily="49" charset="0"/>
            </a:endParaRPr>
          </a:p>
          <a:p>
            <a:pPr marL="0" lvl="0" indent="0">
              <a:lnSpc>
                <a:spcPct val="100000"/>
              </a:lnSpc>
              <a:buNone/>
            </a:pPr>
            <a:r>
              <a:rPr lang="pl-PL" altLang="pl-PL" dirty="0">
                <a:solidFill>
                  <a:srgbClr val="008000"/>
                </a:solidFill>
                <a:latin typeface="Consolas" panose="020B0609020204030204" pitchFamily="49" charset="0"/>
              </a:rPr>
              <a:t>//</a:t>
            </a:r>
            <a:r>
              <a:rPr lang="en-GB"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Setter</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has</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been</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invocated</a:t>
            </a:r>
            <a:r>
              <a:rPr lang="pl-PL" altLang="pl-PL" dirty="0">
                <a:solidFill>
                  <a:srgbClr val="008000"/>
                </a:solidFill>
                <a:latin typeface="Consolas" panose="020B0609020204030204" pitchFamily="49" charset="0"/>
              </a:rPr>
              <a:t> - we do not </a:t>
            </a:r>
            <a:r>
              <a:rPr lang="pl-PL" altLang="pl-PL" dirty="0" err="1">
                <a:solidFill>
                  <a:srgbClr val="008000"/>
                </a:solidFill>
                <a:latin typeface="Consolas" panose="020B0609020204030204" pitchFamily="49" charset="0"/>
              </a:rPr>
              <a:t>care</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about</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serviceMock.VerifySet</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r>
              <a:rPr lang="en-GB" altLang="pl-PL" dirty="0">
                <a:solidFill>
                  <a:schemeClr val="tx1"/>
                </a:solidFill>
                <a:latin typeface="Consolas" panose="020B0609020204030204" pitchFamily="49" charset="0"/>
              </a:rPr>
              <a:t>	</a:t>
            </a:r>
            <a:r>
              <a:rPr lang="pl-PL" altLang="pl-PL" dirty="0">
                <a:solidFill>
                  <a:schemeClr val="tx1"/>
                </a:solidFill>
                <a:latin typeface="Consolas" panose="020B0609020204030204" pitchFamily="49" charset="0"/>
              </a:rPr>
              <a:t>x =&gt; </a:t>
            </a:r>
            <a:r>
              <a:rPr lang="pl-PL" altLang="pl-PL" dirty="0" err="1">
                <a:solidFill>
                  <a:schemeClr val="tx1"/>
                </a:solidFill>
                <a:latin typeface="Consolas" panose="020B0609020204030204" pitchFamily="49" charset="0"/>
              </a:rPr>
              <a:t>x.Status</a:t>
            </a:r>
            <a:r>
              <a:rPr lang="pl-PL" altLang="pl-PL" dirty="0">
                <a:solidFill>
                  <a:schemeClr val="tx1"/>
                </a:solidFill>
                <a:latin typeface="Consolas" panose="020B0609020204030204" pitchFamily="49" charset="0"/>
              </a:rPr>
              <a:t> = </a:t>
            </a:r>
            <a:r>
              <a:rPr lang="pl-PL" altLang="pl-PL" dirty="0" err="1">
                <a:solidFill>
                  <a:srgbClr val="2B91AF"/>
                </a:solidFill>
                <a:latin typeface="Consolas" panose="020B0609020204030204" pitchFamily="49" charset="0"/>
              </a:rPr>
              <a:t>It</a:t>
            </a:r>
            <a:r>
              <a:rPr lang="pl-PL" altLang="pl-PL" dirty="0" err="1">
                <a:solidFill>
                  <a:schemeClr val="tx1"/>
                </a:solidFill>
                <a:latin typeface="Consolas" panose="020B0609020204030204" pitchFamily="49" charset="0"/>
              </a:rPr>
              <a:t>.IsAny</a:t>
            </a:r>
            <a:r>
              <a:rPr lang="pl-PL" altLang="pl-PL" dirty="0">
                <a:solidFill>
                  <a:schemeClr val="tx1"/>
                </a:solidFill>
                <a:latin typeface="Consolas" panose="020B0609020204030204" pitchFamily="49" charset="0"/>
              </a:rPr>
              <a:t>&lt;</a:t>
            </a:r>
            <a:r>
              <a:rPr lang="pl-PL" altLang="pl-PL" dirty="0" err="1">
                <a:solidFill>
                  <a:srgbClr val="2B91AF"/>
                </a:solidFill>
                <a:latin typeface="Consolas" panose="020B0609020204030204" pitchFamily="49" charset="0"/>
              </a:rPr>
              <a:t>ServiceStatus</a:t>
            </a:r>
            <a:r>
              <a:rPr lang="pl-PL" altLang="pl-PL" dirty="0">
                <a:solidFill>
                  <a:schemeClr val="tx1"/>
                </a:solidFill>
                <a:latin typeface="Consolas" panose="020B0609020204030204" pitchFamily="49" charset="0"/>
              </a:rPr>
              <a:t>&gt;());</a:t>
            </a:r>
            <a:endParaRPr lang="en-GB" altLang="pl-PL" dirty="0">
              <a:solidFill>
                <a:schemeClr val="tx1"/>
              </a:solidFill>
              <a:latin typeface="Consolas" panose="020B0609020204030204" pitchFamily="49" charset="0"/>
            </a:endParaRPr>
          </a:p>
          <a:p>
            <a:pPr marL="0" lvl="0" indent="0">
              <a:lnSpc>
                <a:spcPct val="100000"/>
              </a:lnSpc>
              <a:buNone/>
            </a:pP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Setter</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has</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been</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invocated</a:t>
            </a:r>
            <a:r>
              <a:rPr lang="pl-PL" altLang="pl-PL" dirty="0">
                <a:solidFill>
                  <a:srgbClr val="008000"/>
                </a:solidFill>
                <a:latin typeface="Consolas" panose="020B0609020204030204" pitchFamily="49" charset="0"/>
              </a:rPr>
              <a:t> with </a:t>
            </a:r>
            <a:r>
              <a:rPr lang="pl-PL" altLang="pl-PL" dirty="0" err="1">
                <a:solidFill>
                  <a:srgbClr val="008000"/>
                </a:solidFill>
                <a:latin typeface="Consolas" panose="020B0609020204030204" pitchFamily="49" charset="0"/>
              </a:rPr>
              <a:t>specific</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endParaRPr lang="en-GB" altLang="pl-PL" dirty="0">
              <a:solidFill>
                <a:srgbClr val="008000"/>
              </a:solidFill>
              <a:latin typeface="Consolas" panose="020B0609020204030204" pitchFamily="49" charset="0"/>
            </a:endParaRPr>
          </a:p>
          <a:p>
            <a:pPr marL="0" lvl="0" indent="0">
              <a:lnSpc>
                <a:spcPct val="100000"/>
              </a:lnSpc>
              <a:buNone/>
            </a:pPr>
            <a:r>
              <a:rPr lang="pl-PL" altLang="pl-PL" dirty="0" err="1">
                <a:solidFill>
                  <a:schemeClr val="tx1"/>
                </a:solidFill>
                <a:latin typeface="Consolas" panose="020B0609020204030204" pitchFamily="49" charset="0"/>
              </a:rPr>
              <a:t>serviceMock.VerifySet</a:t>
            </a:r>
            <a:r>
              <a:rPr lang="pl-PL" altLang="pl-PL" dirty="0">
                <a:solidFill>
                  <a:schemeClr val="tx1"/>
                </a:solidFill>
                <a:latin typeface="Consolas" panose="020B0609020204030204" pitchFamily="49" charset="0"/>
              </a:rPr>
              <a:t>(</a:t>
            </a:r>
            <a:endParaRPr lang="en-GB" altLang="pl-PL" dirty="0">
              <a:solidFill>
                <a:schemeClr val="tx1"/>
              </a:solidFill>
              <a:latin typeface="Consolas" panose="020B0609020204030204" pitchFamily="49" charset="0"/>
            </a:endParaRPr>
          </a:p>
          <a:p>
            <a:pPr marL="0" lvl="0" indent="0">
              <a:lnSpc>
                <a:spcPct val="100000"/>
              </a:lnSpc>
              <a:buNone/>
            </a:pPr>
            <a:r>
              <a:rPr lang="en-GB" altLang="pl-PL" dirty="0">
                <a:solidFill>
                  <a:schemeClr val="tx1"/>
                </a:solidFill>
                <a:latin typeface="Consolas" panose="020B0609020204030204" pitchFamily="49" charset="0"/>
              </a:rPr>
              <a:t>	</a:t>
            </a:r>
            <a:r>
              <a:rPr lang="pl-PL" altLang="pl-PL" dirty="0">
                <a:solidFill>
                  <a:schemeClr val="tx1"/>
                </a:solidFill>
                <a:latin typeface="Consolas" panose="020B0609020204030204" pitchFamily="49" charset="0"/>
              </a:rPr>
              <a:t>x =&gt; </a:t>
            </a:r>
            <a:r>
              <a:rPr lang="pl-PL" altLang="pl-PL" dirty="0" err="1">
                <a:solidFill>
                  <a:schemeClr val="tx1"/>
                </a:solidFill>
                <a:latin typeface="Consolas" panose="020B0609020204030204" pitchFamily="49" charset="0"/>
              </a:rPr>
              <a:t>x.Status</a:t>
            </a:r>
            <a:r>
              <a:rPr lang="pl-PL" altLang="pl-PL" dirty="0">
                <a:solidFill>
                  <a:schemeClr val="tx1"/>
                </a:solidFill>
                <a:latin typeface="Consolas" panose="020B0609020204030204" pitchFamily="49" charset="0"/>
              </a:rPr>
              <a:t> = </a:t>
            </a:r>
            <a:r>
              <a:rPr lang="pl-PL" altLang="pl-PL" dirty="0" err="1">
                <a:solidFill>
                  <a:srgbClr val="2B91AF"/>
                </a:solidFill>
                <a:latin typeface="Consolas" panose="020B0609020204030204" pitchFamily="49" charset="0"/>
              </a:rPr>
              <a:t>ServiceStatus</a:t>
            </a:r>
            <a:r>
              <a:rPr lang="pl-PL" altLang="pl-PL" dirty="0" err="1">
                <a:solidFill>
                  <a:schemeClr val="tx1"/>
                </a:solidFill>
                <a:latin typeface="Consolas" panose="020B0609020204030204" pitchFamily="49" charset="0"/>
              </a:rPr>
              <a:t>.Online</a:t>
            </a:r>
            <a:r>
              <a:rPr lang="pl-PL" altLang="pl-PL" dirty="0">
                <a:solidFill>
                  <a:schemeClr val="tx1"/>
                </a:solidFill>
                <a:latin typeface="Consolas" panose="020B0609020204030204" pitchFamily="49" charset="0"/>
              </a:rPr>
              <a:t>);</a:t>
            </a:r>
          </a:p>
          <a:p>
            <a:pPr marL="0" indent="0">
              <a:buNone/>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37324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CallbackS</a:t>
            </a:r>
            <a:endParaRPr lang="pl-PL" dirty="0"/>
          </a:p>
        </p:txBody>
      </p:sp>
      <p:sp>
        <p:nvSpPr>
          <p:cNvPr id="3" name="Symbol zastępczy zawartości 2"/>
          <p:cNvSpPr>
            <a:spLocks noGrp="1"/>
          </p:cNvSpPr>
          <p:nvPr>
            <p:ph idx="10"/>
          </p:nvPr>
        </p:nvSpPr>
        <p:spPr>
          <a:xfrm>
            <a:off x="360000" y="1052736"/>
            <a:ext cx="8424000" cy="5328592"/>
          </a:xfrm>
        </p:spPr>
        <p:txBody>
          <a:bodyPr/>
          <a:lstStyle/>
          <a:p>
            <a:pPr marL="0" indent="0">
              <a:lnSpc>
                <a:spcPct val="100000"/>
              </a:lnSpc>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some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code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when</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method</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is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executed</a:t>
            </a:r>
            <a:endParaRPr lang="pl-PL" altLang="pl-PL" sz="1600" dirty="0">
              <a:solidFill>
                <a:schemeClr val="tx1"/>
              </a:solidFill>
              <a:latin typeface="Consolas" panose="020B0609020204030204" pitchFamily="49" charset="0"/>
            </a:endParaRPr>
          </a:p>
          <a:p>
            <a:pPr marL="0" indent="0">
              <a:lnSpc>
                <a:spcPct val="100000"/>
              </a:lnSpc>
              <a:buNone/>
            </a:pPr>
            <a:r>
              <a:rPr lang="pl-PL" altLang="pl-PL" sz="1600" dirty="0" err="1">
                <a:solidFill>
                  <a:schemeClr val="tx1"/>
                </a:solidFill>
                <a:latin typeface="Consolas" panose="020B0609020204030204" pitchFamily="49" charset="0"/>
              </a:rPr>
              <a:t>serviceMock.Setup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x.GetExchangeRate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"GBP"</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Callback</a:t>
            </a:r>
            <a:r>
              <a:rPr lang="pl-PL" altLang="pl-PL" sz="1600" dirty="0">
                <a:solidFill>
                  <a:schemeClr val="tx1"/>
                </a:solidFill>
                <a:latin typeface="Consolas" panose="020B0609020204030204" pitchFamily="49" charset="0"/>
              </a:rPr>
              <a:t>(() =&gt; </a:t>
            </a:r>
            <a:r>
              <a:rPr lang="pl-PL" altLang="pl-PL" sz="1600" dirty="0" err="1">
                <a:solidFill>
                  <a:schemeClr val="tx1"/>
                </a:solidFill>
                <a:latin typeface="Consolas" panose="020B0609020204030204" pitchFamily="49" charset="0"/>
              </a:rPr>
              <a:t>gbpRateChecks</a:t>
            </a:r>
            <a:r>
              <a:rPr lang="pl-PL" altLang="pl-PL" sz="1600" dirty="0">
                <a:solidFill>
                  <a:schemeClr val="tx1"/>
                </a:solidFill>
                <a:latin typeface="Consolas" panose="020B0609020204030204" pitchFamily="49" charset="0"/>
              </a:rPr>
              <a:t>++);</a:t>
            </a:r>
          </a:p>
          <a:p>
            <a:pPr marL="0" indent="0">
              <a:lnSpc>
                <a:spcPct val="100000"/>
              </a:lnSpc>
              <a:buNone/>
            </a:pPr>
            <a:endParaRPr lang="pl-PL" altLang="pl-PL" sz="1600" dirty="0">
              <a:solidFill>
                <a:schemeClr val="tx1"/>
              </a:solidFill>
              <a:latin typeface="Consolas" panose="020B0609020204030204" pitchFamily="49" charset="0"/>
            </a:endParaRPr>
          </a:p>
          <a:p>
            <a:pPr marL="0" indent="0">
              <a:lnSpc>
                <a:spcPct val="100000"/>
              </a:lnSpc>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code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before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or</a:t>
            </a:r>
            <a:r>
              <a:rPr lang="pl-PL" altLang="pl-PL" sz="1600" dirty="0">
                <a:solidFill>
                  <a:srgbClr val="008000"/>
                </a:solidFill>
                <a:latin typeface="Consolas" panose="020B0609020204030204" pitchFamily="49" charset="0"/>
              </a:rPr>
              <a:t> / and </a:t>
            </a:r>
            <a:r>
              <a:rPr lang="pl-PL" altLang="pl-PL" sz="1600" dirty="0" err="1">
                <a:solidFill>
                  <a:srgbClr val="008000"/>
                </a:solidFill>
                <a:latin typeface="Consolas" panose="020B0609020204030204" pitchFamily="49" charset="0"/>
              </a:rPr>
              <a:t>after</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returning</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value</a:t>
            </a:r>
            <a:r>
              <a:rPr lang="pl-PL" altLang="pl-PL" sz="1600" dirty="0">
                <a:solidFill>
                  <a:srgbClr val="008000"/>
                </a:solidFill>
                <a:latin typeface="Consolas" panose="020B0609020204030204" pitchFamily="49" charset="0"/>
              </a:rPr>
              <a:t> from </a:t>
            </a:r>
          </a:p>
          <a:p>
            <a:pPr marL="0" indent="0">
              <a:lnSpc>
                <a:spcPct val="100000"/>
              </a:lnSpc>
              <a:buNone/>
            </a:pP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function</a:t>
            </a:r>
            <a:r>
              <a:rPr lang="pl-PL" altLang="pl-PL" sz="1600" dirty="0">
                <a:solidFill>
                  <a:srgbClr val="008000"/>
                </a:solidFill>
                <a:latin typeface="Consolas" panose="020B0609020204030204" pitchFamily="49" charset="0"/>
              </a:rPr>
              <a:t> </a:t>
            </a:r>
            <a:endParaRPr lang="pl-PL" altLang="pl-PL" sz="1600" dirty="0">
              <a:solidFill>
                <a:schemeClr val="tx1"/>
              </a:solidFill>
              <a:latin typeface="Consolas" panose="020B0609020204030204" pitchFamily="49" charset="0"/>
            </a:endParaRPr>
          </a:p>
          <a:p>
            <a:pPr marL="0" indent="0">
              <a:lnSpc>
                <a:spcPct val="100000"/>
              </a:lnSpc>
              <a:buNone/>
            </a:pPr>
            <a:r>
              <a:rPr lang="pl-PL" altLang="pl-PL" sz="1600" dirty="0" err="1">
                <a:solidFill>
                  <a:schemeClr val="tx1"/>
                </a:solidFill>
                <a:latin typeface="Consolas" panose="020B0609020204030204" pitchFamily="49" charset="0"/>
              </a:rPr>
              <a:t>serviceMock.Setup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x.GetExchangeRate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"USD"</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Callback</a:t>
            </a:r>
            <a:r>
              <a:rPr lang="pl-PL" altLang="pl-PL" sz="1600" dirty="0">
                <a:solidFill>
                  <a:schemeClr val="tx1"/>
                </a:solidFill>
                <a:latin typeface="Consolas" panose="020B0609020204030204" pitchFamily="49" charset="0"/>
              </a:rPr>
              <a:t>(() =&gt; </a:t>
            </a:r>
            <a:r>
              <a:rPr lang="pl-PL" altLang="pl-PL" sz="1600" dirty="0" err="1">
                <a:solidFill>
                  <a:srgbClr val="2B91AF"/>
                </a:solidFill>
                <a:latin typeface="Consolas" panose="020B0609020204030204" pitchFamily="49" charset="0"/>
              </a:rPr>
              <a:t>Debug</a:t>
            </a:r>
            <a:r>
              <a:rPr lang="pl-PL" altLang="pl-PL" sz="1600" dirty="0" err="1">
                <a:solidFill>
                  <a:schemeClr val="tx1"/>
                </a:solidFill>
                <a:latin typeface="Consolas" panose="020B0609020204030204" pitchFamily="49" charset="0"/>
              </a:rPr>
              <a:t>.WriteLine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"Call </a:t>
            </a:r>
            <a:r>
              <a:rPr lang="pl-PL" altLang="pl-PL" sz="1600" dirty="0" err="1">
                <a:solidFill>
                  <a:srgbClr val="A31515"/>
                </a:solidFill>
                <a:latin typeface="Consolas" panose="020B0609020204030204" pitchFamily="49" charset="0"/>
              </a:rPr>
              <a:t>before</a:t>
            </a:r>
            <a:r>
              <a:rPr lang="pl-PL" altLang="pl-PL" sz="1600" dirty="0">
                <a:solidFill>
                  <a:srgbClr val="A31515"/>
                </a:solidFill>
                <a:latin typeface="Consolas" panose="020B0609020204030204" pitchFamily="49" charset="0"/>
              </a:rPr>
              <a:t> </a:t>
            </a:r>
            <a:r>
              <a:rPr lang="pl-PL" altLang="pl-PL" sz="1600" dirty="0" err="1">
                <a:solidFill>
                  <a:srgbClr val="A31515"/>
                </a:solidFill>
                <a:latin typeface="Consolas" panose="020B0609020204030204" pitchFamily="49" charset="0"/>
              </a:rPr>
              <a:t>returns</a:t>
            </a:r>
            <a:r>
              <a:rPr lang="pl-PL" altLang="pl-PL" sz="1600" dirty="0">
                <a:solidFill>
                  <a:srgbClr val="A31515"/>
                </a:solidFill>
                <a:latin typeface="Consolas" panose="020B0609020204030204" pitchFamily="49" charset="0"/>
              </a:rPr>
              <a:t>"</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Returns</a:t>
            </a:r>
            <a:r>
              <a:rPr lang="pl-PL" altLang="pl-PL" sz="1600" dirty="0">
                <a:solidFill>
                  <a:schemeClr val="tx1"/>
                </a:solidFill>
                <a:latin typeface="Consolas" panose="020B0609020204030204" pitchFamily="49" charset="0"/>
              </a:rPr>
              <a:t>(10)</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Callback</a:t>
            </a:r>
            <a:r>
              <a:rPr lang="pl-PL" altLang="pl-PL" sz="1600" dirty="0">
                <a:solidFill>
                  <a:schemeClr val="tx1"/>
                </a:solidFill>
                <a:latin typeface="Consolas" panose="020B0609020204030204" pitchFamily="49" charset="0"/>
              </a:rPr>
              <a:t>(() =&gt; </a:t>
            </a:r>
            <a:r>
              <a:rPr lang="pl-PL" altLang="pl-PL" sz="1600" dirty="0" err="1">
                <a:solidFill>
                  <a:srgbClr val="2B91AF"/>
                </a:solidFill>
                <a:latin typeface="Consolas" panose="020B0609020204030204" pitchFamily="49" charset="0"/>
              </a:rPr>
              <a:t>Debug</a:t>
            </a:r>
            <a:r>
              <a:rPr lang="pl-PL" altLang="pl-PL" sz="1600" dirty="0" err="1">
                <a:solidFill>
                  <a:schemeClr val="tx1"/>
                </a:solidFill>
                <a:latin typeface="Consolas" panose="020B0609020204030204" pitchFamily="49" charset="0"/>
              </a:rPr>
              <a:t>.WriteLine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"Call </a:t>
            </a:r>
            <a:r>
              <a:rPr lang="pl-PL" altLang="pl-PL" sz="1600" dirty="0" err="1">
                <a:solidFill>
                  <a:srgbClr val="A31515"/>
                </a:solidFill>
                <a:latin typeface="Consolas" panose="020B0609020204030204" pitchFamily="49" charset="0"/>
              </a:rPr>
              <a:t>after</a:t>
            </a:r>
            <a:r>
              <a:rPr lang="pl-PL" altLang="pl-PL" sz="1600" dirty="0">
                <a:solidFill>
                  <a:srgbClr val="A31515"/>
                </a:solidFill>
                <a:latin typeface="Consolas" panose="020B0609020204030204" pitchFamily="49" charset="0"/>
              </a:rPr>
              <a:t> </a:t>
            </a:r>
            <a:r>
              <a:rPr lang="pl-PL" altLang="pl-PL" sz="1600" dirty="0" err="1">
                <a:solidFill>
                  <a:srgbClr val="A31515"/>
                </a:solidFill>
                <a:latin typeface="Consolas" panose="020B0609020204030204" pitchFamily="49" charset="0"/>
              </a:rPr>
              <a:t>returns</a:t>
            </a:r>
            <a:r>
              <a:rPr lang="pl-PL" altLang="pl-PL" sz="1600" dirty="0">
                <a:solidFill>
                  <a:srgbClr val="A31515"/>
                </a:solidFill>
                <a:latin typeface="Consolas" panose="020B0609020204030204" pitchFamily="49" charset="0"/>
              </a:rPr>
              <a:t>"</a:t>
            </a:r>
            <a:r>
              <a:rPr lang="pl-PL" altLang="pl-PL" sz="1600" dirty="0">
                <a:solidFill>
                  <a:schemeClr val="tx1"/>
                </a:solidFill>
                <a:latin typeface="Consolas" panose="020B0609020204030204" pitchFamily="49" charset="0"/>
              </a:rPr>
              <a:t>));</a:t>
            </a:r>
          </a:p>
          <a:p>
            <a:pPr marL="0" indent="0">
              <a:lnSpc>
                <a:spcPct val="100000"/>
              </a:lnSpc>
              <a:buNone/>
            </a:pPr>
            <a:endParaRPr lang="pl-PL" altLang="pl-PL" sz="1600" dirty="0">
              <a:solidFill>
                <a:schemeClr val="tx1"/>
              </a:solidFill>
              <a:latin typeface="Consolas" panose="020B0609020204030204" pitchFamily="49" charset="0"/>
            </a:endParaRPr>
          </a:p>
          <a:p>
            <a:pPr marL="0" indent="0">
              <a:lnSpc>
                <a:spcPct val="100000"/>
              </a:lnSpc>
              <a:buNone/>
            </a:pPr>
            <a:r>
              <a:rPr lang="pl-PL" altLang="pl-PL" sz="1600" dirty="0">
                <a:solidFill>
                  <a:srgbClr val="008000"/>
                </a:solidFill>
                <a:latin typeface="Consolas" panose="020B0609020204030204" pitchFamily="49" charset="0"/>
              </a:rPr>
              <a:t>// And </a:t>
            </a:r>
            <a:r>
              <a:rPr lang="pl-PL" altLang="pl-PL" sz="1600" dirty="0" err="1">
                <a:solidFill>
                  <a:srgbClr val="008000"/>
                </a:solidFill>
                <a:latin typeface="Consolas" panose="020B0609020204030204" pitchFamily="49" charset="0"/>
              </a:rPr>
              <a:t>also</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use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arguments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that</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have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been</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passed</a:t>
            </a:r>
            <a:r>
              <a:rPr lang="pl-PL" altLang="pl-PL" sz="1600" dirty="0">
                <a:solidFill>
                  <a:srgbClr val="008000"/>
                </a:solidFill>
                <a:latin typeface="Consolas" panose="020B0609020204030204" pitchFamily="49" charset="0"/>
              </a:rPr>
              <a:t> to </a:t>
            </a:r>
            <a:r>
              <a:rPr lang="pl-PL" altLang="pl-PL" sz="1600" dirty="0" err="1">
                <a:solidFill>
                  <a:srgbClr val="008000"/>
                </a:solidFill>
                <a:latin typeface="Consolas" panose="020B0609020204030204" pitchFamily="49" charset="0"/>
              </a:rPr>
              <a:t>function</a:t>
            </a:r>
            <a:endParaRPr lang="pl-PL" altLang="pl-PL" sz="1600" dirty="0">
              <a:solidFill>
                <a:schemeClr val="tx1"/>
              </a:solidFill>
              <a:latin typeface="Consolas" panose="020B0609020204030204" pitchFamily="49" charset="0"/>
            </a:endParaRPr>
          </a:p>
          <a:p>
            <a:pPr marL="0" indent="0">
              <a:lnSpc>
                <a:spcPct val="100000"/>
              </a:lnSpc>
              <a:buNone/>
            </a:pPr>
            <a:r>
              <a:rPr lang="pl-PL" altLang="pl-PL" sz="1600" dirty="0" err="1">
                <a:solidFill>
                  <a:schemeClr val="tx1"/>
                </a:solidFill>
                <a:latin typeface="Consolas" panose="020B0609020204030204" pitchFamily="49" charset="0"/>
              </a:rPr>
              <a:t>serviceMock.Setup</a:t>
            </a:r>
            <a:r>
              <a:rPr lang="pl-PL" altLang="pl-PL" sz="1600" dirty="0">
                <a:solidFill>
                  <a:schemeClr val="tx1"/>
                </a:solidFill>
                <a:latin typeface="Consolas" panose="020B0609020204030204" pitchFamily="49" charset="0"/>
              </a:rPr>
              <a:t>(x =&gt; </a:t>
            </a:r>
            <a:r>
              <a:rPr lang="pl-PL" altLang="pl-PL" sz="1600" dirty="0" err="1">
                <a:solidFill>
                  <a:schemeClr val="tx1"/>
                </a:solidFill>
                <a:latin typeface="Consolas" panose="020B0609020204030204" pitchFamily="49" charset="0"/>
              </a:rPr>
              <a:t>x.GetExchangeRate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"EUR"</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Callback</a:t>
            </a:r>
            <a:r>
              <a:rPr lang="pl-PL" altLang="pl-PL" sz="1600" dirty="0">
                <a:solidFill>
                  <a:schemeClr val="tx1"/>
                </a:solidFill>
                <a:latin typeface="Consolas" panose="020B0609020204030204" pitchFamily="49" charset="0"/>
              </a:rPr>
              <a:t>((</a:t>
            </a:r>
            <a:r>
              <a:rPr lang="pl-PL" altLang="pl-PL" sz="1600" dirty="0">
                <a:solidFill>
                  <a:srgbClr val="0000FF"/>
                </a:solidFill>
                <a:latin typeface="Consolas" panose="020B0609020204030204" pitchFamily="49" charset="0"/>
              </a:rPr>
              <a:t>string</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currencyCode</a:t>
            </a:r>
            <a:r>
              <a:rPr lang="pl-PL" altLang="pl-PL" sz="1600" dirty="0">
                <a:solidFill>
                  <a:schemeClr val="tx1"/>
                </a:solidFill>
                <a:latin typeface="Consolas" panose="020B0609020204030204" pitchFamily="49" charset="0"/>
              </a:rPr>
              <a:t>) </a:t>
            </a:r>
          </a:p>
          <a:p>
            <a:pPr marL="0" indent="0">
              <a:lnSpc>
                <a:spcPct val="100000"/>
              </a:lnSpc>
              <a:buNone/>
            </a:pPr>
            <a:r>
              <a:rPr lang="pl-PL" altLang="pl-PL" sz="1600" dirty="0">
                <a:solidFill>
                  <a:schemeClr val="tx1"/>
                </a:solidFill>
                <a:latin typeface="Consolas" panose="020B0609020204030204" pitchFamily="49" charset="0"/>
              </a:rPr>
              <a:t>      =&gt; </a:t>
            </a:r>
            <a:r>
              <a:rPr lang="pl-PL" altLang="pl-PL" sz="1600" dirty="0" err="1">
                <a:solidFill>
                  <a:srgbClr val="2B91AF"/>
                </a:solidFill>
                <a:latin typeface="Consolas" panose="020B0609020204030204" pitchFamily="49" charset="0"/>
              </a:rPr>
              <a:t>Debug</a:t>
            </a:r>
            <a:r>
              <a:rPr lang="pl-PL" altLang="pl-PL" sz="1600" dirty="0" err="1">
                <a:solidFill>
                  <a:schemeClr val="tx1"/>
                </a:solidFill>
                <a:latin typeface="Consolas" panose="020B0609020204030204" pitchFamily="49" charset="0"/>
              </a:rPr>
              <a:t>.WriteLine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a:t>
            </a:r>
            <a:r>
              <a:rPr lang="pl-PL" altLang="pl-PL" sz="1600" dirty="0" err="1">
                <a:solidFill>
                  <a:srgbClr val="A31515"/>
                </a:solidFill>
                <a:latin typeface="Consolas" panose="020B0609020204030204" pitchFamily="49" charset="0"/>
              </a:rPr>
              <a:t>Before</a:t>
            </a:r>
            <a:r>
              <a:rPr lang="pl-PL" altLang="pl-PL" sz="1600" dirty="0">
                <a:solidFill>
                  <a:srgbClr val="A31515"/>
                </a:solidFill>
                <a:latin typeface="Consolas" panose="020B0609020204030204" pitchFamily="49" charset="0"/>
              </a:rPr>
              <a:t> </a:t>
            </a:r>
            <a:r>
              <a:rPr lang="pl-PL" altLang="pl-PL" sz="1600" dirty="0" err="1">
                <a:solidFill>
                  <a:srgbClr val="A31515"/>
                </a:solidFill>
                <a:latin typeface="Consolas" panose="020B0609020204030204" pitchFamily="49" charset="0"/>
              </a:rPr>
              <a:t>returns</a:t>
            </a:r>
            <a:r>
              <a:rPr lang="pl-PL" altLang="pl-PL" sz="1600" dirty="0">
                <a:solidFill>
                  <a:srgbClr val="A31515"/>
                </a:solidFill>
                <a:latin typeface="Consolas" panose="020B0609020204030204" pitchFamily="49" charset="0"/>
              </a:rPr>
              <a:t> - </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currencyCode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Returns</a:t>
            </a:r>
            <a:r>
              <a:rPr lang="pl-PL" altLang="pl-PL" sz="1600" dirty="0">
                <a:solidFill>
                  <a:schemeClr val="tx1"/>
                </a:solidFill>
                <a:latin typeface="Consolas" panose="020B0609020204030204" pitchFamily="49" charset="0"/>
              </a:rPr>
              <a:t>(20)</a:t>
            </a:r>
          </a:p>
          <a:p>
            <a:pPr marL="0" indent="0">
              <a:lnSpc>
                <a:spcPct val="100000"/>
              </a:lnSpc>
              <a:buNone/>
            </a:pP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Callback</a:t>
            </a:r>
            <a:r>
              <a:rPr lang="pl-PL" altLang="pl-PL" sz="1600" dirty="0">
                <a:solidFill>
                  <a:schemeClr val="tx1"/>
                </a:solidFill>
                <a:latin typeface="Consolas" panose="020B0609020204030204" pitchFamily="49" charset="0"/>
              </a:rPr>
              <a:t>((</a:t>
            </a:r>
            <a:r>
              <a:rPr lang="pl-PL" altLang="pl-PL" sz="1600" dirty="0">
                <a:solidFill>
                  <a:srgbClr val="0000FF"/>
                </a:solidFill>
                <a:latin typeface="Consolas" panose="020B0609020204030204" pitchFamily="49" charset="0"/>
              </a:rPr>
              <a:t>string</a:t>
            </a:r>
            <a:r>
              <a:rPr lang="pl-PL" altLang="pl-PL" sz="1600" dirty="0">
                <a:solidFill>
                  <a:schemeClr val="tx1"/>
                </a:solidFill>
                <a:latin typeface="Consolas" panose="020B0609020204030204" pitchFamily="49" charset="0"/>
              </a:rPr>
              <a:t> </a:t>
            </a:r>
            <a:r>
              <a:rPr lang="pl-PL" altLang="pl-PL" sz="1600" dirty="0" err="1">
                <a:solidFill>
                  <a:schemeClr val="tx1"/>
                </a:solidFill>
                <a:latin typeface="Consolas" panose="020B0609020204030204" pitchFamily="49" charset="0"/>
              </a:rPr>
              <a:t>currencyCode</a:t>
            </a:r>
            <a:r>
              <a:rPr lang="pl-PL" altLang="pl-PL" sz="1600" dirty="0">
                <a:solidFill>
                  <a:schemeClr val="tx1"/>
                </a:solidFill>
                <a:latin typeface="Consolas" panose="020B0609020204030204" pitchFamily="49" charset="0"/>
              </a:rPr>
              <a:t>)</a:t>
            </a:r>
          </a:p>
          <a:p>
            <a:pPr marL="0" indent="0">
              <a:lnSpc>
                <a:spcPct val="100000"/>
              </a:lnSpc>
              <a:buNone/>
            </a:pPr>
            <a:r>
              <a:rPr lang="pl-PL" altLang="pl-PL" sz="1600" dirty="0">
                <a:solidFill>
                  <a:schemeClr val="tx1"/>
                </a:solidFill>
                <a:latin typeface="Consolas" panose="020B0609020204030204" pitchFamily="49" charset="0"/>
              </a:rPr>
              <a:t>      =&gt; </a:t>
            </a:r>
            <a:r>
              <a:rPr lang="pl-PL" altLang="pl-PL" sz="1600" dirty="0" err="1">
                <a:solidFill>
                  <a:srgbClr val="2B91AF"/>
                </a:solidFill>
                <a:latin typeface="Consolas" panose="020B0609020204030204" pitchFamily="49" charset="0"/>
              </a:rPr>
              <a:t>Debug</a:t>
            </a:r>
            <a:r>
              <a:rPr lang="pl-PL" altLang="pl-PL" sz="1600" dirty="0" err="1">
                <a:solidFill>
                  <a:schemeClr val="tx1"/>
                </a:solidFill>
                <a:latin typeface="Consolas" panose="020B0609020204030204" pitchFamily="49" charset="0"/>
              </a:rPr>
              <a:t>.WriteLine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a:t>
            </a:r>
            <a:r>
              <a:rPr lang="pl-PL" altLang="pl-PL" sz="1600" dirty="0" err="1">
                <a:solidFill>
                  <a:srgbClr val="A31515"/>
                </a:solidFill>
                <a:latin typeface="Consolas" panose="020B0609020204030204" pitchFamily="49" charset="0"/>
              </a:rPr>
              <a:t>After</a:t>
            </a:r>
            <a:r>
              <a:rPr lang="pl-PL" altLang="pl-PL" sz="1600" dirty="0">
                <a:solidFill>
                  <a:srgbClr val="A31515"/>
                </a:solidFill>
                <a:latin typeface="Consolas" panose="020B0609020204030204" pitchFamily="49" charset="0"/>
              </a:rPr>
              <a:t> </a:t>
            </a:r>
            <a:r>
              <a:rPr lang="pl-PL" altLang="pl-PL" sz="1600" dirty="0" err="1">
                <a:solidFill>
                  <a:srgbClr val="A31515"/>
                </a:solidFill>
                <a:latin typeface="Consolas" panose="020B0609020204030204" pitchFamily="49" charset="0"/>
              </a:rPr>
              <a:t>returns</a:t>
            </a:r>
            <a:r>
              <a:rPr lang="pl-PL" altLang="pl-PL" sz="1600" dirty="0">
                <a:solidFill>
                  <a:srgbClr val="A31515"/>
                </a:solidFill>
                <a:latin typeface="Consolas" panose="020B0609020204030204" pitchFamily="49" charset="0"/>
              </a:rPr>
              <a:t> - </a:t>
            </a:r>
            <a:r>
              <a:rPr lang="pl-PL" altLang="pl-PL" sz="1600" dirty="0">
                <a:solidFill>
                  <a:schemeClr val="tx1"/>
                </a:solidFill>
                <a:latin typeface="Consolas" panose="020B0609020204030204" pitchFamily="49" charset="0"/>
              </a:rPr>
              <a:t>{</a:t>
            </a:r>
            <a:r>
              <a:rPr lang="pl-PL" altLang="pl-PL" sz="1600" dirty="0" err="1">
                <a:solidFill>
                  <a:schemeClr val="tx1"/>
                </a:solidFill>
                <a:latin typeface="Consolas" panose="020B0609020204030204" pitchFamily="49" charset="0"/>
              </a:rPr>
              <a:t>currencyCode</a:t>
            </a:r>
            <a:r>
              <a:rPr lang="pl-PL" altLang="pl-PL" sz="1600" dirty="0">
                <a:solidFill>
                  <a:schemeClr val="tx1"/>
                </a:solidFill>
                <a:latin typeface="Consolas" panose="020B0609020204030204" pitchFamily="49" charset="0"/>
              </a:rPr>
              <a:t>}</a:t>
            </a:r>
            <a:r>
              <a:rPr lang="pl-PL" altLang="pl-PL" sz="1600" dirty="0">
                <a:solidFill>
                  <a:srgbClr val="A31515"/>
                </a:solidFill>
                <a:latin typeface="Consolas" panose="020B0609020204030204" pitchFamily="49" charset="0"/>
              </a:rPr>
              <a:t>"</a:t>
            </a:r>
            <a:r>
              <a:rPr lang="pl-PL" altLang="pl-PL" sz="1600" dirty="0">
                <a:solidFill>
                  <a:schemeClr val="tx1"/>
                </a:solidFill>
                <a:latin typeface="Consolas" panose="020B0609020204030204" pitchFamily="49" charset="0"/>
              </a:rPr>
              <a:t>));</a:t>
            </a:r>
          </a:p>
          <a:p>
            <a:pPr marL="0" indent="0">
              <a:buNone/>
            </a:pPr>
            <a:endParaRPr lang="pl-PL" sz="1200" dirty="0">
              <a:solidFill>
                <a:srgbClr val="FF0000"/>
              </a:solidFill>
              <a:latin typeface="Consolas" panose="020B0609020204030204" pitchFamily="49" charset="0"/>
            </a:endParaRPr>
          </a:p>
        </p:txBody>
      </p:sp>
      <p:pic>
        <p:nvPicPr>
          <p:cNvPr id="7" name="Obraz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297721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Effect transition="in" filter="fade">
                                      <p:cBhvr>
                                        <p:cTn id="33" dur="500"/>
                                        <p:tgtEl>
                                          <p:spTgt spid="3">
                                            <p:txEl>
                                              <p:pRg st="13" end="1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Effect transition="in" filter="fade">
                                      <p:cBhvr>
                                        <p:cTn id="36" dur="500"/>
                                        <p:tgtEl>
                                          <p:spTgt spid="3">
                                            <p:txEl>
                                              <p:pRg st="14" end="1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animEffect transition="in" filter="fade">
                                      <p:cBhvr>
                                        <p:cTn id="39" dur="500"/>
                                        <p:tgtEl>
                                          <p:spTgt spid="3">
                                            <p:txEl>
                                              <p:pRg st="15" end="1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Effect transition="in" filter="fade">
                                      <p:cBhvr>
                                        <p:cTn id="42" dur="500"/>
                                        <p:tgtEl>
                                          <p:spTgt spid="3">
                                            <p:txEl>
                                              <p:pRg st="16" end="1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Effect transition="in" filter="fade">
                                      <p:cBhvr>
                                        <p:cTn id="45"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GB" dirty="0" err="1"/>
              <a:t>NSubstitute</a:t>
            </a:r>
            <a:endParaRPr lang="pl-PL" dirty="0"/>
          </a:p>
        </p:txBody>
      </p:sp>
      <p:sp>
        <p:nvSpPr>
          <p:cNvPr id="3" name="Prostokąt 2"/>
          <p:cNvSpPr/>
          <p:nvPr/>
        </p:nvSpPr>
        <p:spPr>
          <a:xfrm>
            <a:off x="179512" y="6165304"/>
            <a:ext cx="2993127" cy="369332"/>
          </a:xfrm>
          <a:prstGeom prst="rect">
            <a:avLst/>
          </a:prstGeom>
        </p:spPr>
        <p:txBody>
          <a:bodyPr wrap="none">
            <a:spAutoFit/>
          </a:bodyPr>
          <a:lstStyle/>
          <a:p>
            <a:r>
              <a:rPr lang="pl-PL" dirty="0"/>
              <a:t>https://nsubstitute.github.io/</a:t>
            </a:r>
          </a:p>
        </p:txBody>
      </p:sp>
    </p:spTree>
    <p:extLst>
      <p:ext uri="{BB962C8B-B14F-4D97-AF65-F5344CB8AC3E}">
        <p14:creationId xmlns:p14="http://schemas.microsoft.com/office/powerpoint/2010/main" val="3193831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CREATE MOCK</a:t>
            </a:r>
            <a:endParaRPr lang="pl-PL" dirty="0"/>
          </a:p>
        </p:txBody>
      </p:sp>
      <p:sp>
        <p:nvSpPr>
          <p:cNvPr id="3" name="Symbol zastępczy zawartości 2"/>
          <p:cNvSpPr>
            <a:spLocks noGrp="1"/>
          </p:cNvSpPr>
          <p:nvPr>
            <p:ph idx="10"/>
          </p:nvPr>
        </p:nvSpPr>
        <p:spPr>
          <a:xfrm>
            <a:off x="360000" y="1052736"/>
            <a:ext cx="8424000" cy="4680520"/>
          </a:xfrm>
        </p:spPr>
        <p:txBody>
          <a:bodyPr/>
          <a:lstStyle/>
          <a:p>
            <a:pPr marL="0" indent="0">
              <a:lnSpc>
                <a:spcPct val="100000"/>
              </a:lnSpc>
              <a:buNone/>
            </a:pPr>
            <a:r>
              <a:rPr lang="pl-PL" altLang="pl-PL" sz="1800" dirty="0">
                <a:solidFill>
                  <a:srgbClr val="0000FF"/>
                </a:solidFill>
                <a:latin typeface="Consolas" panose="020B0609020204030204" pitchFamily="49" charset="0"/>
              </a:rPr>
              <a:t>public</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interface</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ICurrencyProviderService</a:t>
            </a:r>
            <a:endParaRPr lang="pl-PL" altLang="pl-PL" sz="1800" dirty="0">
              <a:solidFill>
                <a:srgbClr val="2B91AF"/>
              </a:solidFill>
              <a:latin typeface="Consolas" panose="020B0609020204030204" pitchFamily="49" charset="0"/>
            </a:endParaRPr>
          </a:p>
          <a:p>
            <a:pPr marL="0" indent="0">
              <a:lnSpc>
                <a:spcPct val="100000"/>
              </a:lnSpc>
              <a:buNone/>
            </a:pP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ServiceStatus</a:t>
            </a:r>
            <a:r>
              <a:rPr lang="pl-PL" altLang="pl-PL" sz="1800" dirty="0">
                <a:solidFill>
                  <a:schemeClr val="tx1"/>
                </a:solidFill>
                <a:latin typeface="Consolas" panose="020B0609020204030204" pitchFamily="49" charset="0"/>
              </a:rPr>
              <a:t> Status { </a:t>
            </a:r>
            <a:r>
              <a:rPr lang="pl-PL" altLang="pl-PL" sz="1800" dirty="0" err="1">
                <a:solidFill>
                  <a:srgbClr val="0000FF"/>
                </a:solidFill>
                <a:latin typeface="Consolas" panose="020B0609020204030204" pitchFamily="49" charset="0"/>
              </a:rPr>
              <a:t>get</a:t>
            </a:r>
            <a:r>
              <a:rPr lang="pl-PL" altLang="pl-PL" sz="1800" dirty="0">
                <a:solidFill>
                  <a:schemeClr val="tx1"/>
                </a:solidFill>
                <a:latin typeface="Consolas" panose="020B0609020204030204" pitchFamily="49" charset="0"/>
              </a:rPr>
              <a:t>; </a:t>
            </a:r>
            <a:r>
              <a:rPr lang="pl-PL" altLang="pl-PL" sz="1800" dirty="0">
                <a:solidFill>
                  <a:srgbClr val="0000FF"/>
                </a:solidFill>
                <a:latin typeface="Consolas" panose="020B0609020204030204" pitchFamily="49" charset="0"/>
              </a:rPr>
              <a:t>set</a:t>
            </a:r>
            <a:r>
              <a:rPr lang="pl-PL" altLang="pl-PL" sz="1800" dirty="0">
                <a:solidFill>
                  <a:schemeClr val="tx1"/>
                </a:solidFill>
                <a:latin typeface="Consolas" panose="020B0609020204030204" pitchFamily="49" charset="0"/>
              </a:rPr>
              <a:t>; }</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decimal</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GetExchangeRate</a:t>
            </a:r>
            <a:r>
              <a:rPr lang="pl-PL" altLang="pl-PL" sz="1800" dirty="0">
                <a:solidFill>
                  <a:schemeClr val="tx1"/>
                </a:solidFill>
                <a:latin typeface="Consolas" panose="020B0609020204030204" pitchFamily="49" charset="0"/>
              </a:rPr>
              <a: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currencyCode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bool</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IsCurrencyAvailable</a:t>
            </a:r>
            <a:r>
              <a:rPr lang="pl-PL" altLang="pl-PL" sz="1800" dirty="0">
                <a:solidFill>
                  <a:schemeClr val="tx1"/>
                </a:solidFill>
                <a:latin typeface="Consolas" panose="020B0609020204030204" pitchFamily="49" charset="0"/>
              </a:rPr>
              <a: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currencyCode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chemeClr val="tx1"/>
                </a:solidFill>
                <a:latin typeface="Consolas" panose="020B0609020204030204" pitchFamily="49" charset="0"/>
              </a:rPr>
              <a:t>}</a:t>
            </a:r>
          </a:p>
          <a:p>
            <a:pPr marL="0" indent="0">
              <a:lnSpc>
                <a:spcPct val="100000"/>
              </a:lnSpc>
              <a:buNone/>
            </a:pPr>
            <a:endParaRPr lang="pl-PL" sz="1800" dirty="0">
              <a:latin typeface="Consolas" panose="020B0609020204030204" pitchFamily="49" charset="0"/>
            </a:endParaRPr>
          </a:p>
          <a:p>
            <a:pPr marL="0" indent="0">
              <a:lnSpc>
                <a:spcPct val="100000"/>
              </a:lnSpc>
              <a:buNone/>
            </a:pPr>
            <a:r>
              <a:rPr lang="en-GB" altLang="pl-PL" sz="1800" dirty="0" err="1">
                <a:solidFill>
                  <a:srgbClr val="0000FF"/>
                </a:solidFill>
                <a:latin typeface="Consolas" panose="020B0609020204030204" pitchFamily="49" charset="0"/>
              </a:rPr>
              <a:t>var</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serviceMock</a:t>
            </a:r>
            <a:r>
              <a:rPr lang="pl-PL" altLang="pl-PL" sz="1800" dirty="0">
                <a:solidFill>
                  <a:schemeClr val="tx1"/>
                </a:solidFill>
                <a:latin typeface="Consolas" panose="020B0609020204030204" pitchFamily="49" charset="0"/>
              </a:rPr>
              <a:t> =</a:t>
            </a:r>
            <a:r>
              <a:rPr lang="en-GB"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Substitute</a:t>
            </a:r>
            <a:r>
              <a:rPr lang="pl-PL" altLang="pl-PL" sz="1800" dirty="0" err="1">
                <a:solidFill>
                  <a:schemeClr val="tx1"/>
                </a:solidFill>
                <a:latin typeface="Consolas" panose="020B0609020204030204" pitchFamily="49" charset="0"/>
              </a:rPr>
              <a:t>.For</a:t>
            </a:r>
            <a:r>
              <a:rPr lang="pl-PL" altLang="pl-PL" sz="1800" dirty="0">
                <a:solidFill>
                  <a:schemeClr val="tx1"/>
                </a:solidFill>
                <a:latin typeface="Consolas" panose="020B0609020204030204" pitchFamily="49" charset="0"/>
              </a:rPr>
              <a:t>&lt;</a:t>
            </a:r>
            <a:r>
              <a:rPr lang="pl-PL" altLang="pl-PL" sz="1800" dirty="0" err="1">
                <a:solidFill>
                  <a:srgbClr val="2B91AF"/>
                </a:solidFill>
                <a:latin typeface="Consolas" panose="020B0609020204030204" pitchFamily="49" charset="0"/>
              </a:rPr>
              <a:t>ICurrencyProviderService</a:t>
            </a:r>
            <a:r>
              <a:rPr lang="pl-PL" altLang="pl-PL" sz="1800" dirty="0">
                <a:solidFill>
                  <a:schemeClr val="tx1"/>
                </a:solidFill>
                <a:latin typeface="Consolas" panose="020B0609020204030204" pitchFamily="49" charset="0"/>
              </a:rPr>
              <a:t>&gt;();</a:t>
            </a:r>
          </a:p>
          <a:p>
            <a:pPr marL="0" indent="0">
              <a:lnSpc>
                <a:spcPct val="100000"/>
              </a:lnSpc>
              <a:buNone/>
            </a:pPr>
            <a:endParaRPr lang="pl-PL" altLang="pl-PL" sz="1800" dirty="0">
              <a:solidFill>
                <a:schemeClr val="tx1"/>
              </a:solidFill>
              <a:latin typeface="Consolas" panose="020B0609020204030204" pitchFamily="49" charset="0"/>
            </a:endParaRPr>
          </a:p>
          <a:p>
            <a:pPr marL="0" indent="0">
              <a:lnSpc>
                <a:spcPct val="100000"/>
              </a:lnSpc>
              <a:buNone/>
            </a:pPr>
            <a:r>
              <a:rPr lang="pl-PL" altLang="pl-PL" sz="1800" dirty="0" err="1">
                <a:solidFill>
                  <a:srgbClr val="0000FF"/>
                </a:solidFill>
                <a:latin typeface="Consolas" panose="020B0609020204030204" pitchFamily="49" charset="0"/>
              </a:rPr>
              <a:t>var</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weirdMock</a:t>
            </a:r>
            <a:r>
              <a:rPr lang="pl-PL" altLang="pl-PL" sz="1800" dirty="0">
                <a:solidFill>
                  <a:schemeClr val="tx1"/>
                </a:solidFill>
                <a:latin typeface="Consolas" panose="020B0609020204030204" pitchFamily="49" charset="0"/>
              </a:rPr>
              <a:t> = </a:t>
            </a:r>
            <a:r>
              <a:rPr lang="pl-PL" altLang="pl-PL" sz="1800" dirty="0" err="1">
                <a:solidFill>
                  <a:srgbClr val="2B91AF"/>
                </a:solidFill>
                <a:latin typeface="Consolas" panose="020B0609020204030204" pitchFamily="49" charset="0"/>
              </a:rPr>
              <a:t>Substitute</a:t>
            </a:r>
            <a:r>
              <a:rPr lang="pl-PL" altLang="pl-PL" sz="1800" dirty="0" err="1">
                <a:solidFill>
                  <a:schemeClr val="tx1"/>
                </a:solidFill>
                <a:latin typeface="Consolas" panose="020B0609020204030204" pitchFamily="49" charset="0"/>
              </a:rPr>
              <a:t>.For</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typeof</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ICurrencyProviderService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typeof</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IDisposable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0000FF"/>
                </a:solidFill>
                <a:latin typeface="Consolas" panose="020B0609020204030204" pitchFamily="49" charset="0"/>
              </a:rPr>
              <a:t>      </a:t>
            </a:r>
            <a:r>
              <a:rPr lang="pl-PL" altLang="pl-PL" sz="1800" dirty="0" err="1">
                <a:solidFill>
                  <a:srgbClr val="0000FF"/>
                </a:solidFill>
                <a:latin typeface="Consolas" panose="020B0609020204030204" pitchFamily="49" charset="0"/>
              </a:rPr>
              <a:t>typeof</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StringBuilder</a:t>
            </a:r>
            <a:r>
              <a:rPr lang="pl-PL" altLang="pl-PL" sz="1800" dirty="0">
                <a:solidFill>
                  <a:schemeClr val="tx1"/>
                </a:solidFill>
                <a:latin typeface="Consolas" panose="020B0609020204030204" pitchFamily="49" charset="0"/>
              </a:rPr>
              <a:t>)}, </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Only</a:t>
            </a:r>
            <a:r>
              <a:rPr lang="pl-PL" altLang="pl-PL" sz="1800" dirty="0">
                <a:solidFill>
                  <a:srgbClr val="008000"/>
                </a:solidFill>
                <a:latin typeface="Consolas" panose="020B0609020204030204" pitchFamily="49" charset="0"/>
              </a:rPr>
              <a:t> one </a:t>
            </a:r>
            <a:r>
              <a:rPr lang="pl-PL" altLang="pl-PL" sz="1800" dirty="0" err="1">
                <a:solidFill>
                  <a:srgbClr val="008000"/>
                </a:solidFill>
                <a:latin typeface="Consolas" panose="020B0609020204030204" pitchFamily="49" charset="0"/>
              </a:rPr>
              <a:t>class</a:t>
            </a:r>
            <a:r>
              <a:rPr lang="pl-PL" altLang="pl-PL" sz="1800" dirty="0">
                <a:solidFill>
                  <a:srgbClr val="008000"/>
                </a:solidFill>
                <a:latin typeface="Consolas" panose="020B0609020204030204" pitchFamily="49" charset="0"/>
              </a:rPr>
              <a:t>!!!</a:t>
            </a:r>
            <a:endParaRPr lang="pl-PL" altLang="pl-PL" sz="1800" dirty="0">
              <a:solidFill>
                <a:schemeClr val="tx1"/>
              </a:solidFill>
              <a:latin typeface="Consolas" panose="020B0609020204030204" pitchFamily="49" charset="0"/>
            </a:endParaRPr>
          </a:p>
          <a:p>
            <a:pPr mar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0000FF"/>
                </a:solidFill>
                <a:latin typeface="Consolas" panose="020B0609020204030204" pitchFamily="49" charset="0"/>
              </a:rPr>
              <a:t>object</a:t>
            </a:r>
            <a:r>
              <a:rPr lang="pl-PL" altLang="pl-PL" sz="1800" dirty="0">
                <a:solidFill>
                  <a:schemeClr val="tx1"/>
                </a:solidFill>
                <a:latin typeface="Consolas" panose="020B0609020204030204" pitchFamily="49" charset="0"/>
              </a:rPr>
              <a:t>[] {</a:t>
            </a:r>
            <a:r>
              <a:rPr lang="pl-PL" altLang="pl-PL" sz="1800" dirty="0">
                <a:solidFill>
                  <a:srgbClr val="A31515"/>
                </a:solidFill>
                <a:latin typeface="Consolas" panose="020B0609020204030204" pitchFamily="49" charset="0"/>
              </a:rPr>
              <a:t>"</a:t>
            </a:r>
            <a:r>
              <a:rPr lang="pl-PL" altLang="pl-PL" sz="1800" dirty="0" err="1">
                <a:solidFill>
                  <a:srgbClr val="A31515"/>
                </a:solidFill>
                <a:latin typeface="Consolas" panose="020B0609020204030204" pitchFamily="49" charset="0"/>
              </a:rPr>
              <a:t>initialValue</a:t>
            </a:r>
            <a:r>
              <a:rPr lang="pl-PL" altLang="pl-PL" sz="1800" dirty="0">
                <a:solidFill>
                  <a:srgbClr val="A31515"/>
                </a:solidFill>
                <a:latin typeface="Consolas" panose="020B0609020204030204" pitchFamily="49" charset="0"/>
              </a:rPr>
              <a:t>"</a:t>
            </a:r>
            <a:r>
              <a:rPr lang="pl-PL" altLang="pl-PL" sz="1800" dirty="0">
                <a:solidFill>
                  <a:schemeClr val="tx1"/>
                </a:solidFill>
                <a:latin typeface="Consolas" panose="020B0609020204030204" pitchFamily="49" charset="0"/>
              </a:rPr>
              <a:t>, 100});</a:t>
            </a:r>
          </a:p>
          <a:p>
            <a:pPr marL="0" indent="0">
              <a:lnSpc>
                <a:spcPct val="100000"/>
              </a:lnSpc>
              <a:buNone/>
            </a:pPr>
            <a:endParaRPr lang="pl-PL" altLang="pl-PL" dirty="0">
              <a:solidFill>
                <a:schemeClr val="tx1"/>
              </a:solidFill>
              <a:latin typeface="Arial Unicode MS" panose="020B0604020202020204" pitchFamily="34" charset="-128"/>
            </a:endParaRPr>
          </a:p>
          <a:p>
            <a:pPr marL="0" indent="0">
              <a:lnSpc>
                <a:spcPct val="100000"/>
              </a:lnSpc>
              <a:buNone/>
            </a:pPr>
            <a:endParaRPr lang="pl-PL" altLang="pl-PL" sz="4800" dirty="0">
              <a:solidFill>
                <a:schemeClr val="tx1"/>
              </a:solidFill>
              <a:latin typeface="Arial" panose="020B0604020202020204" pitchFamily="34" charset="0"/>
            </a:endParaRPr>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390364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animEffect transition="in" filter="fade">
                                      <p:cBhvr>
                                        <p:cTn id="21" dur="500"/>
                                        <p:tgtEl>
                                          <p:spTgt spid="3">
                                            <p:txEl>
                                              <p:pRg st="12" end="1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Effect transition="in" filter="fade">
                                      <p:cBhvr>
                                        <p:cTn id="24" dur="500"/>
                                        <p:tgtEl>
                                          <p:spTgt spid="3">
                                            <p:txEl>
                                              <p:pRg st="13" end="1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Change behaviour</a:t>
            </a:r>
            <a:endParaRPr lang="pl-PL" dirty="0"/>
          </a:p>
        </p:txBody>
      </p:sp>
      <p:sp>
        <p:nvSpPr>
          <p:cNvPr id="3" name="Symbol zastępczy zawartości 2"/>
          <p:cNvSpPr>
            <a:spLocks noGrp="1"/>
          </p:cNvSpPr>
          <p:nvPr>
            <p:ph idx="10"/>
          </p:nvPr>
        </p:nvSpPr>
        <p:spPr/>
        <p:txBody>
          <a:bodyPr/>
          <a:lstStyle/>
          <a:p>
            <a:pPr marL="0" indent="0">
              <a:buNone/>
            </a:pPr>
            <a:r>
              <a:rPr lang="pl-PL" altLang="pl-PL" sz="1800" dirty="0">
                <a:solidFill>
                  <a:srgbClr val="008000"/>
                </a:solidFill>
                <a:latin typeface="Consolas" panose="020B0609020204030204" pitchFamily="49" charset="0"/>
              </a:rPr>
              <a:t>// Setup</a:t>
            </a:r>
          </a:p>
          <a:p>
            <a:pPr marL="0" indent="0">
              <a:buNone/>
            </a:pPr>
            <a:r>
              <a:rPr lang="pl-PL" altLang="pl-PL" sz="1800" dirty="0" err="1">
                <a:solidFill>
                  <a:schemeClr val="tx1"/>
                </a:solidFill>
                <a:latin typeface="Consolas" panose="020B0609020204030204" pitchFamily="49" charset="0"/>
              </a:rPr>
              <a:t>serviceMock.Status.Returns</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ServiceStatus</a:t>
            </a:r>
            <a:r>
              <a:rPr lang="pl-PL" altLang="pl-PL" sz="1800" dirty="0" err="1">
                <a:solidFill>
                  <a:schemeClr val="tx1"/>
                </a:solidFill>
                <a:latin typeface="Consolas" panose="020B0609020204030204" pitchFamily="49" charset="0"/>
              </a:rPr>
              <a:t>.Online</a:t>
            </a:r>
            <a:r>
              <a:rPr lang="pl-PL" altLang="pl-PL" sz="1800" dirty="0">
                <a:solidFill>
                  <a:schemeClr val="tx1"/>
                </a:solidFill>
                <a:latin typeface="Consolas" panose="020B0609020204030204" pitchFamily="49" charset="0"/>
              </a:rPr>
              <a:t>);</a:t>
            </a:r>
          </a:p>
          <a:p>
            <a:pPr marL="0" indent="0">
              <a:buNone/>
            </a:pPr>
            <a:r>
              <a:rPr lang="pl-PL" altLang="pl-PL" sz="1800" dirty="0" err="1">
                <a:solidFill>
                  <a:schemeClr val="tx1"/>
                </a:solidFill>
                <a:latin typeface="Consolas" panose="020B0609020204030204" pitchFamily="49" charset="0"/>
              </a:rPr>
              <a:t>serviceMock.IsCurrencyAvailable</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string</a:t>
            </a:r>
            <a:r>
              <a:rPr lang="pl-PL" altLang="pl-PL" sz="1800" dirty="0" err="1">
                <a:solidFill>
                  <a:schemeClr val="tx1"/>
                </a:solidFill>
                <a:latin typeface="Consolas" panose="020B0609020204030204" pitchFamily="49" charset="0"/>
              </a:rPr>
              <a:t>.Empty</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true</a:t>
            </a:r>
            <a:r>
              <a:rPr lang="pl-PL" altLang="pl-PL" sz="1800" dirty="0">
                <a:solidFill>
                  <a:schemeClr val="tx1"/>
                </a:solidFill>
                <a:latin typeface="Consolas" panose="020B0609020204030204" pitchFamily="49" charset="0"/>
              </a:rPr>
              <a:t>);</a:t>
            </a:r>
          </a:p>
          <a:p>
            <a:pPr marL="0" indent="0">
              <a:buNone/>
            </a:pPr>
            <a:r>
              <a:rPr lang="pl-PL" altLang="pl-PL" sz="1800" dirty="0" err="1">
                <a:solidFill>
                  <a:schemeClr val="tx1"/>
                </a:solidFill>
                <a:latin typeface="Consolas" panose="020B0609020204030204" pitchFamily="49" charset="0"/>
              </a:rPr>
              <a:t>serviceMock.GetExchangeRate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p>
          <a:p>
            <a:pPr marL="0" indent="0">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Throws</a:t>
            </a:r>
            <a:r>
              <a:rPr lang="pl-PL" altLang="pl-PL" sz="1800" dirty="0">
                <a:solidFill>
                  <a:schemeClr val="tx1"/>
                </a:solidFill>
                <a:latin typeface="Consolas" panose="020B0609020204030204" pitchFamily="49" charset="0"/>
              </a:rPr>
              <a:t>&lt;</a:t>
            </a:r>
            <a:r>
              <a:rPr lang="pl-PL" altLang="pl-PL" sz="1800" dirty="0" err="1">
                <a:solidFill>
                  <a:srgbClr val="2B91AF"/>
                </a:solidFill>
                <a:latin typeface="Consolas" panose="020B0609020204030204" pitchFamily="49" charset="0"/>
              </a:rPr>
              <a:t>CurrencyNotSupportedException</a:t>
            </a:r>
            <a:r>
              <a:rPr lang="pl-PL" altLang="pl-PL" sz="1800" dirty="0">
                <a:solidFill>
                  <a:schemeClr val="tx1"/>
                </a:solidFill>
                <a:latin typeface="Consolas" panose="020B0609020204030204" pitchFamily="49" charset="0"/>
              </a:rPr>
              <a:t>&gt;();</a:t>
            </a:r>
          </a:p>
          <a:p>
            <a:pPr marL="0" indent="0">
              <a:buNone/>
            </a:pPr>
            <a:endParaRPr lang="pl-PL" altLang="pl-PL" sz="1800" dirty="0">
              <a:solidFill>
                <a:schemeClr val="tx1"/>
              </a:solidFill>
              <a:latin typeface="Consolas" panose="020B0609020204030204" pitchFamily="49" charset="0"/>
            </a:endParaRPr>
          </a:p>
          <a:p>
            <a:pPr marL="0" indent="0">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Usage</a:t>
            </a:r>
            <a:endParaRPr lang="pl-PL" altLang="pl-PL" sz="1800" dirty="0">
              <a:solidFill>
                <a:srgbClr val="008000"/>
              </a:solidFill>
              <a:latin typeface="Consolas" panose="020B0609020204030204" pitchFamily="49" charset="0"/>
            </a:endParaRPr>
          </a:p>
          <a:p>
            <a:pPr marL="0" indent="0">
              <a:buNone/>
            </a:pPr>
            <a:r>
              <a:rPr lang="pl-PL" altLang="pl-PL" sz="1800" dirty="0" err="1">
                <a:solidFill>
                  <a:srgbClr val="0000FF"/>
                </a:solidFill>
                <a:latin typeface="Consolas" panose="020B0609020204030204" pitchFamily="49" charset="0"/>
              </a:rPr>
              <a:t>decimal</a:t>
            </a: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value</a:t>
            </a:r>
            <a:r>
              <a:rPr lang="pl-PL" altLang="pl-PL" sz="1800" dirty="0">
                <a:solidFill>
                  <a:schemeClr val="tx1"/>
                </a:solidFill>
                <a:latin typeface="Consolas" panose="020B0609020204030204" pitchFamily="49" charset="0"/>
              </a:rPr>
              <a:t> = </a:t>
            </a:r>
            <a:r>
              <a:rPr lang="pl-PL" altLang="pl-PL" sz="1800" dirty="0" err="1">
                <a:solidFill>
                  <a:schemeClr val="tx1"/>
                </a:solidFill>
                <a:latin typeface="Consolas" panose="020B0609020204030204" pitchFamily="49" charset="0"/>
              </a:rPr>
              <a:t>serviceMock.GetExchangeRate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"EUR"</a:t>
            </a:r>
            <a:r>
              <a:rPr lang="pl-PL" altLang="pl-PL" sz="1800" dirty="0">
                <a:solidFill>
                  <a:schemeClr val="tx1"/>
                </a:solidFill>
                <a:latin typeface="Consolas" panose="020B0609020204030204" pitchFamily="49" charset="0"/>
              </a:rPr>
              <a:t>);</a:t>
            </a:r>
          </a:p>
          <a:p>
            <a:pPr marL="0" lvl="0" indent="0">
              <a:lnSpc>
                <a:spcPct val="100000"/>
              </a:lnSpc>
              <a:buNone/>
            </a:pPr>
            <a:endParaRPr lang="pl-PL" altLang="pl-PL" sz="1800" dirty="0">
              <a:solidFill>
                <a:schemeClr val="tx1"/>
              </a:solidFill>
              <a:latin typeface="Consolas" panose="020B0609020204030204" pitchFamily="49" charset="0"/>
            </a:endParaRPr>
          </a:p>
          <a:p>
            <a:pPr marL="0" indent="0">
              <a:buNone/>
            </a:pPr>
            <a:endParaRPr lang="pl-PL"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326970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CHANGE BEHAVIOUR BASED ON Arguments</a:t>
            </a:r>
            <a:endParaRPr lang="pl-PL" dirty="0"/>
          </a:p>
        </p:txBody>
      </p:sp>
      <p:sp>
        <p:nvSpPr>
          <p:cNvPr id="3" name="Symbol zastępczy zawartości 2"/>
          <p:cNvSpPr>
            <a:spLocks noGrp="1"/>
          </p:cNvSpPr>
          <p:nvPr>
            <p:ph idx="10"/>
          </p:nvPr>
        </p:nvSpPr>
        <p:spPr>
          <a:xfrm>
            <a:off x="360000" y="1052736"/>
            <a:ext cx="8604488" cy="5544616"/>
          </a:xfrm>
        </p:spPr>
        <p:txBody>
          <a:bodyPr/>
          <a:lstStyle/>
          <a:p>
            <a:pPr mar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Any</a:t>
            </a:r>
            <a:r>
              <a:rPr lang="pl-PL" altLang="pl-PL" sz="1800" dirty="0">
                <a:solidFill>
                  <a:srgbClr val="008000"/>
                </a:solidFill>
                <a:latin typeface="Consolas" panose="020B0609020204030204" pitchFamily="49" charset="0"/>
              </a:rPr>
              <a:t> string</a:t>
            </a:r>
          </a:p>
          <a:p>
            <a:pPr marL="0" indent="0">
              <a:lnSpc>
                <a:spcPct val="100000"/>
              </a:lnSpc>
              <a:buNone/>
            </a:pPr>
            <a:r>
              <a:rPr lang="pl-PL" altLang="pl-PL" sz="1800" dirty="0" err="1">
                <a:solidFill>
                  <a:schemeClr val="tx1"/>
                </a:solidFill>
                <a:latin typeface="Consolas" panose="020B0609020204030204" pitchFamily="49" charset="0"/>
              </a:rPr>
              <a:t>serviceMock.IsCurrencyAvailable</a:t>
            </a:r>
            <a:r>
              <a:rPr lang="pl-PL" altLang="pl-PL" sz="1800" dirty="0">
                <a:solidFill>
                  <a:schemeClr val="tx1"/>
                </a:solidFill>
                <a:latin typeface="Consolas" panose="020B0609020204030204" pitchFamily="49" charset="0"/>
              </a:rPr>
              <a:t>(</a:t>
            </a:r>
            <a:r>
              <a:rPr lang="pl-PL" altLang="pl-PL" sz="1800" dirty="0" err="1">
                <a:solidFill>
                  <a:srgbClr val="2B91AF"/>
                </a:solidFill>
                <a:latin typeface="Consolas" panose="020B0609020204030204" pitchFamily="49" charset="0"/>
              </a:rPr>
              <a:t>Arg</a:t>
            </a:r>
            <a:r>
              <a:rPr lang="pl-PL" altLang="pl-PL" sz="1800" dirty="0" err="1">
                <a:solidFill>
                  <a:schemeClr val="tx1"/>
                </a:solidFill>
                <a:latin typeface="Consolas" panose="020B0609020204030204" pitchFamily="49" charset="0"/>
              </a:rPr>
              <a:t>.Any</a:t>
            </a:r>
            <a:r>
              <a:rPr lang="pl-PL" altLang="pl-PL" sz="1800" dirty="0">
                <a:solidFill>
                  <a:schemeClr val="tx1"/>
                </a:solidFill>
                <a:latin typeface="Consolas" panose="020B0609020204030204" pitchFamily="49" charset="0"/>
              </a:rPr>
              <a:t>&lt;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&gt;()).</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false</a:t>
            </a:r>
            <a:r>
              <a:rPr lang="pl-PL" altLang="pl-PL" sz="1800" dirty="0">
                <a:solidFill>
                  <a:schemeClr val="tx1"/>
                </a:solidFill>
                <a:latin typeface="Consolas" panose="020B0609020204030204" pitchFamily="49" charset="0"/>
              </a:rPr>
              <a:t>);</a:t>
            </a:r>
          </a:p>
          <a:p>
            <a:pPr marL="0" indent="0">
              <a:lnSpc>
                <a:spcPct val="100000"/>
              </a:lnSpc>
              <a:buNone/>
            </a:pPr>
            <a:endParaRPr lang="pl-PL" altLang="pl-PL" sz="1000" dirty="0">
              <a:solidFill>
                <a:schemeClr val="tx1"/>
              </a:solidFill>
              <a:latin typeface="Consolas" panose="020B0609020204030204" pitchFamily="49" charset="0"/>
            </a:endParaRPr>
          </a:p>
          <a:p>
            <a:pPr marL="0" indent="0">
              <a:lnSpc>
                <a:spcPct val="100000"/>
              </a:lnSpc>
              <a:buNone/>
            </a:pPr>
            <a:r>
              <a:rPr lang="pl-PL" altLang="pl-PL" sz="1800" dirty="0">
                <a:solidFill>
                  <a:srgbClr val="008000"/>
                </a:solidFill>
                <a:latin typeface="Consolas" panose="020B0609020204030204" pitchFamily="49" charset="0"/>
              </a:rPr>
              <a:t>// 3 </a:t>
            </a:r>
            <a:r>
              <a:rPr lang="pl-PL" altLang="pl-PL" sz="1800" dirty="0" err="1">
                <a:solidFill>
                  <a:srgbClr val="008000"/>
                </a:solidFill>
                <a:latin typeface="Consolas" panose="020B0609020204030204" pitchFamily="49" charset="0"/>
              </a:rPr>
              <a:t>letters</a:t>
            </a:r>
            <a:r>
              <a:rPr lang="pl-PL" altLang="pl-PL" sz="1800" dirty="0">
                <a:solidFill>
                  <a:srgbClr val="008000"/>
                </a:solidFill>
                <a:latin typeface="Consolas" panose="020B0609020204030204" pitchFamily="49" charset="0"/>
              </a:rPr>
              <a:t> string</a:t>
            </a:r>
            <a:endParaRPr lang="pl-PL" altLang="pl-PL" sz="1800" dirty="0">
              <a:solidFill>
                <a:schemeClr val="tx1"/>
              </a:solidFill>
              <a:latin typeface="Consolas" panose="020B0609020204030204" pitchFamily="49" charset="0"/>
            </a:endParaRPr>
          </a:p>
          <a:p>
            <a:pPr marL="0" indent="0">
              <a:lnSpc>
                <a:spcPct val="100000"/>
              </a:lnSpc>
              <a:buNone/>
            </a:pPr>
            <a:r>
              <a:rPr lang="pl-PL" altLang="pl-PL" sz="1800" dirty="0" err="1">
                <a:solidFill>
                  <a:schemeClr val="tx1"/>
                </a:solidFill>
                <a:latin typeface="Consolas" panose="020B0609020204030204" pitchFamily="49" charset="0"/>
              </a:rPr>
              <a:t>serviceMock.IsCurrencyAvailable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Arg</a:t>
            </a:r>
            <a:r>
              <a:rPr lang="pl-PL" altLang="pl-PL" sz="1800" dirty="0" err="1">
                <a:solidFill>
                  <a:schemeClr val="tx1"/>
                </a:solidFill>
                <a:latin typeface="Consolas" panose="020B0609020204030204" pitchFamily="49" charset="0"/>
              </a:rPr>
              <a:t>.Is</a:t>
            </a:r>
            <a:r>
              <a:rPr lang="pl-PL" altLang="pl-PL" sz="1800" dirty="0">
                <a:solidFill>
                  <a:schemeClr val="tx1"/>
                </a:solidFill>
                <a:latin typeface="Consolas" panose="020B0609020204030204" pitchFamily="49" charset="0"/>
              </a:rPr>
              <a:t>&lt;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&gt;(</a:t>
            </a:r>
            <a:r>
              <a:rPr lang="pl-PL" altLang="pl-PL" sz="1800" dirty="0" err="1">
                <a:solidFill>
                  <a:schemeClr val="tx1"/>
                </a:solidFill>
                <a:latin typeface="Consolas" panose="020B0609020204030204" pitchFamily="49" charset="0"/>
              </a:rPr>
              <a:t>currencyCode</a:t>
            </a:r>
            <a:r>
              <a:rPr lang="pl-PL" altLang="pl-PL" sz="1800" dirty="0">
                <a:solidFill>
                  <a:schemeClr val="tx1"/>
                </a:solidFill>
                <a:latin typeface="Consolas" panose="020B0609020204030204" pitchFamily="49" charset="0"/>
              </a:rPr>
              <a:t> =&gt; </a:t>
            </a:r>
            <a:r>
              <a:rPr lang="pl-PL" altLang="pl-PL" sz="1800" dirty="0" err="1">
                <a:solidFill>
                  <a:schemeClr val="tx1"/>
                </a:solidFill>
                <a:latin typeface="Consolas" panose="020B0609020204030204" pitchFamily="49" charset="0"/>
              </a:rPr>
              <a:t>currencyCode.Length</a:t>
            </a:r>
            <a:r>
              <a:rPr lang="pl-PL" altLang="pl-PL" sz="1800" dirty="0">
                <a:solidFill>
                  <a:schemeClr val="tx1"/>
                </a:solidFill>
                <a:latin typeface="Consolas" panose="020B0609020204030204" pitchFamily="49" charset="0"/>
              </a:rPr>
              <a:t> == 3))</a:t>
            </a:r>
          </a:p>
          <a:p>
            <a:pPr mar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true</a:t>
            </a:r>
            <a:r>
              <a:rPr lang="pl-PL" altLang="pl-PL" sz="1800" dirty="0">
                <a:solidFill>
                  <a:schemeClr val="tx1"/>
                </a:solidFill>
                <a:latin typeface="Consolas" panose="020B0609020204030204" pitchFamily="49" charset="0"/>
              </a:rPr>
              <a:t>);</a:t>
            </a:r>
          </a:p>
          <a:p>
            <a:pPr marL="0" indent="0">
              <a:lnSpc>
                <a:spcPct val="100000"/>
              </a:lnSpc>
              <a:buNone/>
            </a:pPr>
            <a:endParaRPr lang="pl-PL" altLang="pl-PL" sz="1000" dirty="0">
              <a:solidFill>
                <a:schemeClr val="tx1"/>
              </a:solidFill>
              <a:latin typeface="Consolas" panose="020B0609020204030204" pitchFamily="49" charset="0"/>
            </a:endParaRPr>
          </a:p>
          <a:p>
            <a:pPr marL="0" indent="0">
              <a:lnSpc>
                <a:spcPct val="100000"/>
              </a:lnSpc>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Specific</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code</a:t>
            </a:r>
            <a:r>
              <a:rPr lang="pl-PL" altLang="pl-PL" sz="1800" dirty="0">
                <a:solidFill>
                  <a:srgbClr val="008000"/>
                </a:solidFill>
                <a:latin typeface="Consolas" panose="020B0609020204030204" pitchFamily="49" charset="0"/>
              </a:rPr>
              <a:t> - USD and EUR</a:t>
            </a:r>
            <a:endParaRPr lang="pl-PL" altLang="pl-PL" sz="1800" dirty="0">
              <a:solidFill>
                <a:schemeClr val="tx1"/>
              </a:solidFill>
              <a:latin typeface="Consolas" panose="020B0609020204030204" pitchFamily="49" charset="0"/>
            </a:endParaRPr>
          </a:p>
          <a:p>
            <a:pPr marL="0" indent="0">
              <a:lnSpc>
                <a:spcPct val="100000"/>
              </a:lnSpc>
              <a:buNone/>
            </a:pPr>
            <a:r>
              <a:rPr lang="pl-PL" altLang="pl-PL" sz="1800" dirty="0" err="1">
                <a:solidFill>
                  <a:schemeClr val="tx1"/>
                </a:solidFill>
                <a:latin typeface="Consolas" panose="020B0609020204030204" pitchFamily="49" charset="0"/>
              </a:rPr>
              <a:t>serviceMock.GetExchangeRate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(3.8039m);</a:t>
            </a:r>
          </a:p>
          <a:p>
            <a:pPr marL="0" indent="0">
              <a:lnSpc>
                <a:spcPct val="100000"/>
              </a:lnSpc>
              <a:buNone/>
            </a:pPr>
            <a:r>
              <a:rPr lang="pl-PL" altLang="pl-PL" sz="1800" dirty="0" err="1">
                <a:solidFill>
                  <a:schemeClr val="tx1"/>
                </a:solidFill>
                <a:latin typeface="Consolas" panose="020B0609020204030204" pitchFamily="49" charset="0"/>
              </a:rPr>
              <a:t>serviceMock.GetExchangeRate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"EUR"</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(4.3010m, 5.0321m, 6.0123m);</a:t>
            </a:r>
          </a:p>
          <a:p>
            <a:pPr marL="0" indent="0">
              <a:lnSpc>
                <a:spcPct val="100000"/>
              </a:lnSpc>
              <a:buNone/>
            </a:pPr>
            <a:endParaRPr lang="pl-PL" altLang="pl-PL" sz="1000" dirty="0">
              <a:solidFill>
                <a:schemeClr val="tx1"/>
              </a:solidFill>
              <a:latin typeface="Consolas" panose="020B0609020204030204" pitchFamily="49" charset="0"/>
            </a:endParaRPr>
          </a:p>
          <a:p>
            <a:pPr marL="0" indent="0">
              <a:lnSpc>
                <a:spcPct val="100000"/>
              </a:lnSpc>
              <a:buNone/>
            </a:pPr>
            <a:r>
              <a:rPr lang="pl-PL" altLang="pl-PL" sz="1800" dirty="0">
                <a:solidFill>
                  <a:srgbClr val="008000"/>
                </a:solidFill>
                <a:latin typeface="Consolas" panose="020B0609020204030204" pitchFamily="49" charset="0"/>
              </a:rPr>
              <a:t>// 3 </a:t>
            </a:r>
            <a:r>
              <a:rPr lang="pl-PL" altLang="pl-PL" sz="1800" dirty="0" err="1">
                <a:solidFill>
                  <a:srgbClr val="008000"/>
                </a:solidFill>
                <a:latin typeface="Consolas" panose="020B0609020204030204" pitchFamily="49" charset="0"/>
              </a:rPr>
              <a:t>upcase</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letters</a:t>
            </a:r>
            <a:r>
              <a:rPr lang="pl-PL" altLang="pl-PL" sz="1800" dirty="0">
                <a:solidFill>
                  <a:srgbClr val="008000"/>
                </a:solidFill>
                <a:latin typeface="Consolas" panose="020B0609020204030204" pitchFamily="49" charset="0"/>
              </a:rPr>
              <a:t> - </a:t>
            </a:r>
            <a:r>
              <a:rPr lang="pl-PL" altLang="pl-PL" sz="1800" dirty="0" err="1">
                <a:solidFill>
                  <a:srgbClr val="008000"/>
                </a:solidFill>
                <a:latin typeface="Consolas" panose="020B0609020204030204" pitchFamily="49" charset="0"/>
              </a:rPr>
              <a:t>Regex</a:t>
            </a:r>
            <a:endParaRPr lang="pl-PL" altLang="pl-PL" sz="1800" dirty="0">
              <a:solidFill>
                <a:schemeClr val="tx1"/>
              </a:solidFill>
              <a:latin typeface="Consolas" panose="020B0609020204030204" pitchFamily="49" charset="0"/>
            </a:endParaRPr>
          </a:p>
          <a:p>
            <a:pPr marL="0" indent="0">
              <a:lnSpc>
                <a:spcPct val="100000"/>
              </a:lnSpc>
              <a:buNone/>
            </a:pPr>
            <a:r>
              <a:rPr lang="pl-PL" altLang="pl-PL" sz="1800" dirty="0" err="1">
                <a:solidFill>
                  <a:schemeClr val="tx1"/>
                </a:solidFill>
                <a:latin typeface="Consolas" panose="020B0609020204030204" pitchFamily="49" charset="0"/>
              </a:rPr>
              <a:t>serviceMock.IsCurrencyAvailable</a:t>
            </a:r>
            <a:r>
              <a:rPr lang="pl-PL" altLang="pl-PL" sz="1800" dirty="0">
                <a:solidFill>
                  <a:schemeClr val="tx1"/>
                </a:solidFill>
                <a:latin typeface="Consolas" panose="020B0609020204030204" pitchFamily="49" charset="0"/>
              </a:rPr>
              <a:t>(</a:t>
            </a:r>
          </a:p>
          <a:p>
            <a:pPr marL="0" indent="0">
              <a:lnSpc>
                <a:spcPct val="100000"/>
              </a:lnSpc>
              <a:buNone/>
            </a:pPr>
            <a:r>
              <a:rPr lang="pl-PL" altLang="pl-PL" sz="1800" dirty="0">
                <a:solidFill>
                  <a:srgbClr val="2B91AF"/>
                </a:solidFill>
                <a:latin typeface="Consolas" panose="020B0609020204030204" pitchFamily="49" charset="0"/>
              </a:rPr>
              <a:t>      </a:t>
            </a:r>
            <a:r>
              <a:rPr lang="pl-PL" altLang="pl-PL" sz="1800" dirty="0" err="1">
                <a:solidFill>
                  <a:srgbClr val="2B91AF"/>
                </a:solidFill>
                <a:latin typeface="Consolas" panose="020B0609020204030204" pitchFamily="49" charset="0"/>
              </a:rPr>
              <a:t>Arg</a:t>
            </a:r>
            <a:r>
              <a:rPr lang="pl-PL" altLang="pl-PL" sz="1800" dirty="0" err="1">
                <a:solidFill>
                  <a:schemeClr val="tx1"/>
                </a:solidFill>
                <a:latin typeface="Consolas" panose="020B0609020204030204" pitchFamily="49" charset="0"/>
              </a:rPr>
              <a:t>.Is</a:t>
            </a:r>
            <a:r>
              <a:rPr lang="pl-PL" altLang="pl-PL" sz="1800" dirty="0">
                <a:solidFill>
                  <a:schemeClr val="tx1"/>
                </a:solidFill>
                <a:latin typeface="Consolas" panose="020B0609020204030204" pitchFamily="49" charset="0"/>
              </a:rPr>
              <a:t>&lt;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&gt;(x =&gt;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Regex</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a:t>
            </a:r>
            <a:r>
              <a:rPr lang="pl-PL" altLang="pl-PL" sz="1800" dirty="0">
                <a:solidFill>
                  <a:srgbClr val="FFA500"/>
                </a:solidFill>
                <a:latin typeface="Consolas" panose="020B0609020204030204" pitchFamily="49" charset="0"/>
              </a:rPr>
              <a:t>[</a:t>
            </a:r>
            <a:r>
              <a:rPr lang="pl-PL" altLang="pl-PL" sz="1800" dirty="0">
                <a:solidFill>
                  <a:srgbClr val="A31515"/>
                </a:solidFill>
                <a:latin typeface="Consolas" panose="020B0609020204030204" pitchFamily="49" charset="0"/>
              </a:rPr>
              <a:t>A</a:t>
            </a:r>
            <a:r>
              <a:rPr lang="pl-PL" altLang="pl-PL" sz="1800" dirty="0">
                <a:solidFill>
                  <a:srgbClr val="FFA500"/>
                </a:solidFill>
                <a:latin typeface="Consolas" panose="020B0609020204030204" pitchFamily="49" charset="0"/>
              </a:rPr>
              <a:t>-</a:t>
            </a:r>
            <a:r>
              <a:rPr lang="pl-PL" altLang="pl-PL" sz="1800" dirty="0">
                <a:solidFill>
                  <a:srgbClr val="A31515"/>
                </a:solidFill>
                <a:latin typeface="Consolas" panose="020B0609020204030204" pitchFamily="49" charset="0"/>
              </a:rPr>
              <a:t>Z</a:t>
            </a:r>
            <a:r>
              <a:rPr lang="pl-PL" altLang="pl-PL" sz="1800" dirty="0">
                <a:solidFill>
                  <a:srgbClr val="FFA500"/>
                </a:solidFill>
                <a:latin typeface="Consolas" panose="020B0609020204030204" pitchFamily="49" charset="0"/>
              </a:rPr>
              <a:t>]</a:t>
            </a:r>
            <a:r>
              <a:rPr lang="pl-PL" altLang="pl-PL" sz="1800" dirty="0">
                <a:solidFill>
                  <a:srgbClr val="00A5F4"/>
                </a:solidFill>
                <a:latin typeface="Consolas" panose="020B0609020204030204" pitchFamily="49" charset="0"/>
              </a:rPr>
              <a:t>{3}</a:t>
            </a:r>
            <a:r>
              <a:rPr lang="pl-PL" altLang="pl-PL" sz="1800" dirty="0">
                <a:solidFill>
                  <a:srgbClr val="A31515"/>
                </a:solidFill>
                <a:latin typeface="Consolas" panose="020B0609020204030204" pitchFamily="49" charset="0"/>
              </a:rPr>
              <a:t>"</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IsMatch</a:t>
            </a:r>
            <a:r>
              <a:rPr lang="pl-PL" altLang="pl-PL" sz="1800" dirty="0">
                <a:solidFill>
                  <a:schemeClr val="tx1"/>
                </a:solidFill>
                <a:latin typeface="Consolas" panose="020B0609020204030204" pitchFamily="49" charset="0"/>
              </a:rPr>
              <a:t>(x)))</a:t>
            </a:r>
          </a:p>
          <a:p>
            <a:pPr marL="0" indent="0">
              <a:lnSpc>
                <a:spcPct val="100000"/>
              </a:lnSpc>
              <a:buNone/>
            </a:pPr>
            <a:r>
              <a:rPr lang="pl-PL" altLang="pl-PL" sz="1800" dirty="0">
                <a:solidFill>
                  <a:schemeClr val="tx1"/>
                </a:solidFill>
                <a:latin typeface="Consolas" panose="020B0609020204030204" pitchFamily="49" charset="0"/>
              </a:rPr>
              <a:t>     .</a:t>
            </a:r>
            <a:r>
              <a:rPr lang="pl-PL" altLang="pl-PL" sz="1800" dirty="0" err="1">
                <a:solidFill>
                  <a:schemeClr val="tx1"/>
                </a:solidFill>
                <a:latin typeface="Consolas" panose="020B0609020204030204" pitchFamily="49" charset="0"/>
              </a:rPr>
              <a:t>Returns</a:t>
            </a:r>
            <a:r>
              <a:rPr lang="pl-PL" altLang="pl-PL" sz="1800" dirty="0">
                <a:solidFill>
                  <a:schemeClr val="tx1"/>
                </a:solidFill>
                <a:latin typeface="Consolas" panose="020B0609020204030204" pitchFamily="49" charset="0"/>
              </a:rPr>
              <a:t>(</a:t>
            </a:r>
            <a:r>
              <a:rPr lang="pl-PL" altLang="pl-PL" sz="1800" dirty="0" err="1">
                <a:solidFill>
                  <a:srgbClr val="0000FF"/>
                </a:solidFill>
                <a:latin typeface="Consolas" panose="020B0609020204030204" pitchFamily="49" charset="0"/>
              </a:rPr>
              <a:t>true</a:t>
            </a:r>
            <a:r>
              <a:rPr lang="pl-PL" altLang="pl-PL" sz="1800" dirty="0">
                <a:solidFill>
                  <a:schemeClr val="tx1"/>
                </a:solidFill>
                <a:latin typeface="Consolas" panose="020B0609020204030204" pitchFamily="49" charset="0"/>
              </a:rPr>
              <a:t>);</a:t>
            </a:r>
            <a:endParaRPr lang="pl-PL" altLang="pl-PL" sz="4400" dirty="0">
              <a:solidFill>
                <a:schemeClr val="tx1"/>
              </a:solidFill>
              <a:latin typeface="Consolas" panose="020B0609020204030204" pitchFamily="49" charset="0"/>
            </a:endParaRPr>
          </a:p>
          <a:p>
            <a:pPr marL="0" lvl="0" indent="0">
              <a:lnSpc>
                <a:spcPct val="100000"/>
              </a:lnSpc>
              <a:buNone/>
            </a:pPr>
            <a:endParaRPr lang="pl-PL" altLang="pl-PL" sz="1700" dirty="0">
              <a:solidFill>
                <a:schemeClr val="tx1"/>
              </a:solidFill>
              <a:latin typeface="Consolas" panose="020B0609020204030204" pitchFamily="49" charset="0"/>
            </a:endParaRPr>
          </a:p>
          <a:p>
            <a:pPr marL="0" indent="0">
              <a:buNone/>
            </a:pPr>
            <a:endParaRPr lang="pl-PL"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10329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500"/>
                                        <p:tgtEl>
                                          <p:spTgt spid="3">
                                            <p:txEl>
                                              <p:pRg st="13" end="1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HOW TO Verify EXPCECTED BEHAVIOUR - METHODS</a:t>
            </a:r>
            <a:endParaRPr lang="pl-PL" dirty="0"/>
          </a:p>
        </p:txBody>
      </p:sp>
      <p:sp>
        <p:nvSpPr>
          <p:cNvPr id="3" name="Symbol zastępczy zawartości 2"/>
          <p:cNvSpPr>
            <a:spLocks noGrp="1"/>
          </p:cNvSpPr>
          <p:nvPr>
            <p:ph idx="10"/>
          </p:nvPr>
        </p:nvSpPr>
        <p:spPr/>
        <p:txBody>
          <a:bodyPr/>
          <a:lstStyle/>
          <a:p>
            <a:pPr marL="0" lvl="0" indent="0" algn="l" eaLnBrk="0" fontAlgn="base" hangingPunct="0">
              <a:lnSpc>
                <a:spcPct val="114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endParaRPr lang="pl-PL" altLang="pl-PL" sz="18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err="1">
                <a:solidFill>
                  <a:schemeClr val="tx1"/>
                </a:solidFill>
                <a:latin typeface="Consolas" panose="020B0609020204030204" pitchFamily="49" charset="0"/>
              </a:rPr>
              <a:t>serviceMock.Received</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not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endParaRPr lang="pl-PL" altLang="pl-PL" sz="18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err="1">
                <a:solidFill>
                  <a:schemeClr val="tx1"/>
                </a:solidFill>
                <a:latin typeface="Consolas" panose="020B0609020204030204" pitchFamily="49" charset="0"/>
              </a:rPr>
              <a:t>serviceMock.DidNotReceive</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("USD")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only</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once</a:t>
            </a:r>
            <a:endParaRPr lang="pl-PL" altLang="pl-PL" sz="1800" dirty="0">
              <a:solidFill>
                <a:srgbClr val="008000"/>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err="1">
                <a:solidFill>
                  <a:schemeClr val="tx1"/>
                </a:solidFill>
                <a:latin typeface="Consolas" panose="020B0609020204030204" pitchFamily="49" charset="0"/>
              </a:rPr>
              <a:t>serviceMock.Received</a:t>
            </a:r>
            <a:r>
              <a:rPr lang="pl-PL" altLang="pl-PL" sz="1800" dirty="0">
                <a:solidFill>
                  <a:schemeClr val="tx1"/>
                </a:solidFill>
                <a:latin typeface="Consolas" panose="020B0609020204030204" pitchFamily="49" charset="0"/>
              </a:rPr>
              <a:t>(1).</a:t>
            </a:r>
            <a:r>
              <a:rPr lang="pl-PL" altLang="pl-PL" sz="1800" dirty="0" err="1">
                <a:solidFill>
                  <a:schemeClr val="tx1"/>
                </a:solidFill>
                <a:latin typeface="Consolas" panose="020B0609020204030204" pitchFamily="49" charset="0"/>
              </a:rPr>
              <a:t>GetExchangeRate</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"USD"</a:t>
            </a:r>
            <a:r>
              <a:rPr lang="pl-PL" altLang="pl-PL" sz="1800" dirty="0">
                <a:solidFill>
                  <a:schemeClr val="tx1"/>
                </a:solidFill>
                <a:latin typeface="Consolas" panose="020B0609020204030204" pitchFamily="49" charset="0"/>
              </a:rPr>
              <a:t>)</a:t>
            </a: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endParaRPr lang="pl-PL" altLang="pl-PL" sz="1000" dirty="0">
              <a:solidFill>
                <a:schemeClr val="tx1"/>
              </a:solidFill>
              <a:latin typeface="Consolas" panose="020B0609020204030204" pitchFamily="49" charset="0"/>
            </a:endParaRPr>
          </a:p>
          <a:p>
            <a:pPr marL="0" lvl="0" indent="0" algn="l" eaLnBrk="0" fontAlgn="base" hangingPunct="0">
              <a:lnSpc>
                <a:spcPct val="114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GetExchangeRate</a:t>
            </a:r>
            <a:r>
              <a:rPr lang="pl-PL" altLang="pl-PL" sz="1800" dirty="0">
                <a:solidFill>
                  <a:srgbClr val="008000"/>
                </a:solidFill>
                <a:latin typeface="Consolas" panose="020B0609020204030204" pitchFamily="49" charset="0"/>
              </a:rPr>
              <a:t>(with argument </a:t>
            </a:r>
            <a:r>
              <a:rPr lang="pl-PL" altLang="pl-PL" sz="1800" dirty="0" err="1">
                <a:solidFill>
                  <a:srgbClr val="008000"/>
                </a:solidFill>
                <a:latin typeface="Consolas" panose="020B0609020204030204" pitchFamily="49" charset="0"/>
              </a:rPr>
              <a:t>validated</a:t>
            </a:r>
            <a:r>
              <a:rPr lang="pl-PL" altLang="pl-PL" sz="1800" dirty="0">
                <a:solidFill>
                  <a:srgbClr val="008000"/>
                </a:solidFill>
                <a:latin typeface="Consolas" panose="020B0609020204030204" pitchFamily="49" charset="0"/>
              </a:rPr>
              <a:t> by </a:t>
            </a:r>
            <a:r>
              <a:rPr lang="pl-PL" altLang="pl-PL" sz="1800" dirty="0" err="1">
                <a:solidFill>
                  <a:srgbClr val="008000"/>
                </a:solidFill>
                <a:latin typeface="Consolas" panose="020B0609020204030204" pitchFamily="49" charset="0"/>
              </a:rPr>
              <a:t>regex</a:t>
            </a:r>
            <a:r>
              <a:rPr lang="pl-PL" altLang="pl-PL" sz="1800" dirty="0">
                <a:solidFill>
                  <a:srgbClr val="008000"/>
                </a:solidFill>
                <a:latin typeface="Consolas" panose="020B0609020204030204" pitchFamily="49" charset="0"/>
              </a:rPr>
              <a:t>)</a:t>
            </a:r>
          </a:p>
          <a:p>
            <a:pPr marL="0" lvl="0" indent="0" algn="l" eaLnBrk="0" fontAlgn="base" hangingPunct="0">
              <a:lnSpc>
                <a:spcPct val="114000"/>
              </a:lnSpc>
              <a:spcBef>
                <a:spcPct val="0"/>
              </a:spcBef>
              <a:spcAft>
                <a:spcPct val="0"/>
              </a:spcAft>
              <a:buClrTx/>
              <a:buNone/>
            </a:pP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has</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been</a:t>
            </a:r>
            <a:r>
              <a:rPr lang="pl-PL" altLang="pl-PL" sz="1800" dirty="0">
                <a:solidFill>
                  <a:srgbClr val="008000"/>
                </a:solidFill>
                <a:latin typeface="Consolas" panose="020B0609020204030204" pitchFamily="49" charset="0"/>
              </a:rPr>
              <a:t> </a:t>
            </a:r>
            <a:r>
              <a:rPr lang="pl-PL" altLang="pl-PL" sz="1800" dirty="0" err="1">
                <a:solidFill>
                  <a:srgbClr val="008000"/>
                </a:solidFill>
                <a:latin typeface="Consolas" panose="020B0609020204030204" pitchFamily="49" charset="0"/>
              </a:rPr>
              <a:t>executed</a:t>
            </a:r>
            <a:r>
              <a:rPr lang="pl-PL" altLang="pl-PL" sz="1800" dirty="0">
                <a:solidFill>
                  <a:schemeClr val="tx1"/>
                </a:solidFill>
                <a:latin typeface="Consolas" panose="020B0609020204030204" pitchFamily="49" charset="0"/>
              </a:rPr>
              <a:t> </a:t>
            </a:r>
          </a:p>
          <a:p>
            <a:pPr marL="0" lvl="0" indent="0" algn="l" eaLnBrk="0" fontAlgn="base" hangingPunct="0">
              <a:lnSpc>
                <a:spcPct val="114000"/>
              </a:lnSpc>
              <a:spcBef>
                <a:spcPct val="0"/>
              </a:spcBef>
              <a:spcAft>
                <a:spcPct val="0"/>
              </a:spcAft>
              <a:buClrTx/>
              <a:buNone/>
            </a:pPr>
            <a:r>
              <a:rPr lang="pl-PL" altLang="pl-PL" sz="1800" dirty="0" err="1">
                <a:solidFill>
                  <a:schemeClr val="tx1"/>
                </a:solidFill>
                <a:latin typeface="Consolas" panose="020B0609020204030204" pitchFamily="49" charset="0"/>
              </a:rPr>
              <a:t>serviceMock.Received</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GetExchangeRate</a:t>
            </a:r>
            <a:r>
              <a:rPr lang="pl-PL" altLang="pl-PL" sz="1800" dirty="0">
                <a:solidFill>
                  <a:schemeClr val="tx1"/>
                </a:solidFill>
                <a:latin typeface="Consolas" panose="020B0609020204030204" pitchFamily="49" charset="0"/>
              </a:rPr>
              <a:t>(</a:t>
            </a:r>
          </a:p>
          <a:p>
            <a:pPr marL="0" lvl="0" indent="0" algn="l" eaLnBrk="0" fontAlgn="base" hangingPunct="0">
              <a:lnSpc>
                <a:spcPct val="114000"/>
              </a:lnSpc>
              <a:spcBef>
                <a:spcPct val="0"/>
              </a:spcBef>
              <a:spcAft>
                <a:spcPct val="0"/>
              </a:spcAft>
              <a:buClrTx/>
              <a:buNone/>
            </a:pP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Arg</a:t>
            </a:r>
            <a:r>
              <a:rPr lang="pl-PL" altLang="pl-PL" sz="1800" dirty="0" err="1">
                <a:solidFill>
                  <a:schemeClr val="tx1"/>
                </a:solidFill>
                <a:latin typeface="Consolas" panose="020B0609020204030204" pitchFamily="49" charset="0"/>
              </a:rPr>
              <a:t>.Is</a:t>
            </a:r>
            <a:r>
              <a:rPr lang="pl-PL" altLang="pl-PL" sz="1800" dirty="0">
                <a:solidFill>
                  <a:schemeClr val="tx1"/>
                </a:solidFill>
                <a:latin typeface="Consolas" panose="020B0609020204030204" pitchFamily="49" charset="0"/>
              </a:rPr>
              <a:t>&lt;</a:t>
            </a:r>
            <a:r>
              <a:rPr lang="pl-PL" altLang="pl-PL" sz="1800" dirty="0">
                <a:solidFill>
                  <a:srgbClr val="0000FF"/>
                </a:solidFill>
                <a:latin typeface="Consolas" panose="020B0609020204030204" pitchFamily="49" charset="0"/>
              </a:rPr>
              <a:t>string</a:t>
            </a:r>
            <a:r>
              <a:rPr lang="pl-PL" altLang="pl-PL" sz="1800" dirty="0">
                <a:solidFill>
                  <a:schemeClr val="tx1"/>
                </a:solidFill>
                <a:latin typeface="Consolas" panose="020B0609020204030204" pitchFamily="49" charset="0"/>
              </a:rPr>
              <a:t>&gt;(x =&gt; </a:t>
            </a:r>
            <a:r>
              <a:rPr lang="pl-PL" altLang="pl-PL" sz="1800" dirty="0" err="1">
                <a:solidFill>
                  <a:srgbClr val="0000FF"/>
                </a:solidFill>
                <a:latin typeface="Consolas" panose="020B0609020204030204" pitchFamily="49" charset="0"/>
              </a:rPr>
              <a:t>new</a:t>
            </a:r>
            <a:r>
              <a:rPr lang="pl-PL" altLang="pl-PL" sz="1800" dirty="0">
                <a:solidFill>
                  <a:schemeClr val="tx1"/>
                </a:solidFill>
                <a:latin typeface="Consolas" panose="020B0609020204030204" pitchFamily="49" charset="0"/>
              </a:rPr>
              <a:t> </a:t>
            </a:r>
            <a:r>
              <a:rPr lang="pl-PL" altLang="pl-PL" sz="1800" dirty="0" err="1">
                <a:solidFill>
                  <a:srgbClr val="2B91AF"/>
                </a:solidFill>
                <a:latin typeface="Consolas" panose="020B0609020204030204" pitchFamily="49" charset="0"/>
              </a:rPr>
              <a:t>Regex</a:t>
            </a:r>
            <a:r>
              <a:rPr lang="pl-PL" altLang="pl-PL" sz="1800" dirty="0">
                <a:solidFill>
                  <a:schemeClr val="tx1"/>
                </a:solidFill>
                <a:latin typeface="Consolas" panose="020B0609020204030204" pitchFamily="49" charset="0"/>
              </a:rPr>
              <a:t>(</a:t>
            </a:r>
            <a:r>
              <a:rPr lang="pl-PL" altLang="pl-PL" sz="1800" dirty="0">
                <a:solidFill>
                  <a:srgbClr val="A31515"/>
                </a:solidFill>
                <a:latin typeface="Consolas" panose="020B0609020204030204" pitchFamily="49" charset="0"/>
              </a:rPr>
              <a:t>"</a:t>
            </a:r>
            <a:r>
              <a:rPr lang="pl-PL" altLang="pl-PL" sz="1800" dirty="0">
                <a:solidFill>
                  <a:srgbClr val="FFA500"/>
                </a:solidFill>
                <a:latin typeface="Consolas" panose="020B0609020204030204" pitchFamily="49" charset="0"/>
              </a:rPr>
              <a:t>[</a:t>
            </a:r>
            <a:r>
              <a:rPr lang="pl-PL" altLang="pl-PL" sz="1800" dirty="0">
                <a:solidFill>
                  <a:srgbClr val="A31515"/>
                </a:solidFill>
                <a:latin typeface="Consolas" panose="020B0609020204030204" pitchFamily="49" charset="0"/>
              </a:rPr>
              <a:t>A</a:t>
            </a:r>
            <a:r>
              <a:rPr lang="pl-PL" altLang="pl-PL" sz="1800" dirty="0">
                <a:solidFill>
                  <a:srgbClr val="FFA500"/>
                </a:solidFill>
                <a:latin typeface="Consolas" panose="020B0609020204030204" pitchFamily="49" charset="0"/>
              </a:rPr>
              <a:t>-</a:t>
            </a:r>
            <a:r>
              <a:rPr lang="pl-PL" altLang="pl-PL" sz="1800" dirty="0">
                <a:solidFill>
                  <a:srgbClr val="A31515"/>
                </a:solidFill>
                <a:latin typeface="Consolas" panose="020B0609020204030204" pitchFamily="49" charset="0"/>
              </a:rPr>
              <a:t>Z</a:t>
            </a:r>
            <a:r>
              <a:rPr lang="pl-PL" altLang="pl-PL" sz="1800" dirty="0">
                <a:solidFill>
                  <a:srgbClr val="FFA500"/>
                </a:solidFill>
                <a:latin typeface="Consolas" panose="020B0609020204030204" pitchFamily="49" charset="0"/>
              </a:rPr>
              <a:t>]</a:t>
            </a:r>
            <a:r>
              <a:rPr lang="pl-PL" altLang="pl-PL" sz="1800" dirty="0">
                <a:solidFill>
                  <a:srgbClr val="00A5F4"/>
                </a:solidFill>
                <a:latin typeface="Consolas" panose="020B0609020204030204" pitchFamily="49" charset="0"/>
              </a:rPr>
              <a:t>{3}</a:t>
            </a:r>
            <a:r>
              <a:rPr lang="pl-PL" altLang="pl-PL" sz="1800" dirty="0">
                <a:solidFill>
                  <a:srgbClr val="A31515"/>
                </a:solidFill>
                <a:latin typeface="Consolas" panose="020B0609020204030204" pitchFamily="49" charset="0"/>
              </a:rPr>
              <a:t>"</a:t>
            </a:r>
            <a:r>
              <a:rPr lang="pl-PL" altLang="pl-PL" sz="1800" dirty="0">
                <a:solidFill>
                  <a:schemeClr val="tx1"/>
                </a:solidFill>
                <a:latin typeface="Consolas" panose="020B0609020204030204" pitchFamily="49" charset="0"/>
              </a:rPr>
              <a:t>).</a:t>
            </a:r>
            <a:r>
              <a:rPr lang="pl-PL" altLang="pl-PL" sz="1800" dirty="0" err="1">
                <a:solidFill>
                  <a:schemeClr val="tx1"/>
                </a:solidFill>
                <a:latin typeface="Consolas" panose="020B0609020204030204" pitchFamily="49" charset="0"/>
              </a:rPr>
              <a:t>IsMatch</a:t>
            </a:r>
            <a:r>
              <a:rPr lang="pl-PL" altLang="pl-PL" sz="1800" dirty="0">
                <a:solidFill>
                  <a:schemeClr val="tx1"/>
                </a:solidFill>
                <a:latin typeface="Consolas" panose="020B0609020204030204" pitchFamily="49" charset="0"/>
              </a:rPr>
              <a:t>(x)));</a:t>
            </a:r>
            <a:endParaRPr lang="pl-PL" altLang="pl-PL" sz="4400" dirty="0">
              <a:solidFill>
                <a:schemeClr val="tx1"/>
              </a:solidFill>
              <a:latin typeface="Consolas" panose="020B0609020204030204" pitchFamily="49" charset="0"/>
            </a:endParaRPr>
          </a:p>
          <a:p>
            <a:pPr marL="0" lvl="0" indent="0">
              <a:lnSpc>
                <a:spcPct val="100000"/>
              </a:lnSpc>
              <a:buNone/>
            </a:pPr>
            <a:endParaRPr lang="en-GB" altLang="pl-PL" sz="1800" dirty="0">
              <a:solidFill>
                <a:schemeClr val="tx1"/>
              </a:solidFill>
              <a:latin typeface="Consolas" panose="020B0609020204030204" pitchFamily="49" charset="0"/>
            </a:endParaRPr>
          </a:p>
          <a:p>
            <a:pPr marL="0" indent="0">
              <a:buNone/>
            </a:pP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359155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fade">
                                      <p:cBhvr>
                                        <p:cTn id="37" dur="500"/>
                                        <p:tgtEl>
                                          <p:spTgt spid="3">
                                            <p:txEl>
                                              <p:pRg st="14" end="1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5" end="15"/>
                                            </p:txEl>
                                          </p:spTgt>
                                        </p:tgtEl>
                                        <p:attrNameLst>
                                          <p:attrName>style.visibility</p:attrName>
                                        </p:attrNameLst>
                                      </p:cBhvr>
                                      <p:to>
                                        <p:strVal val="visible"/>
                                      </p:to>
                                    </p:set>
                                    <p:animEffect transition="in" filter="fade">
                                      <p:cBhvr>
                                        <p:cTn id="4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a:t>UNIT </a:t>
            </a:r>
            <a:r>
              <a:rPr lang="pl-PL" dirty="0" err="1"/>
              <a:t>TestS</a:t>
            </a:r>
            <a:r>
              <a:rPr lang="pl-PL" dirty="0"/>
              <a:t> FRAMEWORKS</a:t>
            </a:r>
          </a:p>
        </p:txBody>
      </p:sp>
    </p:spTree>
    <p:extLst>
      <p:ext uri="{BB962C8B-B14F-4D97-AF65-F5344CB8AC3E}">
        <p14:creationId xmlns:p14="http://schemas.microsoft.com/office/powerpoint/2010/main" val="273344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699792" y="432000"/>
            <a:ext cx="6084864" cy="499056"/>
          </a:xfrm>
        </p:spPr>
        <p:txBody>
          <a:bodyPr/>
          <a:lstStyle/>
          <a:p>
            <a:r>
              <a:rPr lang="en-GB" dirty="0"/>
              <a:t>HOW TO Verify EXPCECTED BEHAVIOUR - PROPERTIES</a:t>
            </a:r>
            <a:endParaRPr lang="pl-PL" dirty="0"/>
          </a:p>
        </p:txBody>
      </p:sp>
      <p:sp>
        <p:nvSpPr>
          <p:cNvPr id="3" name="Symbol zastępczy zawartości 2"/>
          <p:cNvSpPr>
            <a:spLocks noGrp="1"/>
          </p:cNvSpPr>
          <p:nvPr>
            <p:ph idx="10"/>
          </p:nvPr>
        </p:nvSpPr>
        <p:spPr/>
        <p:txBody>
          <a:bodyPr/>
          <a:lstStyle/>
          <a:p>
            <a:pPr marL="0" lvl="0" indent="0" algn="l" eaLnBrk="0" fontAlgn="base" hangingPunct="0">
              <a:lnSpc>
                <a:spcPct val="100000"/>
              </a:lnSpc>
              <a:spcBef>
                <a:spcPct val="0"/>
              </a:spcBef>
              <a:spcAft>
                <a:spcPct val="0"/>
              </a:spcAft>
              <a:buClrTx/>
              <a:buNone/>
            </a:pPr>
            <a:r>
              <a:rPr lang="pl-PL" altLang="pl-PL" dirty="0">
                <a:solidFill>
                  <a:srgbClr val="008000"/>
                </a:solidFill>
                <a:latin typeface="Consolas" panose="020B0609020204030204" pitchFamily="49" charset="0"/>
              </a:rPr>
              <a:t>// Getter </a:t>
            </a:r>
            <a:r>
              <a:rPr lang="pl-PL" altLang="pl-PL" dirty="0" err="1">
                <a:solidFill>
                  <a:srgbClr val="008000"/>
                </a:solidFill>
                <a:latin typeface="Consolas" panose="020B0609020204030204" pitchFamily="49" charset="0"/>
              </a:rPr>
              <a:t>has</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been</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invocated</a:t>
            </a:r>
            <a:endParaRPr lang="pl-PL" altLang="pl-PL"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dirty="0">
                <a:solidFill>
                  <a:srgbClr val="008000"/>
                </a:solidFill>
                <a:latin typeface="Consolas" panose="020B0609020204030204" pitchFamily="49" charset="0"/>
              </a:rPr>
              <a:t>// temp </a:t>
            </a:r>
            <a:r>
              <a:rPr lang="pl-PL" altLang="pl-PL" dirty="0" err="1">
                <a:solidFill>
                  <a:srgbClr val="008000"/>
                </a:solidFill>
                <a:latin typeface="Consolas" panose="020B0609020204030204" pitchFamily="49" charset="0"/>
              </a:rPr>
              <a:t>needed</a:t>
            </a:r>
            <a:r>
              <a:rPr lang="pl-PL" altLang="pl-PL" dirty="0">
                <a:solidFill>
                  <a:srgbClr val="008000"/>
                </a:solidFill>
                <a:latin typeface="Consolas" panose="020B0609020204030204" pitchFamily="49" charset="0"/>
              </a:rPr>
              <a:t> by </a:t>
            </a:r>
            <a:r>
              <a:rPr lang="pl-PL" altLang="pl-PL" dirty="0" err="1">
                <a:solidFill>
                  <a:srgbClr val="008000"/>
                </a:solidFill>
                <a:latin typeface="Consolas" panose="020B0609020204030204" pitchFamily="49" charset="0"/>
              </a:rPr>
              <a:t>compiler</a:t>
            </a:r>
            <a:endParaRPr lang="pl-PL" altLang="pl-PL"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dirty="0" err="1">
                <a:solidFill>
                  <a:srgbClr val="0000FF"/>
                </a:solidFill>
                <a:latin typeface="Consolas" panose="020B0609020204030204" pitchFamily="49" charset="0"/>
              </a:rPr>
              <a:t>var</a:t>
            </a:r>
            <a:r>
              <a:rPr lang="pl-PL" altLang="pl-PL" dirty="0">
                <a:solidFill>
                  <a:schemeClr val="tx1"/>
                </a:solidFill>
                <a:latin typeface="Consolas" panose="020B0609020204030204" pitchFamily="49" charset="0"/>
              </a:rPr>
              <a:t> temp = </a:t>
            </a:r>
            <a:r>
              <a:rPr lang="pl-PL" altLang="pl-PL" dirty="0" err="1">
                <a:solidFill>
                  <a:schemeClr val="tx1"/>
                </a:solidFill>
                <a:latin typeface="Consolas" panose="020B0609020204030204" pitchFamily="49" charset="0"/>
              </a:rPr>
              <a:t>serviceMock.Received</a:t>
            </a:r>
            <a:r>
              <a:rPr lang="pl-PL" altLang="pl-PL" dirty="0">
                <a:solidFill>
                  <a:schemeClr val="tx1"/>
                </a:solidFill>
                <a:latin typeface="Consolas" panose="020B0609020204030204" pitchFamily="49" charset="0"/>
              </a:rPr>
              <a:t>().Status; </a:t>
            </a:r>
          </a:p>
          <a:p>
            <a:pPr marL="0" lvl="0" indent="0" algn="l" eaLnBrk="0" fontAlgn="base" hangingPunct="0">
              <a:lnSpc>
                <a:spcPct val="100000"/>
              </a:lnSpc>
              <a:spcBef>
                <a:spcPct val="0"/>
              </a:spcBef>
              <a:spcAft>
                <a:spcPct val="0"/>
              </a:spcAft>
              <a:buClrTx/>
              <a:buNone/>
            </a:pPr>
            <a:endParaRPr lang="pl-PL" altLang="pl-PL"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Setter</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has</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been</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invocated</a:t>
            </a:r>
            <a:r>
              <a:rPr lang="pl-PL" altLang="pl-PL" dirty="0">
                <a:solidFill>
                  <a:srgbClr val="008000"/>
                </a:solidFill>
                <a:latin typeface="Consolas" panose="020B0609020204030204" pitchFamily="49" charset="0"/>
              </a:rPr>
              <a:t> with </a:t>
            </a:r>
            <a:r>
              <a:rPr lang="pl-PL" altLang="pl-PL" dirty="0" err="1">
                <a:solidFill>
                  <a:srgbClr val="008000"/>
                </a:solidFill>
                <a:latin typeface="Consolas" panose="020B0609020204030204" pitchFamily="49" charset="0"/>
              </a:rPr>
              <a:t>specific</a:t>
            </a:r>
            <a:r>
              <a:rPr lang="pl-PL" altLang="pl-PL" dirty="0">
                <a:solidFill>
                  <a:srgbClr val="008000"/>
                </a:solidFill>
                <a:latin typeface="Consolas" panose="020B0609020204030204" pitchFamily="49" charset="0"/>
              </a:rPr>
              <a:t> </a:t>
            </a:r>
            <a:r>
              <a:rPr lang="pl-PL" altLang="pl-PL" dirty="0" err="1">
                <a:solidFill>
                  <a:srgbClr val="008000"/>
                </a:solidFill>
                <a:latin typeface="Consolas" panose="020B0609020204030204" pitchFamily="49" charset="0"/>
              </a:rPr>
              <a:t>value</a:t>
            </a:r>
            <a:endParaRPr lang="pl-PL" altLang="pl-PL"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dirty="0" err="1">
                <a:solidFill>
                  <a:schemeClr val="tx1"/>
                </a:solidFill>
                <a:latin typeface="Consolas" panose="020B0609020204030204" pitchFamily="49" charset="0"/>
              </a:rPr>
              <a:t>serviceMock.Received</a:t>
            </a:r>
            <a:r>
              <a:rPr lang="pl-PL" altLang="pl-PL" dirty="0">
                <a:solidFill>
                  <a:schemeClr val="tx1"/>
                </a:solidFill>
                <a:latin typeface="Consolas" panose="020B0609020204030204" pitchFamily="49" charset="0"/>
              </a:rPr>
              <a:t>().Status = </a:t>
            </a:r>
            <a:r>
              <a:rPr lang="pl-PL" altLang="pl-PL" dirty="0" err="1">
                <a:solidFill>
                  <a:srgbClr val="2B91AF"/>
                </a:solidFill>
                <a:latin typeface="Consolas" panose="020B0609020204030204" pitchFamily="49" charset="0"/>
              </a:rPr>
              <a:t>ServiceStatus</a:t>
            </a:r>
            <a:r>
              <a:rPr lang="pl-PL" altLang="pl-PL" dirty="0" err="1">
                <a:solidFill>
                  <a:schemeClr val="tx1"/>
                </a:solidFill>
                <a:latin typeface="Consolas" panose="020B0609020204030204" pitchFamily="49" charset="0"/>
              </a:rPr>
              <a:t>.Online</a:t>
            </a:r>
            <a:r>
              <a:rPr lang="pl-PL" altLang="pl-PL" dirty="0">
                <a:solidFill>
                  <a:schemeClr val="tx1"/>
                </a:solidFill>
                <a:latin typeface="Consolas" panose="020B0609020204030204" pitchFamily="49" charset="0"/>
              </a:rPr>
              <a:t>;</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120202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CallbackS</a:t>
            </a:r>
            <a:endParaRPr lang="pl-PL" dirty="0"/>
          </a:p>
        </p:txBody>
      </p:sp>
      <p:sp>
        <p:nvSpPr>
          <p:cNvPr id="3" name="Symbol zastępczy zawartości 2"/>
          <p:cNvSpPr>
            <a:spLocks noGrp="1"/>
          </p:cNvSpPr>
          <p:nvPr>
            <p:ph idx="10"/>
          </p:nvPr>
        </p:nvSpPr>
        <p:spPr>
          <a:xfrm>
            <a:off x="360000" y="1052736"/>
            <a:ext cx="8424000" cy="5328592"/>
          </a:xfrm>
        </p:spPr>
        <p:txBody>
          <a:bodyPr/>
          <a:lstStyle/>
          <a:p>
            <a:pPr marL="0" indent="0">
              <a:lnSpc>
                <a:spcPct val="100000"/>
              </a:lnSpc>
              <a:buNone/>
            </a:pP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Execute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some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code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when</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method</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is</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executed</a:t>
            </a:r>
            <a:endParaRPr lang="pl-PL" altLang="pl-PL" sz="17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700" dirty="0" err="1">
                <a:solidFill>
                  <a:schemeClr val="tx1"/>
                </a:solidFill>
                <a:latin typeface="Consolas" panose="020B0609020204030204" pitchFamily="49" charset="0"/>
              </a:rPr>
              <a:t>serviceMock.When</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"GBP"</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.Do(x =&gt; </a:t>
            </a:r>
            <a:r>
              <a:rPr lang="pl-PL" altLang="pl-PL" sz="1700" dirty="0" err="1">
                <a:solidFill>
                  <a:schemeClr val="tx1"/>
                </a:solidFill>
                <a:latin typeface="Consolas" panose="020B0609020204030204" pitchFamily="49" charset="0"/>
              </a:rPr>
              <a:t>gbpRateChecks</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endParaRPr lang="pl-PL" altLang="pl-PL" sz="1700" dirty="0">
              <a:solidFill>
                <a:schemeClr val="tx1"/>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or</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when</a:t>
            </a:r>
            <a:r>
              <a:rPr lang="pl-PL" altLang="pl-PL" sz="1700" dirty="0">
                <a:solidFill>
                  <a:srgbClr val="008000"/>
                </a:solidFill>
                <a:latin typeface="Consolas" panose="020B0609020204030204" pitchFamily="49" charset="0"/>
              </a:rPr>
              <a:t> not </a:t>
            </a:r>
            <a:r>
              <a:rPr lang="pl-PL" altLang="pl-PL" sz="1700" dirty="0" err="1">
                <a:solidFill>
                  <a:srgbClr val="008000"/>
                </a:solidFill>
                <a:latin typeface="Consolas" panose="020B0609020204030204" pitchFamily="49" charset="0"/>
              </a:rPr>
              <a:t>void</a:t>
            </a:r>
            <a:endParaRPr lang="pl-PL" altLang="pl-PL" sz="1700" dirty="0">
              <a:solidFill>
                <a:srgbClr val="008000"/>
              </a:solidFill>
              <a:latin typeface="Consolas" panose="020B0609020204030204" pitchFamily="49" charset="0"/>
            </a:endParaRPr>
          </a:p>
          <a:p>
            <a:pPr marL="0" indent="0" algn="l" eaLnBrk="0" fontAlgn="base" hangingPunct="0">
              <a:lnSpc>
                <a:spcPct val="100000"/>
              </a:lnSpc>
              <a:spcBef>
                <a:spcPct val="0"/>
              </a:spcBef>
              <a:spcAft>
                <a:spcPct val="0"/>
              </a:spcAft>
              <a:buClrTx/>
              <a:buNone/>
            </a:pPr>
            <a:r>
              <a:rPr lang="pl-PL" altLang="pl-PL" sz="1700" dirty="0" err="1">
                <a:solidFill>
                  <a:schemeClr val="tx1"/>
                </a:solidFill>
                <a:latin typeface="Consolas" panose="020B0609020204030204" pitchFamily="49" charset="0"/>
              </a:rPr>
              <a:t>serviceMock.GetExchangeRate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"GBP"</a:t>
            </a:r>
            <a:r>
              <a:rPr lang="pl-PL" altLang="pl-PL" sz="1700" dirty="0">
                <a:solidFill>
                  <a:schemeClr val="tx1"/>
                </a:solidFill>
                <a:latin typeface="Consolas" panose="020B0609020204030204" pitchFamily="49" charset="0"/>
              </a:rPr>
              <a:t>).</a:t>
            </a:r>
            <a:r>
              <a:rPr lang="pl-PL" altLang="pl-PL" sz="1700" dirty="0" err="1">
                <a:solidFill>
                  <a:schemeClr val="tx1"/>
                </a:solidFill>
                <a:latin typeface="Consolas" panose="020B0609020204030204" pitchFamily="49" charset="0"/>
              </a:rPr>
              <a:t>Returns</a:t>
            </a:r>
            <a:r>
              <a:rPr lang="pl-PL" altLang="pl-PL" sz="1700" dirty="0">
                <a:solidFill>
                  <a:schemeClr val="tx1"/>
                </a:solidFill>
                <a:latin typeface="Consolas" panose="020B0609020204030204" pitchFamily="49" charset="0"/>
              </a:rPr>
              <a:t>(4.01m)</a:t>
            </a:r>
          </a:p>
          <a:p>
            <a:pPr mar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a:t>
            </a:r>
            <a:r>
              <a:rPr lang="pl-PL" altLang="pl-PL" sz="1700" dirty="0" err="1">
                <a:solidFill>
                  <a:schemeClr val="tx1"/>
                </a:solidFill>
                <a:latin typeface="Consolas" panose="020B0609020204030204" pitchFamily="49" charset="0"/>
              </a:rPr>
              <a:t>AndDoes</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gbpRateChecks</a:t>
            </a:r>
            <a:r>
              <a:rPr lang="pl-PL" altLang="pl-PL" sz="1700" dirty="0">
                <a:solidFill>
                  <a:schemeClr val="tx1"/>
                </a:solidFill>
                <a:latin typeface="Consolas" panose="020B0609020204030204" pitchFamily="49" charset="0"/>
              </a:rPr>
              <a:t>++);</a:t>
            </a:r>
          </a:p>
          <a:p>
            <a:pPr marL="0" indent="0">
              <a:lnSpc>
                <a:spcPct val="100000"/>
              </a:lnSpc>
              <a:buNone/>
            </a:pPr>
            <a:endParaRPr lang="pl-PL" altLang="pl-PL" sz="17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Callback</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builder</a:t>
            </a:r>
            <a:r>
              <a:rPr lang="pl-PL" altLang="pl-PL" sz="1700" dirty="0">
                <a:solidFill>
                  <a:srgbClr val="008000"/>
                </a:solidFill>
                <a:latin typeface="Consolas" panose="020B0609020204030204" pitchFamily="49" charset="0"/>
              </a:rPr>
              <a:t> for </a:t>
            </a:r>
            <a:r>
              <a:rPr lang="pl-PL" altLang="pl-PL" sz="1700" dirty="0" err="1">
                <a:solidFill>
                  <a:srgbClr val="008000"/>
                </a:solidFill>
                <a:latin typeface="Consolas" panose="020B0609020204030204" pitchFamily="49" charset="0"/>
              </a:rPr>
              <a:t>more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complex</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callbacks</a:t>
            </a:r>
            <a:endParaRPr lang="pl-PL" altLang="pl-PL" sz="17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700" dirty="0" err="1">
                <a:solidFill>
                  <a:schemeClr val="tx1"/>
                </a:solidFill>
                <a:latin typeface="Consolas" panose="020B0609020204030204" pitchFamily="49" charset="0"/>
              </a:rPr>
              <a:t>serviceMock.When</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"USD"</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.Do(</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a:t>
            </a:r>
            <a:r>
              <a:rPr lang="pl-PL" altLang="pl-PL" sz="1700" dirty="0" err="1">
                <a:solidFill>
                  <a:srgbClr val="2B91AF"/>
                </a:solidFill>
                <a:latin typeface="Consolas" panose="020B0609020204030204" pitchFamily="49" charset="0"/>
              </a:rPr>
              <a:t>Callback</a:t>
            </a:r>
            <a:r>
              <a:rPr lang="pl-PL" altLang="pl-PL" sz="1700" dirty="0" err="1">
                <a:solidFill>
                  <a:schemeClr val="tx1"/>
                </a:solidFill>
                <a:latin typeface="Consolas" panose="020B0609020204030204" pitchFamily="49" charset="0"/>
              </a:rPr>
              <a:t>.First</a:t>
            </a:r>
            <a:r>
              <a:rPr lang="pl-PL" altLang="pl-PL" sz="1700" dirty="0">
                <a:solidFill>
                  <a:schemeClr val="tx1"/>
                </a:solidFill>
                <a:latin typeface="Consolas" panose="020B0609020204030204" pitchFamily="49" charset="0"/>
              </a:rPr>
              <a:t>(x =&gt; </a:t>
            </a:r>
            <a:r>
              <a:rPr lang="pl-PL" altLang="pl-PL" sz="1700" dirty="0" err="1">
                <a:solidFill>
                  <a:srgbClr val="2B91AF"/>
                </a:solidFill>
                <a:latin typeface="Consolas" panose="020B0609020204030204" pitchFamily="49" charset="0"/>
              </a:rPr>
              <a:t>Debug</a:t>
            </a:r>
            <a:r>
              <a:rPr lang="pl-PL" altLang="pl-PL" sz="1700" dirty="0" err="1">
                <a:solidFill>
                  <a:schemeClr val="tx1"/>
                </a:solidFill>
                <a:latin typeface="Consolas" panose="020B0609020204030204" pitchFamily="49" charset="0"/>
              </a:rPr>
              <a:t>.WriteLine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"First </a:t>
            </a:r>
            <a:r>
              <a:rPr lang="pl-PL" altLang="pl-PL" sz="1700" dirty="0" err="1">
                <a:solidFill>
                  <a:srgbClr val="A31515"/>
                </a:solidFill>
                <a:latin typeface="Consolas" panose="020B0609020204030204" pitchFamily="49" charset="0"/>
              </a:rPr>
              <a:t>check</a:t>
            </a:r>
            <a:r>
              <a:rPr lang="pl-PL" altLang="pl-PL" sz="1700" dirty="0">
                <a:solidFill>
                  <a:srgbClr val="A31515"/>
                </a:solidFill>
                <a:latin typeface="Consolas" panose="020B0609020204030204" pitchFamily="49" charset="0"/>
              </a:rPr>
              <a:t>"</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.Then(x =&gt; </a:t>
            </a:r>
            <a:r>
              <a:rPr lang="pl-PL" altLang="pl-PL" sz="1700" dirty="0" err="1">
                <a:solidFill>
                  <a:srgbClr val="2B91AF"/>
                </a:solidFill>
                <a:latin typeface="Consolas" panose="020B0609020204030204" pitchFamily="49" charset="0"/>
              </a:rPr>
              <a:t>Debug</a:t>
            </a:r>
            <a:r>
              <a:rPr lang="pl-PL" altLang="pl-PL" sz="1700" dirty="0" err="1">
                <a:solidFill>
                  <a:schemeClr val="tx1"/>
                </a:solidFill>
                <a:latin typeface="Consolas" panose="020B0609020204030204" pitchFamily="49" charset="0"/>
              </a:rPr>
              <a:t>.WriteLine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"Second </a:t>
            </a:r>
            <a:r>
              <a:rPr lang="pl-PL" altLang="pl-PL" sz="1700" dirty="0" err="1">
                <a:solidFill>
                  <a:srgbClr val="A31515"/>
                </a:solidFill>
                <a:latin typeface="Consolas" panose="020B0609020204030204" pitchFamily="49" charset="0"/>
              </a:rPr>
              <a:t>check</a:t>
            </a:r>
            <a:r>
              <a:rPr lang="pl-PL" altLang="pl-PL" sz="1700" dirty="0">
                <a:solidFill>
                  <a:srgbClr val="A31515"/>
                </a:solidFill>
                <a:latin typeface="Consolas" panose="020B0609020204030204" pitchFamily="49" charset="0"/>
              </a:rPr>
              <a:t>"</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a:t>
            </a:r>
            <a:r>
              <a:rPr lang="pl-PL" altLang="pl-PL" sz="1700" dirty="0" err="1">
                <a:solidFill>
                  <a:schemeClr val="tx1"/>
                </a:solidFill>
                <a:latin typeface="Consolas" panose="020B0609020204030204" pitchFamily="49" charset="0"/>
              </a:rPr>
              <a:t>ThenKeepDoing</a:t>
            </a:r>
            <a:r>
              <a:rPr lang="pl-PL" altLang="pl-PL" sz="1700" dirty="0">
                <a:solidFill>
                  <a:schemeClr val="tx1"/>
                </a:solidFill>
                <a:latin typeface="Consolas" panose="020B0609020204030204" pitchFamily="49" charset="0"/>
              </a:rPr>
              <a:t>(x =&gt; </a:t>
            </a:r>
            <a:r>
              <a:rPr lang="pl-PL" altLang="pl-PL" sz="1700" dirty="0" err="1">
                <a:solidFill>
                  <a:srgbClr val="2B91AF"/>
                </a:solidFill>
                <a:latin typeface="Consolas" panose="020B0609020204030204" pitchFamily="49" charset="0"/>
              </a:rPr>
              <a:t>Debug</a:t>
            </a:r>
            <a:r>
              <a:rPr lang="pl-PL" altLang="pl-PL" sz="1700" dirty="0" err="1">
                <a:solidFill>
                  <a:schemeClr val="tx1"/>
                </a:solidFill>
                <a:latin typeface="Consolas" panose="020B0609020204030204" pitchFamily="49" charset="0"/>
              </a:rPr>
              <a:t>.WriteLine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a:t>
            </a:r>
            <a:r>
              <a:rPr lang="pl-PL" altLang="pl-PL" sz="1700" dirty="0" err="1">
                <a:solidFill>
                  <a:schemeClr val="tx1"/>
                </a:solidFill>
                <a:latin typeface="Consolas" panose="020B0609020204030204" pitchFamily="49" charset="0"/>
              </a:rPr>
              <a:t>AndAlways</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usdRateChecks</a:t>
            </a:r>
            <a:r>
              <a:rPr lang="pl-PL" altLang="pl-PL" sz="1700" dirty="0">
                <a:solidFill>
                  <a:schemeClr val="tx1"/>
                </a:solidFill>
                <a:latin typeface="Consolas" panose="020B0609020204030204" pitchFamily="49" charset="0"/>
              </a:rPr>
              <a:t>++));</a:t>
            </a:r>
          </a:p>
          <a:p>
            <a:pPr marL="0" indent="0">
              <a:lnSpc>
                <a:spcPct val="100000"/>
              </a:lnSpc>
              <a:buNone/>
            </a:pPr>
            <a:endParaRPr lang="pl-PL" altLang="pl-PL" sz="1700" dirty="0">
              <a:solidFill>
                <a:schemeClr val="tx1"/>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700" dirty="0">
                <a:solidFill>
                  <a:srgbClr val="008000"/>
                </a:solidFill>
                <a:latin typeface="Consolas" panose="020B0609020204030204" pitchFamily="49" charset="0"/>
              </a:rPr>
              <a:t>// We </a:t>
            </a:r>
            <a:r>
              <a:rPr lang="pl-PL" altLang="pl-PL" sz="1700" dirty="0" err="1">
                <a:solidFill>
                  <a:srgbClr val="008000"/>
                </a:solidFill>
                <a:latin typeface="Consolas" panose="020B0609020204030204" pitchFamily="49" charset="0"/>
              </a:rPr>
              <a:t>can</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use</a:t>
            </a:r>
            <a:r>
              <a:rPr lang="pl-PL" altLang="pl-PL" sz="1700" dirty="0">
                <a:solidFill>
                  <a:srgbClr val="008000"/>
                </a:solidFill>
                <a:latin typeface="Consolas" panose="020B0609020204030204" pitchFamily="49" charset="0"/>
              </a:rPr>
              <a:t> </a:t>
            </a:r>
            <a:r>
              <a:rPr lang="pl-PL" altLang="pl-PL" sz="1700" dirty="0" err="1">
                <a:solidFill>
                  <a:srgbClr val="008000"/>
                </a:solidFill>
                <a:latin typeface="Consolas" panose="020B0609020204030204" pitchFamily="49" charset="0"/>
              </a:rPr>
              <a:t>arguments</a:t>
            </a:r>
            <a:endParaRPr lang="pl-PL" altLang="pl-PL" sz="1700" dirty="0">
              <a:solidFill>
                <a:srgbClr val="008000"/>
              </a:solidFill>
              <a:latin typeface="Consolas" panose="020B0609020204030204" pitchFamily="49" charset="0"/>
            </a:endParaRPr>
          </a:p>
          <a:p>
            <a:pPr marL="0" lvl="0" indent="0" algn="l" eaLnBrk="0" fontAlgn="base" hangingPunct="0">
              <a:lnSpc>
                <a:spcPct val="100000"/>
              </a:lnSpc>
              <a:spcBef>
                <a:spcPct val="0"/>
              </a:spcBef>
              <a:spcAft>
                <a:spcPct val="0"/>
              </a:spcAft>
              <a:buClrTx/>
              <a:buNone/>
            </a:pPr>
            <a:r>
              <a:rPr lang="pl-PL" altLang="pl-PL" sz="1700" dirty="0" err="1">
                <a:solidFill>
                  <a:schemeClr val="tx1"/>
                </a:solidFill>
                <a:latin typeface="Consolas" panose="020B0609020204030204" pitchFamily="49" charset="0"/>
              </a:rPr>
              <a:t>serviceMock.When</a:t>
            </a:r>
            <a:r>
              <a:rPr lang="pl-PL" altLang="pl-PL" sz="1700" dirty="0">
                <a:solidFill>
                  <a:schemeClr val="tx1"/>
                </a:solidFill>
                <a:latin typeface="Consolas" panose="020B0609020204030204" pitchFamily="49" charset="0"/>
              </a:rPr>
              <a:t>(x =&gt; </a:t>
            </a:r>
            <a:r>
              <a:rPr lang="pl-PL" altLang="pl-PL" sz="1700" dirty="0" err="1">
                <a:solidFill>
                  <a:schemeClr val="tx1"/>
                </a:solidFill>
                <a:latin typeface="Consolas" panose="020B0609020204030204" pitchFamily="49" charset="0"/>
              </a:rPr>
              <a:t>x.GetExchangeRate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"EUR"</a:t>
            </a:r>
            <a:r>
              <a:rPr lang="pl-PL" altLang="pl-PL" sz="1700" dirty="0">
                <a:solidFill>
                  <a:schemeClr val="tx1"/>
                </a:solidFill>
                <a:latin typeface="Consolas" panose="020B0609020204030204" pitchFamily="49" charset="0"/>
              </a:rPr>
              <a:t>))</a:t>
            </a:r>
          </a:p>
          <a:p>
            <a:pPr marL="0" lvl="0" indent="0" algn="l" eaLnBrk="0" fontAlgn="base" hangingPunct="0">
              <a:lnSpc>
                <a:spcPct val="100000"/>
              </a:lnSpc>
              <a:spcBef>
                <a:spcPct val="0"/>
              </a:spcBef>
              <a:spcAft>
                <a:spcPct val="0"/>
              </a:spcAft>
              <a:buClrTx/>
              <a:buNone/>
            </a:pPr>
            <a:r>
              <a:rPr lang="pl-PL" altLang="pl-PL" sz="1700" dirty="0">
                <a:solidFill>
                  <a:schemeClr val="tx1"/>
                </a:solidFill>
                <a:latin typeface="Consolas" panose="020B0609020204030204" pitchFamily="49" charset="0"/>
              </a:rPr>
              <a:t>     .Do(x =&gt; </a:t>
            </a:r>
            <a:r>
              <a:rPr lang="pl-PL" altLang="pl-PL" sz="1700" dirty="0" err="1">
                <a:solidFill>
                  <a:srgbClr val="2B91AF"/>
                </a:solidFill>
                <a:latin typeface="Consolas" panose="020B0609020204030204" pitchFamily="49" charset="0"/>
              </a:rPr>
              <a:t>Debug</a:t>
            </a:r>
            <a:r>
              <a:rPr lang="pl-PL" altLang="pl-PL" sz="1700" dirty="0" err="1">
                <a:solidFill>
                  <a:schemeClr val="tx1"/>
                </a:solidFill>
                <a:latin typeface="Consolas" panose="020B0609020204030204" pitchFamily="49" charset="0"/>
              </a:rPr>
              <a:t>.WriteLine</a:t>
            </a:r>
            <a:r>
              <a:rPr lang="pl-PL" altLang="pl-PL" sz="1700" dirty="0">
                <a:solidFill>
                  <a:schemeClr val="tx1"/>
                </a:solidFill>
                <a:latin typeface="Consolas" panose="020B0609020204030204" pitchFamily="49" charset="0"/>
              </a:rPr>
              <a:t>(</a:t>
            </a:r>
            <a:r>
              <a:rPr lang="pl-PL" altLang="pl-PL" sz="1700" dirty="0">
                <a:solidFill>
                  <a:srgbClr val="A31515"/>
                </a:solidFill>
                <a:latin typeface="Consolas" panose="020B0609020204030204" pitchFamily="49" charset="0"/>
              </a:rPr>
              <a:t>$"Call with argument- </a:t>
            </a:r>
            <a:r>
              <a:rPr lang="pl-PL" altLang="pl-PL" sz="1700" dirty="0">
                <a:solidFill>
                  <a:schemeClr val="tx1"/>
                </a:solidFill>
                <a:latin typeface="Consolas" panose="020B0609020204030204" pitchFamily="49" charset="0"/>
              </a:rPr>
              <a:t>{x[0]}</a:t>
            </a:r>
            <a:r>
              <a:rPr lang="pl-PL" altLang="pl-PL" sz="1700" dirty="0">
                <a:solidFill>
                  <a:srgbClr val="A31515"/>
                </a:solidFill>
                <a:latin typeface="Consolas" panose="020B0609020204030204" pitchFamily="49" charset="0"/>
              </a:rPr>
              <a:t>"</a:t>
            </a:r>
            <a:r>
              <a:rPr lang="pl-PL" altLang="pl-PL" sz="1700" dirty="0">
                <a:solidFill>
                  <a:schemeClr val="tx1"/>
                </a:solidFill>
                <a:latin typeface="Consolas" panose="020B0609020204030204" pitchFamily="49" charset="0"/>
              </a:rPr>
              <a:t>));</a:t>
            </a:r>
          </a:p>
        </p:txBody>
      </p:sp>
      <p:pic>
        <p:nvPicPr>
          <p:cNvPr id="7" name="Obraz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Tree>
    <p:extLst>
      <p:ext uri="{BB962C8B-B14F-4D97-AF65-F5344CB8AC3E}">
        <p14:creationId xmlns:p14="http://schemas.microsoft.com/office/powerpoint/2010/main" val="28296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p:cNvSpPr>
            <a:spLocks noGrp="1"/>
          </p:cNvSpPr>
          <p:nvPr>
            <p:ph type="ctrTitle"/>
          </p:nvPr>
        </p:nvSpPr>
        <p:spPr/>
        <p:txBody>
          <a:bodyPr/>
          <a:lstStyle/>
          <a:p>
            <a:r>
              <a:rPr lang="en-GB" dirty="0"/>
              <a:t>COVERAGE REPORT</a:t>
            </a:r>
            <a:endParaRPr lang="pl-PL" dirty="0"/>
          </a:p>
        </p:txBody>
      </p:sp>
    </p:spTree>
    <p:extLst>
      <p:ext uri="{BB962C8B-B14F-4D97-AF65-F5344CB8AC3E}">
        <p14:creationId xmlns:p14="http://schemas.microsoft.com/office/powerpoint/2010/main" val="2920187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p:cNvSpPr>
            <a:spLocks noGrp="1"/>
          </p:cNvSpPr>
          <p:nvPr>
            <p:ph type="title"/>
          </p:nvPr>
        </p:nvSpPr>
        <p:spPr/>
        <p:txBody>
          <a:bodyPr/>
          <a:lstStyle/>
          <a:p>
            <a:r>
              <a:rPr lang="en-GB" dirty="0"/>
              <a:t>Team </a:t>
            </a:r>
            <a:r>
              <a:rPr lang="en-GB" dirty="0" err="1"/>
              <a:t>CiTY</a:t>
            </a:r>
            <a:r>
              <a:rPr lang="en-GB" dirty="0"/>
              <a:t> – Coverage </a:t>
            </a:r>
            <a:r>
              <a:rPr lang="en-GB" dirty="0" err="1"/>
              <a:t>ReporT</a:t>
            </a:r>
            <a:endParaRPr lang="pl-PL" dirty="0"/>
          </a:p>
        </p:txBody>
      </p:sp>
      <p:pic>
        <p:nvPicPr>
          <p:cNvPr id="5" name="Symbol zastępczy zawartości 4"/>
          <p:cNvPicPr>
            <a:picLocks noGrp="1" noChangeAspect="1"/>
          </p:cNvPicPr>
          <p:nvPr>
            <p:ph idx="10"/>
          </p:nvPr>
        </p:nvPicPr>
        <p:blipFill rotWithShape="1">
          <a:blip r:embed="rId3">
            <a:extLst>
              <a:ext uri="{28A0092B-C50C-407E-A947-70E740481C1C}">
                <a14:useLocalDpi xmlns:a14="http://schemas.microsoft.com/office/drawing/2010/main" val="0"/>
              </a:ext>
            </a:extLst>
          </a:blip>
          <a:srcRect t="11844" b="12022"/>
          <a:stretch/>
        </p:blipFill>
        <p:spPr>
          <a:xfrm>
            <a:off x="297756" y="1029504"/>
            <a:ext cx="8296575" cy="3240360"/>
          </a:xfrm>
        </p:spPr>
      </p:pic>
      <p:pic>
        <p:nvPicPr>
          <p:cNvPr id="6" name="Symbol zastępczy zawartości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757" y="4401044"/>
            <a:ext cx="8296575" cy="1951822"/>
          </a:xfrm>
          <a:prstGeom prst="rect">
            <a:avLst/>
          </a:prstGeom>
        </p:spPr>
      </p:pic>
      <p:sp>
        <p:nvSpPr>
          <p:cNvPr id="8" name="Prostokąt 7"/>
          <p:cNvSpPr/>
          <p:nvPr/>
        </p:nvSpPr>
        <p:spPr>
          <a:xfrm>
            <a:off x="1619672" y="2636912"/>
            <a:ext cx="936104" cy="255672"/>
          </a:xfrm>
          <a:prstGeom prst="rect">
            <a:avLst/>
          </a:prstGeom>
          <a:noFill/>
          <a:ln w="57150">
            <a:solidFill>
              <a:srgbClr val="FF7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1" name="Łącznik prosty ze strzałką 10"/>
          <p:cNvCxnSpPr>
            <a:stCxn id="8" idx="2"/>
          </p:cNvCxnSpPr>
          <p:nvPr/>
        </p:nvCxnSpPr>
        <p:spPr>
          <a:xfrm>
            <a:off x="2087724" y="2892584"/>
            <a:ext cx="0" cy="1475728"/>
          </a:xfrm>
          <a:prstGeom prst="straightConnector1">
            <a:avLst/>
          </a:prstGeom>
          <a:ln w="38100">
            <a:solidFill>
              <a:srgbClr val="FF7F32"/>
            </a:solidFill>
            <a:tailEnd type="triangle"/>
          </a:ln>
        </p:spPr>
        <p:style>
          <a:lnRef idx="1">
            <a:schemeClr val="accent1"/>
          </a:lnRef>
          <a:fillRef idx="0">
            <a:schemeClr val="accent1"/>
          </a:fillRef>
          <a:effectRef idx="0">
            <a:schemeClr val="accent1"/>
          </a:effectRef>
          <a:fontRef idx="minor">
            <a:schemeClr val="tx1"/>
          </a:fontRef>
        </p:style>
      </p:cxnSp>
      <p:sp>
        <p:nvSpPr>
          <p:cNvPr id="12" name="Prostokąt 11"/>
          <p:cNvSpPr/>
          <p:nvPr/>
        </p:nvSpPr>
        <p:spPr>
          <a:xfrm>
            <a:off x="233575" y="4380064"/>
            <a:ext cx="8424936" cy="1980284"/>
          </a:xfrm>
          <a:prstGeom prst="rect">
            <a:avLst/>
          </a:prstGeom>
          <a:noFill/>
          <a:ln w="38100">
            <a:solidFill>
              <a:srgbClr val="FF7F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495239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Team </a:t>
            </a:r>
            <a:r>
              <a:rPr lang="en-GB" dirty="0" err="1"/>
              <a:t>CiTY</a:t>
            </a:r>
            <a:r>
              <a:rPr lang="en-GB" dirty="0"/>
              <a:t> – Lines Coverage</a:t>
            </a:r>
            <a:endParaRPr lang="pl-PL"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340768"/>
            <a:ext cx="7110123" cy="5005881"/>
          </a:xfrm>
          <a:prstGeom prst="rect">
            <a:avLst/>
          </a:prstGeom>
        </p:spPr>
      </p:pic>
    </p:spTree>
    <p:extLst>
      <p:ext uri="{BB962C8B-B14F-4D97-AF65-F5344CB8AC3E}">
        <p14:creationId xmlns:p14="http://schemas.microsoft.com/office/powerpoint/2010/main" val="1746317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Open COVER – Branch Coverage</a:t>
            </a:r>
            <a:endParaRPr lang="pl-PL" dirty="0"/>
          </a:p>
        </p:txBody>
      </p:sp>
      <p:sp>
        <p:nvSpPr>
          <p:cNvPr id="4" name="Symbol zastępczy zawartości 3"/>
          <p:cNvSpPr>
            <a:spLocks noGrp="1"/>
          </p:cNvSpPr>
          <p:nvPr>
            <p:ph idx="10"/>
          </p:nvPr>
        </p:nvSpPr>
        <p:spPr/>
        <p:txBody>
          <a:bodyPr/>
          <a:lstStyle/>
          <a:p>
            <a:endParaRPr lang="pl-PL"/>
          </a:p>
        </p:txBody>
      </p:sp>
      <p:pic>
        <p:nvPicPr>
          <p:cNvPr id="5" name="Obraz 4"/>
          <p:cNvPicPr>
            <a:picLocks noChangeAspect="1"/>
          </p:cNvPicPr>
          <p:nvPr/>
        </p:nvPicPr>
        <p:blipFill>
          <a:blip r:embed="rId3"/>
          <a:stretch>
            <a:fillRect/>
          </a:stretch>
        </p:blipFill>
        <p:spPr>
          <a:xfrm>
            <a:off x="261808" y="980728"/>
            <a:ext cx="8620384" cy="4726855"/>
          </a:xfrm>
          <a:prstGeom prst="rect">
            <a:avLst/>
          </a:prstGeom>
        </p:spPr>
      </p:pic>
      <p:pic>
        <p:nvPicPr>
          <p:cNvPr id="6" name="Obraz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942" y="5229200"/>
            <a:ext cx="859330" cy="859330"/>
          </a:xfrm>
          <a:prstGeom prst="rect">
            <a:avLst/>
          </a:prstGeom>
        </p:spPr>
      </p:pic>
      <p:sp>
        <p:nvSpPr>
          <p:cNvPr id="7" name="pole tekstowe 6"/>
          <p:cNvSpPr txBox="1"/>
          <p:nvPr/>
        </p:nvSpPr>
        <p:spPr>
          <a:xfrm>
            <a:off x="360000" y="5808285"/>
            <a:ext cx="4839786" cy="369332"/>
          </a:xfrm>
          <a:prstGeom prst="rect">
            <a:avLst/>
          </a:prstGeom>
          <a:noFill/>
        </p:spPr>
        <p:txBody>
          <a:bodyPr wrap="none" rtlCol="0">
            <a:spAutoFit/>
          </a:bodyPr>
          <a:lstStyle/>
          <a:p>
            <a:r>
              <a:rPr lang="en-GB" dirty="0"/>
              <a:t>https://github.com/OpenCover/opencover/wiki</a:t>
            </a:r>
            <a:endParaRPr lang="pl-PL" dirty="0"/>
          </a:p>
        </p:txBody>
      </p:sp>
    </p:spTree>
    <p:extLst>
      <p:ext uri="{BB962C8B-B14F-4D97-AF65-F5344CB8AC3E}">
        <p14:creationId xmlns:p14="http://schemas.microsoft.com/office/powerpoint/2010/main" val="3003085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lstStyle/>
          <a:p>
            <a:r>
              <a:rPr lang="pl-PL" dirty="0"/>
              <a:t>DATABASE UNIT TESTS</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2335" y="2132856"/>
            <a:ext cx="859330" cy="859330"/>
          </a:xfrm>
          <a:prstGeom prst="rect">
            <a:avLst/>
          </a:prstGeom>
        </p:spPr>
      </p:pic>
    </p:spTree>
    <p:extLst>
      <p:ext uri="{BB962C8B-B14F-4D97-AF65-F5344CB8AC3E}">
        <p14:creationId xmlns:p14="http://schemas.microsoft.com/office/powerpoint/2010/main" val="54621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Test Driven Development (TDD)</a:t>
            </a:r>
            <a:endParaRPr lang="pl-PL" dirty="0"/>
          </a:p>
        </p:txBody>
      </p:sp>
      <p:pic>
        <p:nvPicPr>
          <p:cNvPr id="6" name="Symbol zastępczy zawartości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107732" y="1124744"/>
            <a:ext cx="9379641" cy="5544616"/>
          </a:xfrm>
        </p:spPr>
      </p:pic>
      <p:pic>
        <p:nvPicPr>
          <p:cNvPr id="4" name="Obraz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423" y="5589240"/>
            <a:ext cx="859330" cy="859330"/>
          </a:xfrm>
          <a:prstGeom prst="rect">
            <a:avLst/>
          </a:prstGeom>
        </p:spPr>
      </p:pic>
    </p:spTree>
    <p:extLst>
      <p:ext uri="{BB962C8B-B14F-4D97-AF65-F5344CB8AC3E}">
        <p14:creationId xmlns:p14="http://schemas.microsoft.com/office/powerpoint/2010/main" val="10082182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err="1"/>
              <a:t>Summary</a:t>
            </a:r>
            <a:endParaRPr lang="en-GB" dirty="0"/>
          </a:p>
        </p:txBody>
      </p:sp>
    </p:spTree>
    <p:extLst>
      <p:ext uri="{BB962C8B-B14F-4D97-AF65-F5344CB8AC3E}">
        <p14:creationId xmlns:p14="http://schemas.microsoft.com/office/powerpoint/2010/main" val="26140052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Recollect knowledge</a:t>
            </a:r>
            <a:endParaRPr lang="pl-PL" dirty="0"/>
          </a:p>
        </p:txBody>
      </p:sp>
      <p:sp>
        <p:nvSpPr>
          <p:cNvPr id="3" name="Symbol zastępczy zawartości 2"/>
          <p:cNvSpPr>
            <a:spLocks noGrp="1"/>
          </p:cNvSpPr>
          <p:nvPr>
            <p:ph idx="10"/>
          </p:nvPr>
        </p:nvSpPr>
        <p:spPr/>
        <p:txBody>
          <a:bodyPr/>
          <a:lstStyle/>
          <a:p>
            <a:r>
              <a:rPr lang="pl-PL" dirty="0" err="1"/>
              <a:t>You</a:t>
            </a:r>
            <a:r>
              <a:rPr lang="pl-PL" dirty="0"/>
              <a:t> </a:t>
            </a:r>
            <a:r>
              <a:rPr lang="pl-PL" dirty="0" err="1"/>
              <a:t>should</a:t>
            </a:r>
            <a:r>
              <a:rPr lang="pl-PL" dirty="0"/>
              <a:t> </a:t>
            </a:r>
            <a:r>
              <a:rPr lang="pl-PL" dirty="0" err="1"/>
              <a:t>know</a:t>
            </a:r>
            <a:r>
              <a:rPr lang="pl-PL" dirty="0"/>
              <a:t> test </a:t>
            </a:r>
            <a:r>
              <a:rPr lang="pl-PL" dirty="0" err="1"/>
              <a:t>framework</a:t>
            </a:r>
            <a:r>
              <a:rPr lang="en-GB" dirty="0"/>
              <a:t>s</a:t>
            </a:r>
            <a:r>
              <a:rPr lang="pl-PL" dirty="0"/>
              <a:t> (</a:t>
            </a:r>
            <a:r>
              <a:rPr lang="pl-PL" dirty="0" err="1"/>
              <a:t>nUnit</a:t>
            </a:r>
            <a:r>
              <a:rPr lang="pl-PL" dirty="0"/>
              <a:t>, xUnit, </a:t>
            </a:r>
            <a:r>
              <a:rPr lang="pl-PL" dirty="0" err="1"/>
              <a:t>MSTest</a:t>
            </a:r>
            <a:r>
              <a:rPr lang="pl-PL" dirty="0"/>
              <a:t>)</a:t>
            </a:r>
            <a:endParaRPr lang="en-GB" dirty="0"/>
          </a:p>
          <a:p>
            <a:endParaRPr lang="pl-PL" sz="1000" dirty="0"/>
          </a:p>
          <a:p>
            <a:r>
              <a:rPr lang="pl-PL" dirty="0"/>
              <a:t>Be </a:t>
            </a:r>
            <a:r>
              <a:rPr lang="pl-PL" dirty="0" err="1"/>
              <a:t>able</a:t>
            </a:r>
            <a:r>
              <a:rPr lang="pl-PL" dirty="0"/>
              <a:t> to </a:t>
            </a:r>
            <a:r>
              <a:rPr lang="en-GB" dirty="0"/>
              <a:t>run and understand unit tests</a:t>
            </a:r>
          </a:p>
          <a:p>
            <a:endParaRPr lang="en-GB" sz="1000" dirty="0"/>
          </a:p>
          <a:p>
            <a:r>
              <a:rPr lang="en-GB" dirty="0"/>
              <a:t>Be able to write unit tests</a:t>
            </a:r>
          </a:p>
          <a:p>
            <a:endParaRPr lang="en-GB" sz="1000" dirty="0"/>
          </a:p>
          <a:p>
            <a:r>
              <a:rPr lang="en-GB" dirty="0"/>
              <a:t>Know how to mock behaviour</a:t>
            </a:r>
          </a:p>
          <a:p>
            <a:endParaRPr lang="en-GB" sz="1000" dirty="0"/>
          </a:p>
          <a:p>
            <a:r>
              <a:rPr lang="en-GB" dirty="0"/>
              <a:t>Check which code has been tested and which not</a:t>
            </a:r>
            <a:endParaRPr lang="pl-PL" dirty="0"/>
          </a:p>
        </p:txBody>
      </p:sp>
    </p:spTree>
    <p:extLst>
      <p:ext uri="{BB962C8B-B14F-4D97-AF65-F5344CB8AC3E}">
        <p14:creationId xmlns:p14="http://schemas.microsoft.com/office/powerpoint/2010/main" val="6508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Different approaches</a:t>
            </a:r>
            <a:endParaRPr lang="pl-PL" dirty="0"/>
          </a:p>
        </p:txBody>
      </p:sp>
      <p:sp>
        <p:nvSpPr>
          <p:cNvPr id="5" name="Text Placeholder 4"/>
          <p:cNvSpPr>
            <a:spLocks noGrp="1"/>
          </p:cNvSpPr>
          <p:nvPr>
            <p:ph type="body" sz="half" idx="17"/>
          </p:nvPr>
        </p:nvSpPr>
        <p:spPr>
          <a:xfrm>
            <a:off x="360000" y="1482864"/>
            <a:ext cx="4032000" cy="360040"/>
          </a:xfrm>
        </p:spPr>
        <p:txBody>
          <a:bodyPr/>
          <a:lstStyle/>
          <a:p>
            <a:r>
              <a:rPr lang="pl-PL" sz="2000" dirty="0" err="1">
                <a:solidFill>
                  <a:srgbClr val="003594"/>
                </a:solidFill>
              </a:rPr>
              <a:t>Create</a:t>
            </a:r>
            <a:r>
              <a:rPr lang="pl-PL" sz="2000" dirty="0">
                <a:solidFill>
                  <a:srgbClr val="003594"/>
                </a:solidFill>
              </a:rPr>
              <a:t> test as </a:t>
            </a:r>
            <a:r>
              <a:rPr lang="pl-PL" sz="2000" dirty="0" err="1">
                <a:solidFill>
                  <a:srgbClr val="003594"/>
                </a:solidFill>
              </a:rPr>
              <a:t>method</a:t>
            </a:r>
            <a:endParaRPr lang="pl-PL" sz="2000" dirty="0">
              <a:solidFill>
                <a:srgbClr val="003594"/>
              </a:solidFill>
            </a:endParaRPr>
          </a:p>
        </p:txBody>
      </p:sp>
      <p:sp>
        <p:nvSpPr>
          <p:cNvPr id="7" name="Text Placeholder 6"/>
          <p:cNvSpPr>
            <a:spLocks noGrp="1"/>
          </p:cNvSpPr>
          <p:nvPr>
            <p:ph type="body" sz="half" idx="19"/>
          </p:nvPr>
        </p:nvSpPr>
        <p:spPr>
          <a:xfrm>
            <a:off x="4751552" y="1482864"/>
            <a:ext cx="4032000" cy="360040"/>
          </a:xfrm>
        </p:spPr>
        <p:txBody>
          <a:bodyPr/>
          <a:lstStyle/>
          <a:p>
            <a:r>
              <a:rPr lang="pl-PL" sz="2000" dirty="0" err="1">
                <a:solidFill>
                  <a:srgbClr val="003594"/>
                </a:solidFill>
              </a:rPr>
              <a:t>Create</a:t>
            </a:r>
            <a:r>
              <a:rPr lang="pl-PL" sz="2000" dirty="0">
                <a:solidFill>
                  <a:srgbClr val="003594"/>
                </a:solidFill>
              </a:rPr>
              <a:t> test as </a:t>
            </a:r>
            <a:r>
              <a:rPr lang="pl-PL" sz="2000" dirty="0" err="1">
                <a:solidFill>
                  <a:srgbClr val="003594"/>
                </a:solidFill>
              </a:rPr>
              <a:t>object</a:t>
            </a:r>
            <a:endParaRPr lang="pl-PL" sz="2000" dirty="0">
              <a:solidFill>
                <a:srgbClr val="003594"/>
              </a:solidFill>
            </a:endParaRPr>
          </a:p>
        </p:txBody>
      </p:sp>
      <p:sp>
        <p:nvSpPr>
          <p:cNvPr id="8" name="Tytuł 3"/>
          <p:cNvSpPr txBox="1">
            <a:spLocks/>
          </p:cNvSpPr>
          <p:nvPr/>
        </p:nvSpPr>
        <p:spPr>
          <a:xfrm>
            <a:off x="5825982" y="2451756"/>
            <a:ext cx="1278048" cy="590467"/>
          </a:xfrm>
          <a:prstGeom prst="rect">
            <a:avLst/>
          </a:prstGeom>
        </p:spPr>
        <p:txBody>
          <a:bodyPr anchor="ctr"/>
          <a:lstStyle>
            <a:lvl1pPr algn="r" defTabSz="914400" rtl="0" eaLnBrk="1" latinLnBrk="0" hangingPunct="1">
              <a:spcBef>
                <a:spcPct val="0"/>
              </a:spcBef>
              <a:buNone/>
              <a:defRPr sz="2000" kern="1200" cap="all" baseline="0">
                <a:solidFill>
                  <a:srgbClr val="003594"/>
                </a:solidFill>
                <a:latin typeface="+mj-lt"/>
                <a:ea typeface="+mj-ea"/>
                <a:cs typeface="+mj-cs"/>
              </a:defRPr>
            </a:lvl1pPr>
          </a:lstStyle>
          <a:p>
            <a:r>
              <a:rPr lang="en-GB" sz="3600" dirty="0"/>
              <a:t>Unit</a:t>
            </a:r>
            <a:endParaRPr lang="pl-PL" sz="3600" dirty="0"/>
          </a:p>
        </p:txBody>
      </p:sp>
      <p:pic>
        <p:nvPicPr>
          <p:cNvPr id="9"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2112100"/>
            <a:ext cx="1269780" cy="126978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204864"/>
            <a:ext cx="2439518" cy="101484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636" y="3933056"/>
            <a:ext cx="3217939" cy="1689418"/>
          </a:xfrm>
          <a:prstGeom prst="rect">
            <a:avLst/>
          </a:prstGeom>
        </p:spPr>
      </p:pic>
      <p:sp>
        <p:nvSpPr>
          <p:cNvPr id="12" name="Tytuł 3"/>
          <p:cNvSpPr txBox="1">
            <a:spLocks/>
          </p:cNvSpPr>
          <p:nvPr/>
        </p:nvSpPr>
        <p:spPr>
          <a:xfrm>
            <a:off x="618606" y="5622474"/>
            <a:ext cx="1713454" cy="590467"/>
          </a:xfrm>
          <a:prstGeom prst="rect">
            <a:avLst/>
          </a:prstGeom>
        </p:spPr>
        <p:txBody>
          <a:bodyPr anchor="ctr"/>
          <a:lstStyle>
            <a:lvl1pPr algn="r" defTabSz="914400" rtl="0" eaLnBrk="1" latinLnBrk="0" hangingPunct="1">
              <a:spcBef>
                <a:spcPct val="0"/>
              </a:spcBef>
              <a:buNone/>
              <a:defRPr sz="2000" kern="1200" cap="all" baseline="0">
                <a:solidFill>
                  <a:srgbClr val="003594"/>
                </a:solidFill>
                <a:latin typeface="+mj-lt"/>
                <a:ea typeface="+mj-ea"/>
                <a:cs typeface="+mj-cs"/>
              </a:defRPr>
            </a:lvl1pPr>
          </a:lstStyle>
          <a:p>
            <a:r>
              <a:rPr lang="en-GB" sz="3600" dirty="0"/>
              <a:t>MSTEST</a:t>
            </a:r>
            <a:endParaRPr lang="pl-PL" sz="3600" dirty="0"/>
          </a:p>
        </p:txBody>
      </p:sp>
      <p:cxnSp>
        <p:nvCxnSpPr>
          <p:cNvPr id="14" name="Straight Connector 13"/>
          <p:cNvCxnSpPr/>
          <p:nvPr/>
        </p:nvCxnSpPr>
        <p:spPr>
          <a:xfrm>
            <a:off x="3995936" y="1412776"/>
            <a:ext cx="0" cy="4800165"/>
          </a:xfrm>
          <a:prstGeom prst="line">
            <a:avLst/>
          </a:prstGeom>
          <a:ln w="38100">
            <a:solidFill>
              <a:srgbClr val="FF7F3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60232" y="6381328"/>
            <a:ext cx="2304256" cy="369332"/>
          </a:xfrm>
          <a:prstGeom prst="rect">
            <a:avLst/>
          </a:prstGeom>
          <a:noFill/>
        </p:spPr>
        <p:txBody>
          <a:bodyPr wrap="square" rtlCol="0">
            <a:spAutoFit/>
          </a:bodyPr>
          <a:lstStyle/>
          <a:p>
            <a:r>
              <a:rPr lang="en-GB" dirty="0"/>
              <a:t>Installation by </a:t>
            </a:r>
            <a:r>
              <a:rPr lang="en-GB" dirty="0" err="1"/>
              <a:t>NuGet</a:t>
            </a:r>
            <a:endParaRPr lang="pl-PL" dirty="0"/>
          </a:p>
        </p:txBody>
      </p:sp>
    </p:spTree>
    <p:extLst>
      <p:ext uri="{BB962C8B-B14F-4D97-AF65-F5344CB8AC3E}">
        <p14:creationId xmlns:p14="http://schemas.microsoft.com/office/powerpoint/2010/main" val="31505803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dirty="0"/>
              <a:t>Links</a:t>
            </a:r>
            <a:endParaRPr lang="pl-PL" dirty="0"/>
          </a:p>
        </p:txBody>
      </p:sp>
      <p:sp>
        <p:nvSpPr>
          <p:cNvPr id="3" name="Symbol zastępczy zawartości 2"/>
          <p:cNvSpPr>
            <a:spLocks noGrp="1"/>
          </p:cNvSpPr>
          <p:nvPr>
            <p:ph idx="10"/>
          </p:nvPr>
        </p:nvSpPr>
        <p:spPr/>
        <p:txBody>
          <a:bodyPr/>
          <a:lstStyle/>
          <a:p>
            <a:r>
              <a:rPr lang="pl-PL" b="1" dirty="0">
                <a:hlinkClick r:id="rId2"/>
              </a:rPr>
              <a:t>Presentation and </a:t>
            </a:r>
            <a:r>
              <a:rPr lang="pl-PL" b="1" dirty="0" err="1">
                <a:hlinkClick r:id="rId2"/>
              </a:rPr>
              <a:t>code</a:t>
            </a:r>
            <a:endParaRPr lang="pl-PL" b="1" dirty="0"/>
          </a:p>
          <a:p>
            <a:endParaRPr lang="pl-PL" sz="1050" dirty="0">
              <a:hlinkClick r:id="rId3"/>
            </a:endParaRPr>
          </a:p>
          <a:p>
            <a:r>
              <a:rPr lang="en-GB" dirty="0">
                <a:hlinkClick r:id="rId3"/>
              </a:rPr>
              <a:t>xUnit</a:t>
            </a:r>
            <a:endParaRPr lang="en-GB" dirty="0"/>
          </a:p>
          <a:p>
            <a:r>
              <a:rPr lang="en-GB" dirty="0" err="1">
                <a:hlinkClick r:id="rId4"/>
              </a:rPr>
              <a:t>Moq</a:t>
            </a:r>
            <a:endParaRPr lang="pl-PL" dirty="0"/>
          </a:p>
          <a:p>
            <a:r>
              <a:rPr lang="en-GB" dirty="0" err="1">
                <a:hlinkClick r:id="rId5"/>
              </a:rPr>
              <a:t>NSubstitute</a:t>
            </a:r>
            <a:endParaRPr lang="en-GB" dirty="0"/>
          </a:p>
          <a:p>
            <a:r>
              <a:rPr lang="en-GB" dirty="0" err="1">
                <a:hlinkClick r:id="rId6"/>
              </a:rPr>
              <a:t>nUnit</a:t>
            </a:r>
            <a:endParaRPr lang="en-GB" dirty="0"/>
          </a:p>
          <a:p>
            <a:r>
              <a:rPr lang="en-GB" dirty="0" err="1">
                <a:hlinkClick r:id="rId7"/>
              </a:rPr>
              <a:t>FluentValidation</a:t>
            </a:r>
            <a:endParaRPr lang="en-GB" dirty="0"/>
          </a:p>
          <a:p>
            <a:r>
              <a:rPr lang="en-US" dirty="0">
                <a:hlinkClick r:id="rId8"/>
              </a:rPr>
              <a:t>The Art of Unit Testing: With Examples in .NET by Roy </a:t>
            </a:r>
            <a:r>
              <a:rPr lang="en-US" dirty="0" err="1">
                <a:hlinkClick r:id="rId8"/>
              </a:rPr>
              <a:t>Osherove</a:t>
            </a:r>
            <a:endParaRPr lang="en-GB" dirty="0"/>
          </a:p>
          <a:p>
            <a:r>
              <a:rPr lang="en-US" dirty="0" err="1">
                <a:hlinkClick r:id="rId9"/>
              </a:rPr>
              <a:t>Xunit</a:t>
            </a:r>
            <a:r>
              <a:rPr lang="en-US" dirty="0">
                <a:hlinkClick r:id="rId9"/>
              </a:rPr>
              <a:t> Test Patterns: Refactoring Test Code by Gerard </a:t>
            </a:r>
            <a:r>
              <a:rPr lang="en-US" dirty="0" err="1">
                <a:hlinkClick r:id="rId9"/>
              </a:rPr>
              <a:t>Meszaros</a:t>
            </a:r>
            <a:r>
              <a:rPr lang="en-US" dirty="0"/>
              <a:t> (content available on page: http://xunitpatterns.com/index.html)</a:t>
            </a:r>
            <a:endParaRPr lang="pl-PL" dirty="0"/>
          </a:p>
        </p:txBody>
      </p:sp>
    </p:spTree>
    <p:extLst>
      <p:ext uri="{BB962C8B-B14F-4D97-AF65-F5344CB8AC3E}">
        <p14:creationId xmlns:p14="http://schemas.microsoft.com/office/powerpoint/2010/main" val="1960420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lstStyle/>
          <a:p>
            <a:r>
              <a:rPr lang="en-GB" dirty="0"/>
              <a:t>QUESTIONS / Discussion</a:t>
            </a:r>
            <a:endParaRPr lang="pl-PL" dirty="0"/>
          </a:p>
        </p:txBody>
      </p:sp>
    </p:spTree>
    <p:extLst>
      <p:ext uri="{BB962C8B-B14F-4D97-AF65-F5344CB8AC3E}">
        <p14:creationId xmlns:p14="http://schemas.microsoft.com/office/powerpoint/2010/main" val="8660848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ctrTitle"/>
          </p:nvPr>
        </p:nvSpPr>
        <p:spPr>
          <a:xfrm>
            <a:off x="0" y="2667000"/>
            <a:ext cx="9143999" cy="1468967"/>
          </a:xfrm>
        </p:spPr>
        <p:txBody>
          <a:bodyPr/>
          <a:lstStyle/>
          <a:p>
            <a:r>
              <a:rPr lang="pl-PL" dirty="0" err="1"/>
              <a:t>Thank</a:t>
            </a:r>
            <a:r>
              <a:rPr lang="pl-PL" dirty="0"/>
              <a:t> </a:t>
            </a:r>
            <a:r>
              <a:rPr lang="pl-PL" dirty="0" err="1"/>
              <a:t>You</a:t>
            </a:r>
            <a:endParaRPr lang="pl-PL" dirty="0"/>
          </a:p>
        </p:txBody>
      </p:sp>
      <p:sp>
        <p:nvSpPr>
          <p:cNvPr id="6" name="Podtytuł 5"/>
          <p:cNvSpPr>
            <a:spLocks noGrp="1"/>
          </p:cNvSpPr>
          <p:nvPr>
            <p:ph type="subTitle" idx="1"/>
          </p:nvPr>
        </p:nvSpPr>
        <p:spPr>
          <a:xfrm>
            <a:off x="0" y="3598168"/>
            <a:ext cx="9144000" cy="1054968"/>
          </a:xfrm>
        </p:spPr>
        <p:txBody>
          <a:bodyPr/>
          <a:lstStyle/>
          <a:p>
            <a:pPr algn="ctr"/>
            <a:r>
              <a:rPr lang="pl-PL" dirty="0"/>
              <a:t>Michał Jankowski</a:t>
            </a:r>
          </a:p>
          <a:p>
            <a:pPr algn="ctr"/>
            <a:r>
              <a:rPr lang="pl-PL" dirty="0">
                <a:hlinkClick r:id="rId2"/>
              </a:rPr>
              <a:t>mjankowski@objectivity.co.uk</a:t>
            </a:r>
            <a:endParaRPr lang="pl-PL" dirty="0"/>
          </a:p>
        </p:txBody>
      </p:sp>
    </p:spTree>
    <p:extLst>
      <p:ext uri="{BB962C8B-B14F-4D97-AF65-F5344CB8AC3E}">
        <p14:creationId xmlns:p14="http://schemas.microsoft.com/office/powerpoint/2010/main" val="328310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My first test With method APPROACH</a:t>
            </a:r>
            <a:endParaRPr lang="pl-PL" dirty="0"/>
          </a:p>
        </p:txBody>
      </p:sp>
      <p:sp>
        <p:nvSpPr>
          <p:cNvPr id="9" name="Rectangle 1"/>
          <p:cNvSpPr>
            <a:spLocks noGrp="1" noChangeArrowheads="1"/>
          </p:cNvSpPr>
          <p:nvPr>
            <p:ph idx="17"/>
          </p:nvPr>
        </p:nvSpPr>
        <p:spPr bwMode="auto">
          <a:xfrm>
            <a:off x="467544" y="879685"/>
            <a:ext cx="803938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000FF"/>
                </a:solidFill>
                <a:effectLst/>
                <a:latin typeface="Consolas" panose="020B0609020204030204" pitchFamily="49" charset="0"/>
              </a:rPr>
              <a:t>using</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NUnit.Framework</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a:t>
            </a:r>
            <a:r>
              <a:rPr kumimoji="0" lang="pl-PL" altLang="pl-PL" sz="1600" b="0" i="0" u="none" strike="noStrike" cap="none" normalizeH="0" baseline="0" dirty="0" err="1">
                <a:ln>
                  <a:noFill/>
                </a:ln>
                <a:solidFill>
                  <a:srgbClr val="2B91AF"/>
                </a:solidFill>
                <a:effectLst/>
                <a:latin typeface="Consolas" panose="020B0609020204030204" pitchFamily="49" charset="0"/>
              </a:rPr>
              <a:t>TestFixture</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class</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CalculatorTest</a:t>
            </a:r>
            <a:endParaRPr kumimoji="0" lang="en-GB" altLang="pl-PL" sz="16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SetUp</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SetUp</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We </a:t>
            </a:r>
            <a:r>
              <a:rPr kumimoji="0" lang="pl-PL" altLang="pl-PL" sz="1600" b="0" i="0" u="none" strike="noStrike" cap="none" normalizeH="0" baseline="0" dirty="0" err="1">
                <a:ln>
                  <a:noFill/>
                </a:ln>
                <a:solidFill>
                  <a:srgbClr val="008000"/>
                </a:solidFill>
                <a:effectLst/>
                <a:latin typeface="Consolas" panose="020B0609020204030204" pitchFamily="49" charset="0"/>
              </a:rPr>
              <a:t>will</a:t>
            </a:r>
            <a:r>
              <a:rPr kumimoji="0" lang="pl-PL" altLang="pl-PL" sz="1600" b="0" i="0" u="none" strike="noStrike" cap="none" normalizeH="0" baseline="0" dirty="0">
                <a:ln>
                  <a:noFill/>
                </a:ln>
                <a:solidFill>
                  <a:srgbClr val="008000"/>
                </a:solidFill>
                <a:effectLst/>
                <a:latin typeface="Consolas" panose="020B0609020204030204" pitchFamily="49" charset="0"/>
              </a:rPr>
              <a:t> setup </a:t>
            </a:r>
            <a:r>
              <a:rPr kumimoji="0" lang="pl-PL" altLang="pl-PL" sz="1600" b="0" i="0" u="none" strike="noStrike" cap="none" normalizeH="0" baseline="0" dirty="0" err="1">
                <a:ln>
                  <a:noFill/>
                </a:ln>
                <a:solidFill>
                  <a:srgbClr val="008000"/>
                </a:solidFill>
                <a:effectLst/>
                <a:latin typeface="Consolas" panose="020B0609020204030204" pitchFamily="49" charset="0"/>
              </a:rPr>
              <a:t>everything</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lang="pl-PL" altLang="pl-PL" sz="1600" dirty="0" err="1">
                <a:solidFill>
                  <a:srgbClr val="008000"/>
                </a:solidFill>
                <a:latin typeface="Consolas" panose="020B0609020204030204" pitchFamily="49" charset="0"/>
              </a:rPr>
              <a:t>here</a:t>
            </a:r>
            <a:r>
              <a:rPr lang="en-GB" altLang="pl-PL" sz="1600" dirty="0">
                <a:solidFill>
                  <a:srgbClr val="008000"/>
                </a:solidFill>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before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each</a:t>
            </a:r>
            <a:r>
              <a:rPr lang="pl-PL" altLang="pl-PL" sz="1600" dirty="0">
                <a:solidFill>
                  <a:srgbClr val="008000"/>
                </a:solidFill>
                <a:latin typeface="Consolas" panose="020B0609020204030204" pitchFamily="49" charset="0"/>
              </a:rPr>
              <a:t> test </a:t>
            </a:r>
            <a:endParaRPr lang="en-GB" altLang="pl-PL" sz="1600" dirty="0">
              <a:solidFill>
                <a:srgbClr val="008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l-PL" altLang="pl-PL" sz="1600" dirty="0">
                <a:solidFill>
                  <a:srgbClr val="008000"/>
                </a:solidFill>
                <a:latin typeface="Consolas" panose="020B0609020204030204" pitchFamily="49" charset="0"/>
              </a:rPr>
              <a:t>     }</a:t>
            </a:r>
            <a:endParaRPr lang="en-GB" altLang="pl-PL" sz="1600" dirty="0">
              <a:solidFill>
                <a:srgbClr val="008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2B91AF"/>
                </a:solidFill>
                <a:effectLst/>
                <a:latin typeface="Consolas" panose="020B0609020204030204" pitchFamily="49" charset="0"/>
              </a:rPr>
              <a:t>Test</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Given_FirstNumberIs5_When_Add6_Then_ResultIs11()</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Code</a:t>
            </a:r>
            <a:r>
              <a:rPr kumimoji="0" lang="pl-PL" altLang="pl-PL" sz="1600" b="0" i="0" u="none" strike="noStrike" cap="none" normalizeH="0" baseline="0" dirty="0">
                <a:ln>
                  <a:noFill/>
                </a:ln>
                <a:solidFill>
                  <a:srgbClr val="008000"/>
                </a:solidFill>
                <a:effectLst/>
                <a:latin typeface="Consolas" panose="020B0609020204030204" pitchFamily="49" charset="0"/>
              </a:rPr>
              <a:t> of unit test</a:t>
            </a:r>
            <a:endParaRPr kumimoji="0" lang="en-GB"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TearDown</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TearDown</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Cleaning</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actions</a:t>
            </a:r>
            <a:r>
              <a:rPr kumimoji="0" lang="en-GB" altLang="pl-PL" sz="1600" b="0" i="0" u="none" strike="noStrike" cap="none" normalizeH="0" baseline="0" dirty="0">
                <a:ln>
                  <a:noFill/>
                </a:ln>
                <a:solidFill>
                  <a:srgbClr val="008000"/>
                </a:solidFill>
                <a:effectLst/>
                <a:latin typeface="Consolas" panose="020B0609020204030204" pitchFamily="49" charset="0"/>
              </a:rPr>
              <a:t> </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executes</a:t>
            </a:r>
            <a:r>
              <a:rPr lang="pl-PL" altLang="pl-PL" sz="1600" dirty="0">
                <a:solidFill>
                  <a:srgbClr val="008000"/>
                </a:solidFill>
                <a:latin typeface="Consolas" panose="020B0609020204030204" pitchFamily="49" charset="0"/>
              </a:rPr>
              <a:t> </a:t>
            </a:r>
            <a:r>
              <a:rPr lang="en-GB" altLang="pl-PL" sz="1600" dirty="0">
                <a:solidFill>
                  <a:srgbClr val="008000"/>
                </a:solidFill>
                <a:latin typeface="Consolas" panose="020B0609020204030204" pitchFamily="49" charset="0"/>
              </a:rPr>
              <a:t>after</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each</a:t>
            </a:r>
            <a:r>
              <a:rPr lang="pl-PL" altLang="pl-PL" sz="1600" dirty="0">
                <a:solidFill>
                  <a:srgbClr val="008000"/>
                </a:solidFill>
                <a:latin typeface="Consolas" panose="020B0609020204030204" pitchFamily="49" charset="0"/>
              </a:rPr>
              <a:t> test </a:t>
            </a:r>
            <a:endParaRPr kumimoji="0" lang="en-GB"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9679" y="5934156"/>
            <a:ext cx="1684977" cy="700951"/>
          </a:xfrm>
          <a:prstGeom prst="rect">
            <a:avLst/>
          </a:prstGeom>
        </p:spPr>
      </p:pic>
    </p:spTree>
    <p:extLst>
      <p:ext uri="{BB962C8B-B14F-4D97-AF65-F5344CB8AC3E}">
        <p14:creationId xmlns:p14="http://schemas.microsoft.com/office/powerpoint/2010/main" val="239031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My first test OBJECT APPROACH</a:t>
            </a:r>
            <a:endParaRPr lang="pl-PL" dirty="0"/>
          </a:p>
        </p:txBody>
      </p:sp>
      <p:sp>
        <p:nvSpPr>
          <p:cNvPr id="4" name="Rectangle 1"/>
          <p:cNvSpPr>
            <a:spLocks noGrp="1" noChangeArrowheads="1"/>
          </p:cNvSpPr>
          <p:nvPr>
            <p:ph idx="17"/>
          </p:nvPr>
        </p:nvSpPr>
        <p:spPr bwMode="auto">
          <a:xfrm>
            <a:off x="360000" y="1096254"/>
            <a:ext cx="803938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err="1">
                <a:ln>
                  <a:noFill/>
                </a:ln>
                <a:solidFill>
                  <a:srgbClr val="0000FF"/>
                </a:solidFill>
                <a:effectLst/>
                <a:latin typeface="Consolas" panose="020B0609020204030204" pitchFamily="49" charset="0"/>
              </a:rPr>
              <a:t>using</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Xunit</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class</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CalculatorTest</a:t>
            </a:r>
            <a:r>
              <a:rPr kumimoji="0" lang="pl-PL" altLang="pl-PL" sz="1600" b="0" i="0" u="none" strike="noStrike" cap="none" normalizeH="0" baseline="0" dirty="0">
                <a:ln>
                  <a:noFill/>
                </a:ln>
                <a:solidFill>
                  <a:schemeClr val="tx1"/>
                </a:solidFill>
                <a:effectLst/>
                <a:latin typeface="Consolas" panose="020B0609020204030204" pitchFamily="49" charset="0"/>
              </a:rPr>
              <a:t> : </a:t>
            </a:r>
            <a:r>
              <a:rPr kumimoji="0" lang="pl-PL" altLang="pl-PL" sz="1600" b="0" i="0" u="none" strike="noStrike" cap="none" normalizeH="0" baseline="0" dirty="0" err="1">
                <a:ln>
                  <a:noFill/>
                </a:ln>
                <a:solidFill>
                  <a:srgbClr val="2B91AF"/>
                </a:solidFill>
                <a:effectLst/>
                <a:latin typeface="Consolas" panose="020B0609020204030204" pitchFamily="49" charset="0"/>
              </a:rPr>
              <a:t>IDisposable</a:t>
            </a:r>
            <a:endParaRPr kumimoji="0" lang="en-GB" altLang="pl-PL" sz="1600" b="0" i="0" u="none" strike="noStrike" cap="none" normalizeH="0" baseline="0" dirty="0">
              <a:ln>
                <a:noFill/>
              </a:ln>
              <a:solidFill>
                <a:srgbClr val="2B91A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CalculatorTest</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We </a:t>
            </a:r>
            <a:r>
              <a:rPr kumimoji="0" lang="pl-PL" altLang="pl-PL" sz="1600" b="0" i="0" u="none" strike="noStrike" cap="none" normalizeH="0" baseline="0" dirty="0" err="1">
                <a:ln>
                  <a:noFill/>
                </a:ln>
                <a:solidFill>
                  <a:srgbClr val="008000"/>
                </a:solidFill>
                <a:effectLst/>
                <a:latin typeface="Consolas" panose="020B0609020204030204" pitchFamily="49" charset="0"/>
              </a:rPr>
              <a:t>will</a:t>
            </a:r>
            <a:r>
              <a:rPr kumimoji="0" lang="pl-PL" altLang="pl-PL" sz="1600" b="0" i="0" u="none" strike="noStrike" cap="none" normalizeH="0" baseline="0" dirty="0">
                <a:ln>
                  <a:noFill/>
                </a:ln>
                <a:solidFill>
                  <a:srgbClr val="008000"/>
                </a:solidFill>
                <a:effectLst/>
                <a:latin typeface="Consolas" panose="020B0609020204030204" pitchFamily="49" charset="0"/>
              </a:rPr>
              <a:t> setup </a:t>
            </a:r>
            <a:r>
              <a:rPr kumimoji="0" lang="pl-PL" altLang="pl-PL" sz="1600" b="0" i="0" u="none" strike="noStrike" cap="none" normalizeH="0" baseline="0" dirty="0" err="1">
                <a:ln>
                  <a:noFill/>
                </a:ln>
                <a:solidFill>
                  <a:srgbClr val="008000"/>
                </a:solidFill>
                <a:effectLst/>
                <a:latin typeface="Consolas" panose="020B0609020204030204" pitchFamily="49" charset="0"/>
              </a:rPr>
              <a:t>everything</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here</a:t>
            </a:r>
            <a:r>
              <a:rPr lang="pl-PL" altLang="pl-PL" sz="1600" dirty="0">
                <a:solidFill>
                  <a:srgbClr val="008000"/>
                </a:solidFill>
                <a:latin typeface="Consolas" panose="020B0609020204030204" pitchFamily="49" charset="0"/>
              </a:rPr>
              <a:t> - </a:t>
            </a:r>
            <a:r>
              <a:rPr lang="pl-PL" altLang="pl-PL" sz="1600" dirty="0" err="1">
                <a:solidFill>
                  <a:srgbClr val="008000"/>
                </a:solidFill>
                <a:latin typeface="Consolas" panose="020B0609020204030204" pitchFamily="49" charset="0"/>
              </a:rPr>
              <a:t>executes</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before</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each</a:t>
            </a:r>
            <a:r>
              <a:rPr lang="pl-PL" altLang="pl-PL" sz="1600" dirty="0">
                <a:solidFill>
                  <a:srgbClr val="008000"/>
                </a:solidFill>
                <a:latin typeface="Consolas" panose="020B0609020204030204" pitchFamily="49" charset="0"/>
              </a:rPr>
              <a:t> test </a:t>
            </a:r>
            <a:endParaRPr kumimoji="0" lang="en-GB"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2B91AF"/>
                </a:solidFill>
                <a:effectLst/>
                <a:latin typeface="Consolas" panose="020B0609020204030204" pitchFamily="49" charset="0"/>
              </a:rPr>
              <a:t>Fact</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Given_FirstNumberIs5_When_Add6_Then_ResultIs11()</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Code</a:t>
            </a:r>
            <a:r>
              <a:rPr kumimoji="0" lang="pl-PL" altLang="pl-PL" sz="1600" b="0" i="0" u="none" strike="noStrike" cap="none" normalizeH="0" baseline="0" dirty="0">
                <a:ln>
                  <a:noFill/>
                </a:ln>
                <a:solidFill>
                  <a:srgbClr val="008000"/>
                </a:solidFill>
                <a:effectLst/>
                <a:latin typeface="Consolas" panose="020B0609020204030204" pitchFamily="49" charset="0"/>
              </a:rPr>
              <a:t> of unit test</a:t>
            </a:r>
            <a:endParaRPr kumimoji="0" lang="en-GB"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pl-PL" sz="1600" dirty="0">
              <a:solidFill>
                <a:schemeClr val="tx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00FF"/>
                </a:solidFill>
                <a:effectLst/>
                <a:latin typeface="Consolas" panose="020B0609020204030204" pitchFamily="49" charset="0"/>
              </a:rPr>
              <a:t>public</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rgbClr val="0000FF"/>
                </a:solidFill>
                <a:effectLst/>
                <a:latin typeface="Consolas" panose="020B0609020204030204" pitchFamily="49" charset="0"/>
              </a:rPr>
              <a:t>void</a:t>
            </a: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err="1">
                <a:ln>
                  <a:noFill/>
                </a:ln>
                <a:solidFill>
                  <a:schemeClr val="tx1"/>
                </a:solidFill>
                <a:effectLst/>
                <a:latin typeface="Consolas" panose="020B0609020204030204" pitchFamily="49" charset="0"/>
              </a:rPr>
              <a:t>Dispose</a:t>
            </a:r>
            <a:r>
              <a:rPr kumimoji="0" lang="pl-PL" altLang="pl-PL" sz="1600" b="0" i="0" u="none" strike="noStrike" cap="none" normalizeH="0" baseline="0" dirty="0">
                <a:ln>
                  <a:noFill/>
                </a:ln>
                <a:solidFill>
                  <a:schemeClr val="tx1"/>
                </a:solidFill>
                <a:effectLst/>
                <a:latin typeface="Consolas" panose="020B0609020204030204" pitchFamily="49" charset="0"/>
              </a:rPr>
              <a:t>()</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lvl="0" indent="0" eaLnBrk="0" fontAlgn="base" hangingPunct="0">
              <a:lnSpc>
                <a:spcPct val="100000"/>
              </a:lnSpc>
              <a:spcBef>
                <a:spcPct val="0"/>
              </a:spcBef>
              <a:spcAft>
                <a:spcPct val="0"/>
              </a:spcAft>
              <a:buClrTx/>
              <a:buNone/>
            </a:pPr>
            <a:r>
              <a:rPr kumimoji="0" lang="pl-PL" altLang="pl-PL" sz="1600" b="0" i="0" u="none" strike="noStrike" cap="none" normalizeH="0" baseline="0" dirty="0">
                <a:ln>
                  <a:noFill/>
                </a:ln>
                <a:solidFill>
                  <a:schemeClr val="tx1"/>
                </a:solidFill>
                <a:effectLst/>
                <a:latin typeface="Consolas" panose="020B0609020204030204" pitchFamily="49" charset="0"/>
              </a:rPr>
              <a:t>         </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Cleaning</a:t>
            </a:r>
            <a:r>
              <a:rPr kumimoji="0" lang="pl-PL" altLang="pl-PL" sz="1600" b="0" i="0" u="none" strike="noStrike" cap="none" normalizeH="0" baseline="0" dirty="0">
                <a:ln>
                  <a:noFill/>
                </a:ln>
                <a:solidFill>
                  <a:srgbClr val="008000"/>
                </a:solidFill>
                <a:effectLst/>
                <a:latin typeface="Consolas" panose="020B0609020204030204" pitchFamily="49" charset="0"/>
              </a:rPr>
              <a:t> </a:t>
            </a:r>
            <a:r>
              <a:rPr kumimoji="0" lang="pl-PL" altLang="pl-PL" sz="1600" b="0" i="0" u="none" strike="noStrike" cap="none" normalizeH="0" baseline="0" dirty="0" err="1">
                <a:ln>
                  <a:noFill/>
                </a:ln>
                <a:solidFill>
                  <a:srgbClr val="008000"/>
                </a:solidFill>
                <a:effectLst/>
                <a:latin typeface="Consolas" panose="020B0609020204030204" pitchFamily="49" charset="0"/>
              </a:rPr>
              <a:t>actions</a:t>
            </a:r>
            <a:r>
              <a:rPr lang="pl-PL" altLang="pl-PL" sz="1600" dirty="0">
                <a:solidFill>
                  <a:srgbClr val="008000"/>
                </a:solidFill>
                <a:latin typeface="Consolas" panose="020B0609020204030204" pitchFamily="49" charset="0"/>
              </a:rPr>
              <a:t> - </a:t>
            </a:r>
            <a:r>
              <a:rPr lang="pl-PL" altLang="pl-PL" sz="1600" dirty="0" err="1">
                <a:solidFill>
                  <a:srgbClr val="008000"/>
                </a:solidFill>
                <a:latin typeface="Consolas" panose="020B0609020204030204" pitchFamily="49" charset="0"/>
              </a:rPr>
              <a:t>executes</a:t>
            </a:r>
            <a:r>
              <a:rPr lang="pl-PL" altLang="pl-PL" sz="1600" dirty="0">
                <a:solidFill>
                  <a:srgbClr val="008000"/>
                </a:solidFill>
                <a:latin typeface="Consolas" panose="020B0609020204030204" pitchFamily="49" charset="0"/>
              </a:rPr>
              <a:t> </a:t>
            </a:r>
            <a:r>
              <a:rPr lang="en-GB" altLang="pl-PL" sz="1600" dirty="0">
                <a:solidFill>
                  <a:srgbClr val="008000"/>
                </a:solidFill>
                <a:latin typeface="Consolas" panose="020B0609020204030204" pitchFamily="49" charset="0"/>
              </a:rPr>
              <a:t>after</a:t>
            </a:r>
            <a:r>
              <a:rPr lang="pl-PL" altLang="pl-PL" sz="1600" dirty="0">
                <a:solidFill>
                  <a:srgbClr val="008000"/>
                </a:solidFill>
                <a:latin typeface="Consolas" panose="020B0609020204030204" pitchFamily="49" charset="0"/>
              </a:rPr>
              <a:t> </a:t>
            </a:r>
            <a:r>
              <a:rPr lang="pl-PL" altLang="pl-PL" sz="1600" dirty="0" err="1">
                <a:solidFill>
                  <a:srgbClr val="008000"/>
                </a:solidFill>
                <a:latin typeface="Consolas" panose="020B0609020204030204" pitchFamily="49" charset="0"/>
              </a:rPr>
              <a:t>each</a:t>
            </a:r>
            <a:r>
              <a:rPr lang="pl-PL" altLang="pl-PL" sz="1600" dirty="0">
                <a:solidFill>
                  <a:srgbClr val="008000"/>
                </a:solidFill>
                <a:latin typeface="Consolas" panose="020B0609020204030204" pitchFamily="49" charset="0"/>
              </a:rPr>
              <a:t> test </a:t>
            </a:r>
            <a:endParaRPr kumimoji="0" lang="en-GB" altLang="pl-PL" sz="1600" b="0" i="0" u="none" strike="noStrike" cap="none" normalizeH="0" baseline="0" dirty="0">
              <a:ln>
                <a:noFill/>
              </a:ln>
              <a:solidFill>
                <a:srgbClr val="008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endParaRPr kumimoji="0" lang="en-GB" altLang="pl-PL" sz="16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Consolas" panose="020B0609020204030204" pitchFamily="49" charset="0"/>
              </a:rPr>
              <a:t> }</a:t>
            </a:r>
          </a:p>
        </p:txBody>
      </p:sp>
      <p:pic>
        <p:nvPicPr>
          <p:cNvPr id="5" name="Obraz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794" y="5301208"/>
            <a:ext cx="1269780" cy="1269780"/>
          </a:xfrm>
          <a:prstGeom prst="rect">
            <a:avLst/>
          </a:prstGeom>
        </p:spPr>
      </p:pic>
      <p:sp>
        <p:nvSpPr>
          <p:cNvPr id="3" name="pole tekstowe 2"/>
          <p:cNvSpPr txBox="1"/>
          <p:nvPr/>
        </p:nvSpPr>
        <p:spPr>
          <a:xfrm>
            <a:off x="360000" y="6256532"/>
            <a:ext cx="6660272" cy="523220"/>
          </a:xfrm>
          <a:prstGeom prst="rect">
            <a:avLst/>
          </a:prstGeom>
          <a:noFill/>
        </p:spPr>
        <p:txBody>
          <a:bodyPr wrap="square" rtlCol="0">
            <a:spAutoFit/>
          </a:bodyPr>
          <a:lstStyle/>
          <a:p>
            <a:r>
              <a:rPr lang="pl-PL" sz="1400" dirty="0"/>
              <a:t>In </a:t>
            </a:r>
            <a:r>
              <a:rPr lang="pl-PL" sz="1400" dirty="0" err="1"/>
              <a:t>production</a:t>
            </a:r>
            <a:r>
              <a:rPr lang="pl-PL" sz="1400" dirty="0"/>
              <a:t> </a:t>
            </a:r>
            <a:r>
              <a:rPr lang="pl-PL" sz="1400" dirty="0" err="1"/>
              <a:t>code</a:t>
            </a:r>
            <a:r>
              <a:rPr lang="pl-PL" sz="1400" dirty="0"/>
              <a:t> </a:t>
            </a:r>
            <a:r>
              <a:rPr lang="pl-PL" sz="1400" dirty="0" err="1"/>
              <a:t>please</a:t>
            </a:r>
            <a:r>
              <a:rPr lang="pl-PL" sz="1400" dirty="0"/>
              <a:t> </a:t>
            </a:r>
            <a:r>
              <a:rPr lang="pl-PL" sz="1400" dirty="0" err="1"/>
              <a:t>implement</a:t>
            </a:r>
            <a:r>
              <a:rPr lang="pl-PL" sz="1400" dirty="0"/>
              <a:t> </a:t>
            </a:r>
            <a:r>
              <a:rPr lang="pl-PL" sz="1400" dirty="0" err="1"/>
              <a:t>IDisposable</a:t>
            </a:r>
            <a:r>
              <a:rPr lang="pl-PL" sz="1400" dirty="0"/>
              <a:t> in </a:t>
            </a:r>
            <a:r>
              <a:rPr lang="pl-PL" sz="1400" dirty="0" err="1"/>
              <a:t>correct</a:t>
            </a:r>
            <a:r>
              <a:rPr lang="pl-PL" sz="1400" dirty="0"/>
              <a:t> </a:t>
            </a:r>
            <a:r>
              <a:rPr lang="pl-PL" sz="1400" dirty="0" err="1"/>
              <a:t>way</a:t>
            </a:r>
            <a:r>
              <a:rPr lang="pl-PL" sz="1400" dirty="0"/>
              <a:t>: https://msdn.microsoft.com/pl-pl/library/system.idisposable(v=vs.110).aspx</a:t>
            </a:r>
          </a:p>
        </p:txBody>
      </p:sp>
    </p:spTree>
    <p:extLst>
      <p:ext uri="{BB962C8B-B14F-4D97-AF65-F5344CB8AC3E}">
        <p14:creationId xmlns:p14="http://schemas.microsoft.com/office/powerpoint/2010/main" val="4043168402"/>
      </p:ext>
    </p:extLst>
  </p:cSld>
  <p:clrMapOvr>
    <a:masterClrMapping/>
  </p:clrMapOvr>
</p:sld>
</file>

<file path=ppt/theme/theme1.xml><?xml version="1.0" encoding="utf-8"?>
<a:theme xmlns:a="http://schemas.openxmlformats.org/drawingml/2006/main" name="Theme_Objectivity">
  <a:themeElements>
    <a:clrScheme name="Custom 5">
      <a:dk1>
        <a:srgbClr val="283480"/>
      </a:dk1>
      <a:lt1>
        <a:sysClr val="window" lastClr="FFFFFF"/>
      </a:lt1>
      <a:dk2>
        <a:srgbClr val="017DBB"/>
      </a:dk2>
      <a:lt2>
        <a:srgbClr val="FFFFFF"/>
      </a:lt2>
      <a:accent1>
        <a:srgbClr val="0081E2"/>
      </a:accent1>
      <a:accent2>
        <a:srgbClr val="002060"/>
      </a:accent2>
      <a:accent3>
        <a:srgbClr val="7030A0"/>
      </a:accent3>
      <a:accent4>
        <a:srgbClr val="FF43AA"/>
      </a:accent4>
      <a:accent5>
        <a:srgbClr val="FFED00"/>
      </a:accent5>
      <a:accent6>
        <a:srgbClr val="984807"/>
      </a:accent6>
      <a:hlink>
        <a:srgbClr val="007DBA"/>
      </a:hlink>
      <a:folHlink>
        <a:srgbClr val="800080"/>
      </a:folHlink>
    </a:clrScheme>
    <a:fontScheme name="Objectivity-SystemFonts">
      <a:majorFont>
        <a:latin typeface="Arial Narrow"/>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bjectivity PowerPoint Template [Read-Only]" id="{D6C99ACA-29F7-41C4-9BA7-530882420A63}" vid="{FA2253E8-86F4-49BA-B9CE-C5DDECF1F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roved_x0020_by xmlns="5dd3191a-cb4c-49ff-b444-ed92889b1301">
      <UserInfo>
        <DisplayName/>
        <AccountId xsi:nil="true"/>
        <AccountType/>
      </UserInfo>
    </Approved_x0020_by>
    <Reviewed_x0020_by xmlns="5dd3191a-cb4c-49ff-b444-ed92889b1301">
      <UserInfo>
        <DisplayName/>
        <AccountId xsi:nil="true"/>
        <AccountType/>
      </UserInfo>
    </Reviewed_x0020_by>
    <Process_x0020_Owner_x003a_ xmlns="5dd3191a-cb4c-49ff-b444-ed92889b1301">
      <UserInfo>
        <DisplayName/>
        <AccountId xsi:nil="true"/>
        <AccountType/>
      </UserInfo>
    </Process_x0020_Owner_x003a_>
    <Ver_x002e_ xmlns="5dd3191a-cb4c-49ff-b444-ed92889b1301" xsi:nil="true"/>
    <Expiration_x0020_Date0 xmlns="5dd3191a-cb4c-49ff-b444-ed92889b130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580AF4EF215D4FBBCC43FDEC2DD460" ma:contentTypeVersion="5" ma:contentTypeDescription="Create a new document." ma:contentTypeScope="" ma:versionID="c7dfdb9e1756956d38b0cfebd5102a10">
  <xsd:schema xmlns:xsd="http://www.w3.org/2001/XMLSchema" xmlns:xs="http://www.w3.org/2001/XMLSchema" xmlns:p="http://schemas.microsoft.com/office/2006/metadata/properties" xmlns:ns2="5dd3191a-cb4c-49ff-b444-ed92889b1301" targetNamespace="http://schemas.microsoft.com/office/2006/metadata/properties" ma:root="true" ma:fieldsID="b6167dda1626573ed6ce1e789fa3f596" ns2:_="">
    <xsd:import namespace="5dd3191a-cb4c-49ff-b444-ed92889b1301"/>
    <xsd:element name="properties">
      <xsd:complexType>
        <xsd:sequence>
          <xsd:element name="documentManagement">
            <xsd:complexType>
              <xsd:all>
                <xsd:element ref="ns2:Expiration_x0020_Date0" minOccurs="0"/>
                <xsd:element ref="ns2:Reviewed_x0020_by" minOccurs="0"/>
                <xsd:element ref="ns2:Approved_x0020_by" minOccurs="0"/>
                <xsd:element ref="ns2:Process_x0020_Owner_x003a_" minOccurs="0"/>
                <xsd:element ref="ns2:Ver_x002e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3191a-cb4c-49ff-b444-ed92889b1301" elementFormDefault="qualified">
    <xsd:import namespace="http://schemas.microsoft.com/office/2006/documentManagement/types"/>
    <xsd:import namespace="http://schemas.microsoft.com/office/infopath/2007/PartnerControls"/>
    <xsd:element name="Expiration_x0020_Date0" ma:index="8" nillable="true" ma:displayName="Expiration Date" ma:format="DateOnly" ma:internalName="Expiration_x0020_Date0">
      <xsd:simpleType>
        <xsd:restriction base="dms:DateTime"/>
      </xsd:simpleType>
    </xsd:element>
    <xsd:element name="Reviewed_x0020_by" ma:index="9" nillable="true" ma:displayName="Reviewed by" ma:list="UserInfo" ma:SharePointGroup="0" ma:internalName="Review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by" ma:index="10" nillable="true" ma:displayName="Approved by" ma:list="UserInfo"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cess_x0020_Owner_x003a_" ma:index="11" nillable="true" ma:displayName="Process Owner:" ma:list="UserInfo" ma:SharePointGroup="0" ma:internalName="Process_x0020_Owner_x003a_"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Ver_x002e_" ma:index="12" nillable="true" ma:displayName="Ver." ma:internalName="Ver_x002e_">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F14B6-0560-42CB-ABE2-4AF83C58B94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dd3191a-cb4c-49ff-b444-ed92889b1301"/>
    <ds:schemaRef ds:uri="http://www.w3.org/XML/1998/namespace"/>
    <ds:schemaRef ds:uri="http://purl.org/dc/dcmitype/"/>
  </ds:schemaRefs>
</ds:datastoreItem>
</file>

<file path=customXml/itemProps2.xml><?xml version="1.0" encoding="utf-8"?>
<ds:datastoreItem xmlns:ds="http://schemas.openxmlformats.org/officeDocument/2006/customXml" ds:itemID="{02EEAC9C-DE85-4ED6-875C-AC3E82780B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d3191a-cb4c-49ff-b444-ed92889b1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33D784-6CAB-430D-ABF6-23CB7DEA62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PPT_Template</Template>
  <TotalTime>4923</TotalTime>
  <Words>2619</Words>
  <Application>Microsoft Office PowerPoint</Application>
  <PresentationFormat>On-screen Show (4:3)</PresentationFormat>
  <Paragraphs>717</Paragraphs>
  <Slides>72</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Arial Narrow</vt:lpstr>
      <vt:lpstr>Arial Unicode MS</vt:lpstr>
      <vt:lpstr>Calibri</vt:lpstr>
      <vt:lpstr>Consolas</vt:lpstr>
      <vt:lpstr>Wingdings</vt:lpstr>
      <vt:lpstr>Theme_Objectivity</vt:lpstr>
      <vt:lpstr>Unit Test  Let’s write some code</vt:lpstr>
      <vt:lpstr>Long TERM PLAN</vt:lpstr>
      <vt:lpstr>Goal of Training</vt:lpstr>
      <vt:lpstr>PLAN</vt:lpstr>
      <vt:lpstr>Before we start – REASONS TO WRITE UNIT TESTS</vt:lpstr>
      <vt:lpstr>UNIT TestS FRAMEWORKS</vt:lpstr>
      <vt:lpstr>Different approaches</vt:lpstr>
      <vt:lpstr>My first test With method APPROACH</vt:lpstr>
      <vt:lpstr>My first test OBJECT APPROACH</vt:lpstr>
      <vt:lpstr>Unit</vt:lpstr>
      <vt:lpstr>My FIRST UNIT TEST</vt:lpstr>
      <vt:lpstr>SOME CODE THAT WE WOULD LIKE TO TEST</vt:lpstr>
      <vt:lpstr>Arrange act assert</vt:lpstr>
      <vt:lpstr>Let’s TRY TO BUILD TeST STEP BY STEP – THE NAME</vt:lpstr>
      <vt:lpstr>HOW WE SHOULD NAME OUR TEST</vt:lpstr>
      <vt:lpstr>TEST ATTRIBUTE</vt:lpstr>
      <vt:lpstr>FACT &amp; THEORY</vt:lpstr>
      <vt:lpstr>RESULTS of PREVIOUS TESTS</vt:lpstr>
      <vt:lpstr>We can Now prepare ARRANGE</vt:lpstr>
      <vt:lpstr>IN THIS CASE it CAN LOOK like THIS</vt:lpstr>
      <vt:lpstr>Next step ACT</vt:lpstr>
      <vt:lpstr>IN MOST CASES ACT HAS one LINE</vt:lpstr>
      <vt:lpstr>LAST ITEM - ASSERT</vt:lpstr>
      <vt:lpstr>ASSERT</vt:lpstr>
      <vt:lpstr>DIFFERENT TYPES OF ASSERTS</vt:lpstr>
      <vt:lpstr>DIFFERENT TYPES OF ASSERTS</vt:lpstr>
      <vt:lpstr>Different TEST RESULTS MESSAGE</vt:lpstr>
      <vt:lpstr>Different TEST RESULTS MESSAGE</vt:lpstr>
      <vt:lpstr>Different TEST RESULTS MESSAGE</vt:lpstr>
      <vt:lpstr>ASSERT IN THEORY should have one line….</vt:lpstr>
      <vt:lpstr>ONcE AGAIN OUR production CODE</vt:lpstr>
      <vt:lpstr>And our FINAL TEST</vt:lpstr>
      <vt:lpstr>How To Design Good Unit Test</vt:lpstr>
      <vt:lpstr>LET’s RUN IT</vt:lpstr>
      <vt:lpstr>Running xUNIT TESTs - Console</vt:lpstr>
      <vt:lpstr>Running xUNIT TESTs – VISUAl STUDIO</vt:lpstr>
      <vt:lpstr>Running xUNIT TESTs - RESHARPER</vt:lpstr>
      <vt:lpstr>Test DEBUGGING</vt:lpstr>
      <vt:lpstr>XUNIT</vt:lpstr>
      <vt:lpstr>Best practices</vt:lpstr>
      <vt:lpstr>XUNIT  – other Possibilities</vt:lpstr>
      <vt:lpstr>Friendly names and grouping</vt:lpstr>
      <vt:lpstr>Fluent Assertions</vt:lpstr>
      <vt:lpstr>Fluent Assertions – Should Be Equivalent To</vt:lpstr>
      <vt:lpstr>Mocks</vt:lpstr>
      <vt:lpstr>Mock VS STUB BY Martin Fowler</vt:lpstr>
      <vt:lpstr>moQ</vt:lpstr>
      <vt:lpstr>HOW TO CREATE MOCK</vt:lpstr>
      <vt:lpstr>HOW to Change behaviour</vt:lpstr>
      <vt:lpstr>HOW TO MOCK PROPERTY</vt:lpstr>
      <vt:lpstr>HOW TO CHANGE BEHAVIOUR BASED ON Arguments</vt:lpstr>
      <vt:lpstr>HOW TO Verify EXPCECTED BEHAVIOUR - METHODS</vt:lpstr>
      <vt:lpstr>HOW TO Verify EXPCECTED BEHAVIOUR - PROPERTIES</vt:lpstr>
      <vt:lpstr>CallbackS</vt:lpstr>
      <vt:lpstr>NSubstitute</vt:lpstr>
      <vt:lpstr>HOW TO CREATE MOCK</vt:lpstr>
      <vt:lpstr>HOW to Change behaviour</vt:lpstr>
      <vt:lpstr>HOW TO CHANGE BEHAVIOUR BASED ON Arguments</vt:lpstr>
      <vt:lpstr>HOW TO Verify EXPCECTED BEHAVIOUR - METHODS</vt:lpstr>
      <vt:lpstr>HOW TO Verify EXPCECTED BEHAVIOUR - PROPERTIES</vt:lpstr>
      <vt:lpstr>CallbackS</vt:lpstr>
      <vt:lpstr>COVERAGE REPORT</vt:lpstr>
      <vt:lpstr>Team CiTY – Coverage ReporT</vt:lpstr>
      <vt:lpstr>Team CiTY – Lines Coverage</vt:lpstr>
      <vt:lpstr>Open COVER – Branch Coverage</vt:lpstr>
      <vt:lpstr>DATABASE UNIT TESTS</vt:lpstr>
      <vt:lpstr>Test Driven Development (TDD)</vt:lpstr>
      <vt:lpstr>Summary</vt:lpstr>
      <vt:lpstr>Recollect knowledge</vt:lpstr>
      <vt:lpstr>Links</vt:lpstr>
      <vt:lpstr>QUESTIONS / Discussion</vt:lpstr>
      <vt:lpstr>Thank You</vt:lpstr>
    </vt:vector>
  </TitlesOfParts>
  <Company>Objectivity Bespoke Software Specialists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Michal Jankowski</dc:creator>
  <cp:lastModifiedBy>Michal Jankowski</cp:lastModifiedBy>
  <cp:revision>282</cp:revision>
  <dcterms:created xsi:type="dcterms:W3CDTF">2016-04-13T09:47:44Z</dcterms:created>
  <dcterms:modified xsi:type="dcterms:W3CDTF">2016-11-24T08:40:53Z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0x0101000E580AF4EF215D4FBBCC43FDEC2DD460</vt:lpwstr>
  </property>
</Properties>
</file>