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302" r:id="rId4"/>
    <p:sldId id="357" r:id="rId5"/>
    <p:sldId id="411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65" r:id="rId14"/>
    <p:sldId id="460" r:id="rId15"/>
    <p:sldId id="458" r:id="rId16"/>
    <p:sldId id="459" r:id="rId17"/>
    <p:sldId id="457" r:id="rId18"/>
    <p:sldId id="412" r:id="rId19"/>
    <p:sldId id="415" r:id="rId20"/>
    <p:sldId id="416" r:id="rId21"/>
    <p:sldId id="417" r:id="rId22"/>
    <p:sldId id="418" r:id="rId23"/>
    <p:sldId id="419" r:id="rId24"/>
    <p:sldId id="461" r:id="rId25"/>
    <p:sldId id="420" r:id="rId26"/>
    <p:sldId id="421" r:id="rId27"/>
    <p:sldId id="422" r:id="rId28"/>
    <p:sldId id="423" r:id="rId29"/>
    <p:sldId id="462" r:id="rId30"/>
    <p:sldId id="431" r:id="rId31"/>
    <p:sldId id="432" r:id="rId32"/>
    <p:sldId id="433" r:id="rId33"/>
    <p:sldId id="463" r:id="rId34"/>
    <p:sldId id="434" r:id="rId35"/>
    <p:sldId id="435" r:id="rId36"/>
    <p:sldId id="439" r:id="rId37"/>
    <p:sldId id="464" r:id="rId38"/>
    <p:sldId id="41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60" d="100"/>
          <a:sy n="60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2E89F-1BAF-734F-BA43-C28ED591F519}" type="doc">
      <dgm:prSet loTypeId="urn:microsoft.com/office/officeart/2005/8/layout/vList3#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00670-87A4-4146-BEEC-FF46C95CD200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Introduction to IP Addressing</a:t>
          </a:r>
          <a:endParaRPr lang="en-US" dirty="0">
            <a:solidFill>
              <a:schemeClr val="bg1"/>
            </a:solidFill>
          </a:endParaRPr>
        </a:p>
      </dgm:t>
    </dgm:pt>
    <dgm:pt modelId="{611E8B6F-7C60-914A-A1B7-94702D7075BB}" type="parTrans" cxnId="{7C7F35E0-5FA4-9149-B0A8-FFB7AAB37413}">
      <dgm:prSet/>
      <dgm:spPr/>
      <dgm:t>
        <a:bodyPr/>
        <a:lstStyle/>
        <a:p>
          <a:endParaRPr lang="en-US"/>
        </a:p>
      </dgm:t>
    </dgm:pt>
    <dgm:pt modelId="{791FDA7B-2154-9448-9A04-6BE6186289AD}" type="sibTrans" cxnId="{7C7F35E0-5FA4-9149-B0A8-FFB7AAB37413}">
      <dgm:prSet/>
      <dgm:spPr/>
      <dgm:t>
        <a:bodyPr/>
        <a:lstStyle/>
        <a:p>
          <a:endParaRPr lang="en-US"/>
        </a:p>
      </dgm:t>
    </dgm:pt>
    <dgm:pt modelId="{495776E9-B101-E84A-BDEE-EDBD2C94B0F0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>
                  <a:lumMod val="50000"/>
                </a:schemeClr>
              </a:solidFill>
            </a:rPr>
            <a:t>I   </a:t>
          </a:r>
          <a:r>
            <a:rPr lang="en-US" b="0" dirty="0" smtClean="0">
              <a:solidFill>
                <a:srgbClr val="FFFFFF"/>
              </a:solidFill>
            </a:rPr>
            <a:t>Introduction to </a:t>
          </a:r>
          <a:r>
            <a:rPr lang="en-US" b="0" dirty="0" err="1" smtClean="0">
              <a:solidFill>
                <a:srgbClr val="FFFFFF"/>
              </a:solidFill>
            </a:rPr>
            <a:t>Wireshark</a:t>
          </a:r>
          <a:endParaRPr lang="en-US" dirty="0">
            <a:solidFill>
              <a:srgbClr val="FFFFFF"/>
            </a:solidFill>
          </a:endParaRPr>
        </a:p>
      </dgm:t>
    </dgm:pt>
    <dgm:pt modelId="{7460C609-8CDC-8E4E-A154-E82C018048D5}" type="parTrans" cxnId="{05F196F3-8062-B444-8FC9-BAC1015CC7B5}">
      <dgm:prSet/>
      <dgm:spPr/>
      <dgm:t>
        <a:bodyPr/>
        <a:lstStyle/>
        <a:p>
          <a:endParaRPr lang="en-US"/>
        </a:p>
      </dgm:t>
    </dgm:pt>
    <dgm:pt modelId="{729BD1E0-52D1-B34A-9C4A-7D0B5038530F}" type="sibTrans" cxnId="{05F196F3-8062-B444-8FC9-BAC1015CC7B5}">
      <dgm:prSet/>
      <dgm:spPr/>
      <dgm:t>
        <a:bodyPr/>
        <a:lstStyle/>
        <a:p>
          <a:endParaRPr lang="en-US"/>
        </a:p>
      </dgm:t>
    </dgm:pt>
    <dgm:pt modelId="{942E61C7-03C0-40DB-A9FD-0976ED3872BD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OSI and TCP/IP Layer</a:t>
          </a:r>
          <a:endParaRPr lang="en-US" dirty="0">
            <a:solidFill>
              <a:schemeClr val="bg1"/>
            </a:solidFill>
          </a:endParaRPr>
        </a:p>
      </dgm:t>
    </dgm:pt>
    <dgm:pt modelId="{D06C5F73-C8BA-41B9-A658-C5A588DA5724}" type="parTrans" cxnId="{0350A72C-C163-4043-892E-13C0CAFBC8B2}">
      <dgm:prSet/>
      <dgm:spPr/>
      <dgm:t>
        <a:bodyPr/>
        <a:lstStyle/>
        <a:p>
          <a:endParaRPr lang="en-US"/>
        </a:p>
      </dgm:t>
    </dgm:pt>
    <dgm:pt modelId="{94800981-7844-453E-A7E8-18577B3C9042}" type="sibTrans" cxnId="{0350A72C-C163-4043-892E-13C0CAFBC8B2}">
      <dgm:prSet/>
      <dgm:spPr/>
      <dgm:t>
        <a:bodyPr/>
        <a:lstStyle/>
        <a:p>
          <a:endParaRPr lang="en-US"/>
        </a:p>
      </dgm:t>
    </dgm:pt>
    <dgm:pt modelId="{3BA5C740-F0F8-214A-ACCE-13F7792243A5}" type="pres">
      <dgm:prSet presAssocID="{4DC2E89F-1BAF-734F-BA43-C28ED591F51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429AEF-61EA-43FE-917F-B6C79F7CD8A9}" type="pres">
      <dgm:prSet presAssocID="{942E61C7-03C0-40DB-A9FD-0976ED3872BD}" presName="composite" presStyleCnt="0"/>
      <dgm:spPr/>
    </dgm:pt>
    <dgm:pt modelId="{01E4A7DB-FA80-4884-96E8-617B127B0EC1}" type="pres">
      <dgm:prSet presAssocID="{942E61C7-03C0-40DB-A9FD-0976ED3872BD}" presName="imgShp" presStyleLbl="fgImgPlace1" presStyleIdx="0" presStyleCnt="3"/>
      <dgm:spPr/>
    </dgm:pt>
    <dgm:pt modelId="{B5C833AE-3689-47BF-800E-D437A56BB13B}" type="pres">
      <dgm:prSet presAssocID="{942E61C7-03C0-40DB-A9FD-0976ED3872BD}" presName="txShp" presStyleLbl="node1" presStyleIdx="0" presStyleCnt="3" custScaleX="99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4040D-A7F7-4020-B732-4541ADF176FB}" type="pres">
      <dgm:prSet presAssocID="{94800981-7844-453E-A7E8-18577B3C9042}" presName="spacing" presStyleCnt="0"/>
      <dgm:spPr/>
    </dgm:pt>
    <dgm:pt modelId="{8880D482-6C39-2E47-81BB-03282BC9436A}" type="pres">
      <dgm:prSet presAssocID="{44500670-87A4-4146-BEEC-FF46C95CD200}" presName="composite" presStyleCnt="0"/>
      <dgm:spPr/>
    </dgm:pt>
    <dgm:pt modelId="{F5B3C22C-1AE5-6B46-B847-77C40629EEEE}" type="pres">
      <dgm:prSet presAssocID="{44500670-87A4-4146-BEEC-FF46C95CD200}" presName="imgShp" presStyleLbl="fgImgPlace1" presStyleIdx="1" presStyleCnt="3"/>
      <dgm:spPr/>
    </dgm:pt>
    <dgm:pt modelId="{37813626-7365-E942-82EB-BE83CB40CCF9}" type="pres">
      <dgm:prSet presAssocID="{44500670-87A4-4146-BEEC-FF46C95CD200}" presName="txShp" presStyleLbl="node1" presStyleIdx="1" presStyleCnt="3" custScaleX="99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D4DCA-9459-5F4C-948A-F988E2888C04}" type="pres">
      <dgm:prSet presAssocID="{791FDA7B-2154-9448-9A04-6BE6186289AD}" presName="spacing" presStyleCnt="0"/>
      <dgm:spPr/>
    </dgm:pt>
    <dgm:pt modelId="{821BB3FB-7C5B-1848-AE3C-C72816193F22}" type="pres">
      <dgm:prSet presAssocID="{495776E9-B101-E84A-BDEE-EDBD2C94B0F0}" presName="composite" presStyleCnt="0"/>
      <dgm:spPr/>
    </dgm:pt>
    <dgm:pt modelId="{E5F33EF4-5224-4843-AAAD-2281E21C7CDD}" type="pres">
      <dgm:prSet presAssocID="{495776E9-B101-E84A-BDEE-EDBD2C94B0F0}" presName="imgShp" presStyleLbl="fgImgPlace1" presStyleIdx="2" presStyleCnt="3"/>
      <dgm:spPr/>
    </dgm:pt>
    <dgm:pt modelId="{160719E9-A12D-994D-B693-18DADE34439E}" type="pres">
      <dgm:prSet presAssocID="{495776E9-B101-E84A-BDEE-EDBD2C94B0F0}" presName="txShp" presStyleLbl="node1" presStyleIdx="2" presStyleCnt="3" custScaleX="99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98021-9091-4235-A190-F1D7C0FE0A54}" type="presOf" srcId="{4DC2E89F-1BAF-734F-BA43-C28ED591F519}" destId="{3BA5C740-F0F8-214A-ACCE-13F7792243A5}" srcOrd="0" destOrd="0" presId="urn:microsoft.com/office/officeart/2005/8/layout/vList3#3"/>
    <dgm:cxn modelId="{A3106295-C2EF-48C5-AD5D-F936034F281B}" type="presOf" srcId="{942E61C7-03C0-40DB-A9FD-0976ED3872BD}" destId="{B5C833AE-3689-47BF-800E-D437A56BB13B}" srcOrd="0" destOrd="0" presId="urn:microsoft.com/office/officeart/2005/8/layout/vList3#3"/>
    <dgm:cxn modelId="{0350A72C-C163-4043-892E-13C0CAFBC8B2}" srcId="{4DC2E89F-1BAF-734F-BA43-C28ED591F519}" destId="{942E61C7-03C0-40DB-A9FD-0976ED3872BD}" srcOrd="0" destOrd="0" parTransId="{D06C5F73-C8BA-41B9-A658-C5A588DA5724}" sibTransId="{94800981-7844-453E-A7E8-18577B3C9042}"/>
    <dgm:cxn modelId="{05F196F3-8062-B444-8FC9-BAC1015CC7B5}" srcId="{4DC2E89F-1BAF-734F-BA43-C28ED591F519}" destId="{495776E9-B101-E84A-BDEE-EDBD2C94B0F0}" srcOrd="2" destOrd="0" parTransId="{7460C609-8CDC-8E4E-A154-E82C018048D5}" sibTransId="{729BD1E0-52D1-B34A-9C4A-7D0B5038530F}"/>
    <dgm:cxn modelId="{4C2BE785-A3E1-4ADD-86CD-F0288380748E}" type="presOf" srcId="{495776E9-B101-E84A-BDEE-EDBD2C94B0F0}" destId="{160719E9-A12D-994D-B693-18DADE34439E}" srcOrd="0" destOrd="0" presId="urn:microsoft.com/office/officeart/2005/8/layout/vList3#3"/>
    <dgm:cxn modelId="{7C7F35E0-5FA4-9149-B0A8-FFB7AAB37413}" srcId="{4DC2E89F-1BAF-734F-BA43-C28ED591F519}" destId="{44500670-87A4-4146-BEEC-FF46C95CD200}" srcOrd="1" destOrd="0" parTransId="{611E8B6F-7C60-914A-A1B7-94702D7075BB}" sibTransId="{791FDA7B-2154-9448-9A04-6BE6186289AD}"/>
    <dgm:cxn modelId="{E8659AD3-041D-4FA1-9D60-153BBAD1D9B4}" type="presOf" srcId="{44500670-87A4-4146-BEEC-FF46C95CD200}" destId="{37813626-7365-E942-82EB-BE83CB40CCF9}" srcOrd="0" destOrd="0" presId="urn:microsoft.com/office/officeart/2005/8/layout/vList3#3"/>
    <dgm:cxn modelId="{750A2014-AF1D-44FB-94A6-A52816F64ED8}" type="presParOf" srcId="{3BA5C740-F0F8-214A-ACCE-13F7792243A5}" destId="{97429AEF-61EA-43FE-917F-B6C79F7CD8A9}" srcOrd="0" destOrd="0" presId="urn:microsoft.com/office/officeart/2005/8/layout/vList3#3"/>
    <dgm:cxn modelId="{5A6B108B-2F5D-4117-8142-C53499241E96}" type="presParOf" srcId="{97429AEF-61EA-43FE-917F-B6C79F7CD8A9}" destId="{01E4A7DB-FA80-4884-96E8-617B127B0EC1}" srcOrd="0" destOrd="0" presId="urn:microsoft.com/office/officeart/2005/8/layout/vList3#3"/>
    <dgm:cxn modelId="{E33E74A1-1BD7-4D73-8DD0-EC372B3BABDD}" type="presParOf" srcId="{97429AEF-61EA-43FE-917F-B6C79F7CD8A9}" destId="{B5C833AE-3689-47BF-800E-D437A56BB13B}" srcOrd="1" destOrd="0" presId="urn:microsoft.com/office/officeart/2005/8/layout/vList3#3"/>
    <dgm:cxn modelId="{7E35B053-4098-4933-BD4E-CA84E852C9DA}" type="presParOf" srcId="{3BA5C740-F0F8-214A-ACCE-13F7792243A5}" destId="{33F4040D-A7F7-4020-B732-4541ADF176FB}" srcOrd="1" destOrd="0" presId="urn:microsoft.com/office/officeart/2005/8/layout/vList3#3"/>
    <dgm:cxn modelId="{B220043D-066C-431A-9250-80E7AF8FD996}" type="presParOf" srcId="{3BA5C740-F0F8-214A-ACCE-13F7792243A5}" destId="{8880D482-6C39-2E47-81BB-03282BC9436A}" srcOrd="2" destOrd="0" presId="urn:microsoft.com/office/officeart/2005/8/layout/vList3#3"/>
    <dgm:cxn modelId="{87240269-318F-41FD-B544-B8143F251ACB}" type="presParOf" srcId="{8880D482-6C39-2E47-81BB-03282BC9436A}" destId="{F5B3C22C-1AE5-6B46-B847-77C40629EEEE}" srcOrd="0" destOrd="0" presId="urn:microsoft.com/office/officeart/2005/8/layout/vList3#3"/>
    <dgm:cxn modelId="{F8970C25-435A-408E-AD7B-9E88C49FD12E}" type="presParOf" srcId="{8880D482-6C39-2E47-81BB-03282BC9436A}" destId="{37813626-7365-E942-82EB-BE83CB40CCF9}" srcOrd="1" destOrd="0" presId="urn:microsoft.com/office/officeart/2005/8/layout/vList3#3"/>
    <dgm:cxn modelId="{BE104317-6950-41B3-8873-E34DE715E60F}" type="presParOf" srcId="{3BA5C740-F0F8-214A-ACCE-13F7792243A5}" destId="{202D4DCA-9459-5F4C-948A-F988E2888C04}" srcOrd="3" destOrd="0" presId="urn:microsoft.com/office/officeart/2005/8/layout/vList3#3"/>
    <dgm:cxn modelId="{9883BFFD-975F-4147-A2A6-0FD784CCCB91}" type="presParOf" srcId="{3BA5C740-F0F8-214A-ACCE-13F7792243A5}" destId="{821BB3FB-7C5B-1848-AE3C-C72816193F22}" srcOrd="4" destOrd="0" presId="urn:microsoft.com/office/officeart/2005/8/layout/vList3#3"/>
    <dgm:cxn modelId="{B7565DA6-56BE-4F63-A761-306A50E546D9}" type="presParOf" srcId="{821BB3FB-7C5B-1848-AE3C-C72816193F22}" destId="{E5F33EF4-5224-4843-AAAD-2281E21C7CDD}" srcOrd="0" destOrd="0" presId="urn:microsoft.com/office/officeart/2005/8/layout/vList3#3"/>
    <dgm:cxn modelId="{E1748C28-D5F0-4B5F-9CDD-2FB9C8D2EB7F}" type="presParOf" srcId="{821BB3FB-7C5B-1848-AE3C-C72816193F22}" destId="{160719E9-A12D-994D-B693-18DADE34439E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8D760-40A6-4407-85BE-661C2F68A51C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4A412-F31E-45B6-9E35-8150C356FE48}">
      <dgm:prSet phldrT="[Text]"/>
      <dgm:spPr/>
      <dgm:t>
        <a:bodyPr/>
        <a:lstStyle/>
        <a:p>
          <a:r>
            <a:rPr lang="en-US" dirty="0" smtClean="0">
              <a:ea typeface="+mn-ea"/>
              <a:cs typeface="+mn-cs"/>
            </a:rPr>
            <a:t>Each host on a subnetwork must have a </a:t>
          </a:r>
          <a:r>
            <a:rPr lang="en-US" dirty="0" smtClean="0">
              <a:solidFill>
                <a:srgbClr val="FF6600"/>
              </a:solidFill>
              <a:ea typeface="+mn-ea"/>
              <a:cs typeface="+mn-cs"/>
            </a:rPr>
            <a:t>unique global internet address</a:t>
          </a:r>
          <a:endParaRPr lang="en-US" dirty="0">
            <a:solidFill>
              <a:srgbClr val="FF6600"/>
            </a:solidFill>
          </a:endParaRPr>
        </a:p>
      </dgm:t>
    </dgm:pt>
    <dgm:pt modelId="{42E53FEF-6195-4FB4-ADA7-227FB8B5C13F}" type="parTrans" cxnId="{F058F02E-A3C3-4B5C-9510-1E8A972E8D46}">
      <dgm:prSet/>
      <dgm:spPr/>
      <dgm:t>
        <a:bodyPr/>
        <a:lstStyle/>
        <a:p>
          <a:endParaRPr lang="en-US"/>
        </a:p>
      </dgm:t>
    </dgm:pt>
    <dgm:pt modelId="{16513969-0358-4573-9915-4D3976124714}" type="sibTrans" cxnId="{F058F02E-A3C3-4B5C-9510-1E8A972E8D46}">
      <dgm:prSet/>
      <dgm:spPr/>
      <dgm:t>
        <a:bodyPr/>
        <a:lstStyle/>
        <a:p>
          <a:endParaRPr lang="en-US"/>
        </a:p>
      </dgm:t>
    </dgm:pt>
    <dgm:pt modelId="{A80811DA-379F-4EFC-B2B9-DBF780C14CC9}">
      <dgm:prSet/>
      <dgm:spPr/>
      <dgm:t>
        <a:bodyPr/>
        <a:lstStyle/>
        <a:p>
          <a:r>
            <a:rPr lang="en-US" dirty="0" smtClean="0">
              <a:ea typeface="+mn-ea"/>
              <a:cs typeface="+mn-cs"/>
            </a:rPr>
            <a:t>Each process with a host must have an address (known as a </a:t>
          </a:r>
          <a:r>
            <a:rPr lang="en-US" dirty="0" smtClean="0">
              <a:solidFill>
                <a:srgbClr val="FF6600"/>
              </a:solidFill>
              <a:ea typeface="+mn-ea"/>
              <a:cs typeface="+mn-cs"/>
            </a:rPr>
            <a:t>port</a:t>
          </a:r>
          <a:r>
            <a:rPr lang="en-US" dirty="0" smtClean="0">
              <a:ea typeface="+mn-ea"/>
              <a:cs typeface="+mn-cs"/>
            </a:rPr>
            <a:t>) that is unique within the host</a:t>
          </a:r>
        </a:p>
      </dgm:t>
    </dgm:pt>
    <dgm:pt modelId="{2CBD67A1-5E1B-4160-A3E4-B178A2275F2F}" type="parTrans" cxnId="{08462AAB-F59B-4A7D-93A9-26E895439C8C}">
      <dgm:prSet/>
      <dgm:spPr/>
      <dgm:t>
        <a:bodyPr/>
        <a:lstStyle/>
        <a:p>
          <a:endParaRPr lang="en-US"/>
        </a:p>
      </dgm:t>
    </dgm:pt>
    <dgm:pt modelId="{FE541607-69BB-4473-875D-15339A9326C8}" type="sibTrans" cxnId="{08462AAB-F59B-4A7D-93A9-26E895439C8C}">
      <dgm:prSet/>
      <dgm:spPr/>
      <dgm:t>
        <a:bodyPr/>
        <a:lstStyle/>
        <a:p>
          <a:endParaRPr lang="en-US"/>
        </a:p>
      </dgm:t>
    </dgm:pt>
    <dgm:pt modelId="{95F09BC6-F80D-4673-8C19-3E2639943FFD}" type="pres">
      <dgm:prSet presAssocID="{7878D760-40A6-4407-85BE-661C2F68A5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215917-FB39-4C2F-B31C-6CE1754B3B31}" type="pres">
      <dgm:prSet presAssocID="{F1E4A412-F31E-45B6-9E35-8150C356FE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14944-2427-4785-81BC-C0D1FF216813}" type="pres">
      <dgm:prSet presAssocID="{16513969-0358-4573-9915-4D3976124714}" presName="spacer" presStyleCnt="0"/>
      <dgm:spPr/>
    </dgm:pt>
    <dgm:pt modelId="{300EEE0C-8DC3-4DC8-BDB6-20F60EC01D4F}" type="pres">
      <dgm:prSet presAssocID="{A80811DA-379F-4EFC-B2B9-DBF780C14C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959F84-1C4B-4A53-A578-E76317514F52}" type="presOf" srcId="{A80811DA-379F-4EFC-B2B9-DBF780C14CC9}" destId="{300EEE0C-8DC3-4DC8-BDB6-20F60EC01D4F}" srcOrd="0" destOrd="0" presId="urn:microsoft.com/office/officeart/2005/8/layout/vList2"/>
    <dgm:cxn modelId="{F058F02E-A3C3-4B5C-9510-1E8A972E8D46}" srcId="{7878D760-40A6-4407-85BE-661C2F68A51C}" destId="{F1E4A412-F31E-45B6-9E35-8150C356FE48}" srcOrd="0" destOrd="0" parTransId="{42E53FEF-6195-4FB4-ADA7-227FB8B5C13F}" sibTransId="{16513969-0358-4573-9915-4D3976124714}"/>
    <dgm:cxn modelId="{972EBBDE-AC67-4509-A473-B35EA8A0186E}" type="presOf" srcId="{F1E4A412-F31E-45B6-9E35-8150C356FE48}" destId="{D2215917-FB39-4C2F-B31C-6CE1754B3B31}" srcOrd="0" destOrd="0" presId="urn:microsoft.com/office/officeart/2005/8/layout/vList2"/>
    <dgm:cxn modelId="{08462AAB-F59B-4A7D-93A9-26E895439C8C}" srcId="{7878D760-40A6-4407-85BE-661C2F68A51C}" destId="{A80811DA-379F-4EFC-B2B9-DBF780C14CC9}" srcOrd="1" destOrd="0" parTransId="{2CBD67A1-5E1B-4160-A3E4-B178A2275F2F}" sibTransId="{FE541607-69BB-4473-875D-15339A9326C8}"/>
    <dgm:cxn modelId="{5540E0E2-3BA0-47C6-9475-0EA2BE933983}" type="presOf" srcId="{7878D760-40A6-4407-85BE-661C2F68A51C}" destId="{95F09BC6-F80D-4673-8C19-3E2639943FFD}" srcOrd="0" destOrd="0" presId="urn:microsoft.com/office/officeart/2005/8/layout/vList2"/>
    <dgm:cxn modelId="{0EE307AC-F85A-4CD3-8668-016A007B4AB6}" type="presParOf" srcId="{95F09BC6-F80D-4673-8C19-3E2639943FFD}" destId="{D2215917-FB39-4C2F-B31C-6CE1754B3B31}" srcOrd="0" destOrd="0" presId="urn:microsoft.com/office/officeart/2005/8/layout/vList2"/>
    <dgm:cxn modelId="{22761374-7969-48A7-AFC7-681B42DAE4C6}" type="presParOf" srcId="{95F09BC6-F80D-4673-8C19-3E2639943FFD}" destId="{38C14944-2427-4785-81BC-C0D1FF216813}" srcOrd="1" destOrd="0" presId="urn:microsoft.com/office/officeart/2005/8/layout/vList2"/>
    <dgm:cxn modelId="{53210714-37DF-4E4F-9B46-4EB7A4802478}" type="presParOf" srcId="{95F09BC6-F80D-4673-8C19-3E2639943FFD}" destId="{300EEE0C-8DC3-4DC8-BDB6-20F60EC01D4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833AE-3689-47BF-800E-D437A56BB13B}">
      <dsp:nvSpPr>
        <dsp:cNvPr id="0" name=""/>
        <dsp:cNvSpPr/>
      </dsp:nvSpPr>
      <dsp:spPr>
        <a:xfrm rot="10800000">
          <a:off x="1635190" y="1395"/>
          <a:ext cx="5120651" cy="12654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017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</a:rPr>
            <a:t>OSI and TCP/IP Layer</a:t>
          </a:r>
          <a:endParaRPr lang="en-US" sz="3500" kern="1200" dirty="0">
            <a:solidFill>
              <a:schemeClr val="bg1"/>
            </a:solidFill>
          </a:endParaRPr>
        </a:p>
      </dsp:txBody>
      <dsp:txXfrm rot="10800000">
        <a:off x="1951546" y="1395"/>
        <a:ext cx="4804295" cy="1265423"/>
      </dsp:txXfrm>
    </dsp:sp>
    <dsp:sp modelId="{01E4A7DB-FA80-4884-96E8-617B127B0EC1}">
      <dsp:nvSpPr>
        <dsp:cNvPr id="0" name=""/>
        <dsp:cNvSpPr/>
      </dsp:nvSpPr>
      <dsp:spPr>
        <a:xfrm>
          <a:off x="987982" y="1395"/>
          <a:ext cx="1265423" cy="1265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813626-7365-E942-82EB-BE83CB40CCF9}">
      <dsp:nvSpPr>
        <dsp:cNvPr id="0" name=""/>
        <dsp:cNvSpPr/>
      </dsp:nvSpPr>
      <dsp:spPr>
        <a:xfrm rot="10800000">
          <a:off x="1635190" y="1644557"/>
          <a:ext cx="5120651" cy="12654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017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chemeClr val="bg1"/>
              </a:solidFill>
            </a:rPr>
            <a:t>Introduction to IP Addressing</a:t>
          </a:r>
          <a:endParaRPr lang="en-US" sz="3500" kern="1200" dirty="0">
            <a:solidFill>
              <a:schemeClr val="bg1"/>
            </a:solidFill>
          </a:endParaRPr>
        </a:p>
      </dsp:txBody>
      <dsp:txXfrm rot="10800000">
        <a:off x="1951546" y="1644557"/>
        <a:ext cx="4804295" cy="1265423"/>
      </dsp:txXfrm>
    </dsp:sp>
    <dsp:sp modelId="{F5B3C22C-1AE5-6B46-B847-77C40629EEEE}">
      <dsp:nvSpPr>
        <dsp:cNvPr id="0" name=""/>
        <dsp:cNvSpPr/>
      </dsp:nvSpPr>
      <dsp:spPr>
        <a:xfrm>
          <a:off x="987982" y="1644557"/>
          <a:ext cx="1265423" cy="1265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0719E9-A12D-994D-B693-18DADE34439E}">
      <dsp:nvSpPr>
        <dsp:cNvPr id="0" name=""/>
        <dsp:cNvSpPr/>
      </dsp:nvSpPr>
      <dsp:spPr>
        <a:xfrm rot="10800000">
          <a:off x="1635190" y="3287719"/>
          <a:ext cx="5120651" cy="12654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017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chemeClr val="bg1">
                  <a:lumMod val="50000"/>
                </a:schemeClr>
              </a:solidFill>
            </a:rPr>
            <a:t>I   </a:t>
          </a:r>
          <a:r>
            <a:rPr lang="en-US" sz="3500" b="0" kern="1200" dirty="0" smtClean="0">
              <a:solidFill>
                <a:srgbClr val="FFFFFF"/>
              </a:solidFill>
            </a:rPr>
            <a:t>Introduction to </a:t>
          </a:r>
          <a:r>
            <a:rPr lang="en-US" sz="3500" b="0" kern="1200" dirty="0" err="1" smtClean="0">
              <a:solidFill>
                <a:srgbClr val="FFFFFF"/>
              </a:solidFill>
            </a:rPr>
            <a:t>Wireshark</a:t>
          </a:r>
          <a:endParaRPr lang="en-US" sz="3500" kern="1200" dirty="0">
            <a:solidFill>
              <a:srgbClr val="FFFFFF"/>
            </a:solidFill>
          </a:endParaRPr>
        </a:p>
      </dsp:txBody>
      <dsp:txXfrm rot="10800000">
        <a:off x="1951546" y="3287719"/>
        <a:ext cx="4804295" cy="1265423"/>
      </dsp:txXfrm>
    </dsp:sp>
    <dsp:sp modelId="{E5F33EF4-5224-4843-AAAD-2281E21C7CDD}">
      <dsp:nvSpPr>
        <dsp:cNvPr id="0" name=""/>
        <dsp:cNvSpPr/>
      </dsp:nvSpPr>
      <dsp:spPr>
        <a:xfrm>
          <a:off x="987982" y="3287719"/>
          <a:ext cx="1265423" cy="126542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15917-FB39-4C2F-B31C-6CE1754B3B31}">
      <dsp:nvSpPr>
        <dsp:cNvPr id="0" name=""/>
        <dsp:cNvSpPr/>
      </dsp:nvSpPr>
      <dsp:spPr>
        <a:xfrm>
          <a:off x="0" y="226239"/>
          <a:ext cx="6096000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a typeface="+mn-ea"/>
              <a:cs typeface="+mn-cs"/>
            </a:rPr>
            <a:t>Each host on a subnetwork must have a </a:t>
          </a:r>
          <a:r>
            <a:rPr lang="en-US" sz="3200" kern="1200" dirty="0" smtClean="0">
              <a:solidFill>
                <a:srgbClr val="FF6600"/>
              </a:solidFill>
              <a:ea typeface="+mn-ea"/>
              <a:cs typeface="+mn-cs"/>
            </a:rPr>
            <a:t>unique global internet address</a:t>
          </a:r>
          <a:endParaRPr lang="en-US" sz="3200" kern="1200" dirty="0">
            <a:solidFill>
              <a:srgbClr val="FF6600"/>
            </a:solidFill>
          </a:endParaRPr>
        </a:p>
      </dsp:txBody>
      <dsp:txXfrm>
        <a:off x="85900" y="312139"/>
        <a:ext cx="5924200" cy="1587880"/>
      </dsp:txXfrm>
    </dsp:sp>
    <dsp:sp modelId="{300EEE0C-8DC3-4DC8-BDB6-20F60EC01D4F}">
      <dsp:nvSpPr>
        <dsp:cNvPr id="0" name=""/>
        <dsp:cNvSpPr/>
      </dsp:nvSpPr>
      <dsp:spPr>
        <a:xfrm>
          <a:off x="0" y="2078080"/>
          <a:ext cx="6096000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a typeface="+mn-ea"/>
              <a:cs typeface="+mn-cs"/>
            </a:rPr>
            <a:t>Each process with a host must have an address (known as a </a:t>
          </a:r>
          <a:r>
            <a:rPr lang="en-US" sz="3200" kern="1200" dirty="0" smtClean="0">
              <a:solidFill>
                <a:srgbClr val="FF6600"/>
              </a:solidFill>
              <a:ea typeface="+mn-ea"/>
              <a:cs typeface="+mn-cs"/>
            </a:rPr>
            <a:t>port</a:t>
          </a:r>
          <a:r>
            <a:rPr lang="en-US" sz="3200" kern="1200" dirty="0" smtClean="0">
              <a:ea typeface="+mn-ea"/>
              <a:cs typeface="+mn-cs"/>
            </a:rPr>
            <a:t>) that is unique within the host</a:t>
          </a:r>
        </a:p>
      </dsp:txBody>
      <dsp:txXfrm>
        <a:off x="85900" y="2163980"/>
        <a:ext cx="5924200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53C2-C724-487B-AE05-10AF50D9BC3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A80D-F9AE-4970-8E96-63021A6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 In general terms, computer communications can be said to involve three agents: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applications, computers, and networks. Examples of applications include file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transfer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and electronic mail. The applications that we are concerned with here are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distributed applications that involve the exchange of data between two computer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systems. These applications, and others, execute on computers that can often support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multiple simultaneous applications. Computers are connected to networks, and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the data to be exchanged are transferred by the network from one computer to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another. Thus, the transfer of data from one application to another involves first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getting the data to the computer in which the application resides and then getting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the data to the intended application within the computer. With these concepts in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 mind, we can organize the communication task into five relatively independent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layers</a:t>
            </a: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(Figure 2.3):</a:t>
            </a:r>
          </a:p>
          <a:p>
            <a:pPr>
              <a:lnSpc>
                <a:spcPct val="90000"/>
              </a:lnSpc>
            </a:pPr>
            <a:endParaRPr kumimoji="1" lang="en-US" smtClean="0">
              <a:latin typeface="Times New Roman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•  Physical layer</a:t>
            </a:r>
          </a:p>
          <a:p>
            <a:pPr>
              <a:lnSpc>
                <a:spcPct val="90000"/>
              </a:lnSpc>
            </a:pPr>
            <a:endParaRPr kumimoji="1" lang="en-US" smtClean="0">
              <a:latin typeface="Times New Roman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•  Network access/data link layer</a:t>
            </a:r>
          </a:p>
          <a:p>
            <a:pPr>
              <a:lnSpc>
                <a:spcPct val="90000"/>
              </a:lnSpc>
            </a:pPr>
            <a:endParaRPr kumimoji="1" lang="en-US" smtClean="0">
              <a:latin typeface="Times New Roman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•  Internet layer</a:t>
            </a:r>
          </a:p>
          <a:p>
            <a:pPr>
              <a:lnSpc>
                <a:spcPct val="90000"/>
              </a:lnSpc>
            </a:pPr>
            <a:endParaRPr kumimoji="1" lang="en-US" smtClean="0">
              <a:latin typeface="Times New Roman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•  Host-to-host, or transport layer</a:t>
            </a:r>
          </a:p>
          <a:p>
            <a:pPr>
              <a:lnSpc>
                <a:spcPct val="90000"/>
              </a:lnSpc>
            </a:pPr>
            <a:endParaRPr kumimoji="1" lang="en-US" smtClean="0">
              <a:latin typeface="Times New Roman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•  Application layer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EAD0BF-0487-439A-8A84-5760F3C61EC1}" type="slidenum">
              <a:rPr lang="en-US" sz="1200">
                <a:latin typeface="Calibri" pitchFamily="34" charset="0"/>
              </a:rPr>
              <a:pPr eaLnBrk="1" hangingPunct="1"/>
              <a:t>13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8995D69-DB00-4E79-9DB5-374F302306AD}" type="slidenum">
              <a:rPr lang="en-US" smtClean="0">
                <a:latin typeface="Calibri" pitchFamily="34" charset="0"/>
              </a:rPr>
              <a:pPr eaLnBrk="1" hangingPunct="1"/>
              <a:t>15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 As is mentioned in Section 2.2, every entity in the overall system must have</a:t>
            </a:r>
          </a:p>
          <a:p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a unique address. Each host on a subnetwork must have a unique global internet</a:t>
            </a:r>
          </a:p>
          <a:p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address; this allows the data to be delivered to the proper host. Each process with a</a:t>
            </a:r>
          </a:p>
          <a:p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host must have an address that is unique within the host; this allows the host-to-host</a:t>
            </a:r>
          </a:p>
          <a:p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protocol (TCP) to deliver data to the proper process. These latter addresses are</a:t>
            </a:r>
          </a:p>
          <a:p>
            <a:r>
              <a:rPr kumimoji="1" lang="en-US" smtClean="0">
                <a:latin typeface="Times New Roman" pitchFamily="18" charset="0"/>
                <a:ea typeface="ＭＳ Ｐゴシック" pitchFamily="34" charset="-128"/>
              </a:rPr>
              <a:t>known as ports .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5369CF4-D735-459D-AD9D-6F2320C1D8D6}" type="slidenum">
              <a:rPr lang="en-US" smtClean="0">
                <a:latin typeface="Calibri" pitchFamily="34" charset="0"/>
              </a:rPr>
              <a:pPr eaLnBrk="1" hangingPunct="1"/>
              <a:t>18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327FD49-49E4-4F97-A52D-865BA3AFFBF4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http://www.ip-tracker.org/locator/ip-lookup.php?ip=91.198.22.70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07A6897-C280-4786-BAF7-353B64497638}" type="slidenum">
              <a:rPr lang="en-US" smtClean="0">
                <a:latin typeface="Calibri" pitchFamily="34" charset="0"/>
              </a:rPr>
              <a:pPr eaLnBrk="1" hangingPunct="1"/>
              <a:t>28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81075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81075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81075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81075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E4B7F4-9000-464F-AD8B-D55B6BD00144}" type="slidenum">
              <a:rPr lang="en-US" sz="1100" smtClean="0"/>
              <a:pPr eaLnBrk="1" hangingPunct="1"/>
              <a:t>34</a:t>
            </a:fld>
            <a:endParaRPr lang="en-US" sz="11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074DBE7-41F4-44CE-BB29-5CFD35706B31}" type="slidenum">
              <a:rPr lang="en-US" smtClean="0">
                <a:latin typeface="Times New Roman" pitchFamily="18" charset="0"/>
                <a:cs typeface="Arial" pitchFamily="34" charset="0"/>
              </a:rPr>
              <a:pPr eaLnBrk="1" hangingPunct="1"/>
              <a:t>36</a:t>
            </a:fld>
            <a:endParaRPr lang="en-US" smtClean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5" rIns="91429" bIns="45715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12E9-256A-401F-89A5-3F78F58B333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ve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perating_systems" TargetMode="External"/><Relationship Id="rId4" Type="http://schemas.openxmlformats.org/officeDocument/2006/relationships/hyperlink" Target="https://en.wikipedia.org/wiki/NetWar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ypertext_Transfer_Protocol" TargetMode="External"/><Relationship Id="rId13" Type="http://schemas.openxmlformats.org/officeDocument/2006/relationships/hyperlink" Target="https://en.wikipedia.org/wiki/Internet_Message_Access_Protocol" TargetMode="External"/><Relationship Id="rId3" Type="http://schemas.openxmlformats.org/officeDocument/2006/relationships/hyperlink" Target="https://en.wikipedia.org/wiki/File_Transfer_Protocol" TargetMode="External"/><Relationship Id="rId7" Type="http://schemas.openxmlformats.org/officeDocument/2006/relationships/hyperlink" Target="https://en.wikipedia.org/wiki/Domain_Name_System" TargetMode="External"/><Relationship Id="rId12" Type="http://schemas.openxmlformats.org/officeDocument/2006/relationships/hyperlink" Target="https://en.wikipedia.org/wiki/Network_Time_Protocol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n.wikipedia.org/wiki/HTTP_Sec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imple_Mail_Transfer_Protocol" TargetMode="External"/><Relationship Id="rId11" Type="http://schemas.openxmlformats.org/officeDocument/2006/relationships/hyperlink" Target="https://en.wikipedia.org/wiki/Network_News_Transfer_Protocol" TargetMode="External"/><Relationship Id="rId5" Type="http://schemas.openxmlformats.org/officeDocument/2006/relationships/hyperlink" Target="https://en.wikipedia.org/wiki/Telnet" TargetMode="External"/><Relationship Id="rId15" Type="http://schemas.openxmlformats.org/officeDocument/2006/relationships/hyperlink" Target="https://en.wikipedia.org/wiki/Internet_Relay_Chat" TargetMode="External"/><Relationship Id="rId10" Type="http://schemas.openxmlformats.org/officeDocument/2006/relationships/hyperlink" Target="https://en.wikipedia.org/wiki/Post_Office_Protocol" TargetMode="External"/><Relationship Id="rId4" Type="http://schemas.openxmlformats.org/officeDocument/2006/relationships/hyperlink" Target="https://en.wikipedia.org/wiki/Secure_Shell" TargetMode="External"/><Relationship Id="rId9" Type="http://schemas.openxmlformats.org/officeDocument/2006/relationships/hyperlink" Target="https://en.wikipedia.org/wiki/World_Wide_Web" TargetMode="External"/><Relationship Id="rId14" Type="http://schemas.openxmlformats.org/officeDocument/2006/relationships/hyperlink" Target="https://en.wikipedia.org/wiki/Simple_Network_Management_Protoco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Communication CSE 315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7124700" cy="2743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Dr. A.K.M. </a:t>
            </a:r>
            <a:r>
              <a:rPr lang="en-US" sz="2800" b="1" dirty="0" err="1" smtClean="0">
                <a:solidFill>
                  <a:schemeClr val="tx1"/>
                </a:solidFill>
              </a:rPr>
              <a:t>Muzahidul</a:t>
            </a:r>
            <a:r>
              <a:rPr lang="en-US" sz="2800" b="1" dirty="0" smtClean="0">
                <a:solidFill>
                  <a:schemeClr val="tx1"/>
                </a:solidFill>
              </a:rPr>
              <a:t> Islam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Professor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Computer Science &amp; Engineering (CSE)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United International University (UIU)</a:t>
            </a:r>
          </a:p>
          <a:p>
            <a:pPr algn="r"/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Fall 2018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ui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uiu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uiu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3378"/>
            <a:ext cx="1752600" cy="158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8001000" y="6416675"/>
            <a:ext cx="1066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ko-KR" smtClean="0">
                <a:solidFill>
                  <a:schemeClr val="bg1"/>
                </a:solidFill>
                <a:latin typeface="Calibri" pitchFamily="34" charset="0"/>
              </a:rPr>
              <a:t>Spring 2006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705600" y="6248400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t>2-</a:t>
            </a:r>
            <a:fld id="{25C0ED4A-D720-403C-8685-B97CDA532BB6}" type="slidenum"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10</a:t>
            </a:fld>
            <a:endParaRPr lang="en-US" altLang="ko-KR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491413" cy="9144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Internet Layers</a:t>
            </a:r>
          </a:p>
        </p:txBody>
      </p:sp>
      <p:pic>
        <p:nvPicPr>
          <p:cNvPr id="5325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3100" y="1878013"/>
            <a:ext cx="5822950" cy="3711575"/>
          </a:xfrm>
          <a:noFill/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4925" y="2157413"/>
            <a:ext cx="3024188" cy="2855912"/>
          </a:xfrm>
          <a:prstGeom prst="rect">
            <a:avLst/>
          </a:prstGeom>
          <a:ln/>
          <a:extLst>
            <a:ext uri="{FAA26D3D-D897-4be2-8F04-BA451C77F1D7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b="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The Five-layer Internet Model or TCP/IP Model </a:t>
            </a:r>
            <a:r>
              <a:rPr lang="en-US" sz="2200" b="0" dirty="0" smtClean="0">
                <a:latin typeface="Times New Roman"/>
                <a:ea typeface="ＭＳ Ｐゴシック" charset="0"/>
                <a:cs typeface="Times New Roman"/>
              </a:rPr>
              <a:t>dominates</a:t>
            </a:r>
            <a:r>
              <a:rPr lang="en-US" sz="2200" b="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 data communication and Networking Today</a:t>
            </a:r>
            <a:r>
              <a:rPr lang="en-US" sz="2200" b="0" dirty="0" smtClean="0">
                <a:latin typeface="Times New Roman"/>
                <a:ea typeface="ＭＳ Ｐゴシック" charset="0"/>
                <a:cs typeface="Times New Roman"/>
              </a:rPr>
              <a:t>, Layer 1 to 5</a:t>
            </a:r>
            <a:endParaRPr lang="en-US" altLang="ja-JP" sz="2200" b="0" dirty="0" smtClean="0">
              <a:latin typeface="Times New Roman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2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8001000" y="6416675"/>
            <a:ext cx="1066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ko-KR" smtClean="0">
                <a:solidFill>
                  <a:schemeClr val="bg1"/>
                </a:solidFill>
                <a:latin typeface="Calibri" pitchFamily="34" charset="0"/>
              </a:rPr>
              <a:t>Spring 2006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705600" y="6248400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t>2-</a:t>
            </a:r>
            <a:fld id="{4F5E3C25-9D2E-4A0D-A000-7C4AE6FE7B2E}" type="slidenum"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11</a:t>
            </a:fld>
            <a:endParaRPr lang="en-US" altLang="ko-KR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91413" cy="9144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Peer-to-Peer Processes</a:t>
            </a:r>
          </a:p>
        </p:txBody>
      </p:sp>
      <p:pic>
        <p:nvPicPr>
          <p:cNvPr id="5427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4150" y="2744788"/>
            <a:ext cx="6380163" cy="3708400"/>
          </a:xfrm>
          <a:noFill/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485775" y="1376363"/>
            <a:ext cx="8599488" cy="1370012"/>
          </a:xfrm>
          <a:prstGeom prst="rect">
            <a:avLst/>
          </a:prstGeom>
          <a:ln/>
          <a:extLst>
            <a:ext uri="{FAA26D3D-D897-4be2-8F04-BA451C77F1D7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When message is sent from Device A to B, the intermediate nodes are involved in Layer 1 to 3 only. </a:t>
            </a:r>
          </a:p>
          <a:p>
            <a:pPr>
              <a:defRPr/>
            </a:pP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In a single machine, each layer calls upon the services of the layer just below it, whereas between machines the same layers are communicated.  </a:t>
            </a:r>
            <a:endParaRPr lang="en-US" sz="2000" b="0" dirty="0"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1113" y="2806700"/>
            <a:ext cx="2663826" cy="3694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Group 1: Layer 5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/>
              <a:t>Application: Interoperability among unrelated software. 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Group 2: Layer 4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Links the two subgroups to ensure that what the lower groups is delivering is readable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Group 3: Layer 1 to 3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Network support layer, that physically move data between devices. 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8001000" y="6416675"/>
            <a:ext cx="1066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ko-KR" smtClean="0">
                <a:solidFill>
                  <a:schemeClr val="bg1"/>
                </a:solidFill>
                <a:latin typeface="Calibri" pitchFamily="34" charset="0"/>
              </a:rPr>
              <a:t>Spring 2006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705600" y="6248400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t>2-</a:t>
            </a:r>
            <a:fld id="{89296EC8-CC12-45A9-A558-851636B2B0EE}" type="slidenum"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12</a:t>
            </a:fld>
            <a:endParaRPr lang="en-US" altLang="ko-KR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7" y="152400"/>
            <a:ext cx="7491413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36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Exchange using the Internet Model</a:t>
            </a:r>
          </a:p>
        </p:txBody>
      </p:sp>
      <p:pic>
        <p:nvPicPr>
          <p:cNvPr id="5530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3011488"/>
            <a:ext cx="6694488" cy="3441700"/>
          </a:xfrm>
          <a:noFill/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485775" y="1376363"/>
            <a:ext cx="8599488" cy="1370012"/>
          </a:xfrm>
          <a:prstGeom prst="rect">
            <a:avLst/>
          </a:prstGeom>
          <a:ln/>
          <a:extLst>
            <a:ext uri="{FAA26D3D-D897-4be2-8F04-BA451C77F1D7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Trebuchet MS"/>
                <a:ea typeface="ＭＳ Ｐゴシック" pitchFamily="-112" charset="-128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The process </a:t>
            </a:r>
            <a:r>
              <a:rPr lang="en-US" sz="2000" b="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starts at Layer 5</a:t>
            </a: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 then moves from layer to layer in </a:t>
            </a:r>
            <a:r>
              <a:rPr lang="en-US" sz="2000" b="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descending, sequential order</a:t>
            </a: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, where at each Layer a </a:t>
            </a:r>
            <a:r>
              <a:rPr lang="en-US" sz="2000" b="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Header (</a:t>
            </a:r>
            <a:r>
              <a:rPr lang="en-US" sz="2000" b="0" dirty="0" err="1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Hx</a:t>
            </a:r>
            <a:r>
              <a:rPr lang="en-US" sz="2000" b="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) </a:t>
            </a: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is added to Data unit (Lx). </a:t>
            </a:r>
          </a:p>
          <a:p>
            <a:pPr>
              <a:defRPr/>
            </a:pP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When the formatted data unit passes through </a:t>
            </a:r>
            <a:r>
              <a:rPr lang="en-US" sz="2000" b="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Layer 1</a:t>
            </a: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 it is changed into an </a:t>
            </a:r>
            <a:r>
              <a:rPr lang="en-US" sz="2000" b="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Electromagnetic Signal</a:t>
            </a: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 and transported along a </a:t>
            </a:r>
            <a:r>
              <a:rPr lang="en-US" sz="2000" b="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Physical Link</a:t>
            </a:r>
            <a:r>
              <a:rPr lang="en-US" sz="2000" b="0" dirty="0" smtClean="0">
                <a:latin typeface="Times New Roman"/>
                <a:ea typeface="ＭＳ Ｐゴシック" charset="0"/>
                <a:cs typeface="Times New Roman"/>
              </a:rPr>
              <a:t>.  </a:t>
            </a:r>
            <a:endParaRPr lang="en-US" sz="2000" b="0" dirty="0">
              <a:latin typeface="Times New Roman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92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3.pdf"/>
          <p:cNvPicPr>
            <a:picLocks noChangeAspect="1"/>
          </p:cNvPicPr>
          <p:nvPr/>
        </p:nvPicPr>
        <p:blipFill>
          <a:blip r:embed="rId3"/>
          <a:srcRect l="1176" t="6364" r="-1176" b="8182"/>
          <a:stretch>
            <a:fillRect/>
          </a:stretch>
        </p:blipFill>
        <p:spPr>
          <a:xfrm>
            <a:off x="1593850" y="160338"/>
            <a:ext cx="5943600" cy="657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608095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198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8001000" y="6416675"/>
            <a:ext cx="1066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ko-KR" smtClean="0">
                <a:solidFill>
                  <a:schemeClr val="bg1"/>
                </a:solidFill>
                <a:latin typeface="Calibri" pitchFamily="34" charset="0"/>
              </a:rPr>
              <a:t>Spring 2006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705600" y="6248400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t>1-</a:t>
            </a:r>
            <a:fld id="{D9101DAD-8877-488D-8BBE-0BF6AE1545B1}" type="slidenum"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n-US" altLang="ko-KR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491413" cy="914400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Protocols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773238"/>
            <a:ext cx="8636000" cy="4319587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Protocol</a:t>
            </a:r>
          </a:p>
          <a:p>
            <a:pPr lvl="1"/>
            <a:r>
              <a:rPr lang="en-US" altLang="ko-KR" sz="2400" b="0" smtClean="0">
                <a:solidFill>
                  <a:srgbClr val="FF66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set of rules</a:t>
            </a:r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that govern data communication</a:t>
            </a:r>
          </a:p>
          <a:p>
            <a:pPr lvl="1"/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 communication to occur, </a:t>
            </a:r>
            <a:r>
              <a:rPr lang="en-US" altLang="ko-KR" sz="2400" b="0" smtClean="0">
                <a:solidFill>
                  <a:srgbClr val="FF66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entities must agree upon a protocol</a:t>
            </a:r>
          </a:p>
          <a:p>
            <a:pPr lvl="1"/>
            <a:r>
              <a:rPr lang="en-US" altLang="ko-KR" sz="2400" b="0" smtClean="0">
                <a:solidFill>
                  <a:srgbClr val="FF66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Ex. TCP/IP (de facto) and </a:t>
            </a:r>
          </a:p>
          <a:p>
            <a:pPr lvl="1">
              <a:buFont typeface="Arial" pitchFamily="34" charset="0"/>
              <a:buNone/>
            </a:pPr>
            <a:r>
              <a:rPr lang="en-US" altLang="ko-KR" sz="2400" b="0" smtClean="0">
                <a:solidFill>
                  <a:srgbClr val="FF66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IPX/SPX (</a:t>
            </a:r>
            <a:r>
              <a:rPr lang="en-US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3" tooltip="Novell"/>
              </a:rPr>
              <a:t>Novell</a:t>
            </a:r>
            <a:r>
              <a:rPr lang="en-US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 </a:t>
            </a:r>
            <a:r>
              <a:rPr lang="en-US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4" tooltip="NetWare"/>
              </a:rPr>
              <a:t>NetWare</a:t>
            </a:r>
            <a:r>
              <a:rPr lang="en-US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 </a:t>
            </a:r>
            <a:r>
              <a:rPr lang="en-US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5" tooltip="Operating systems"/>
              </a:rPr>
              <a:t>operating systems</a:t>
            </a:r>
            <a:r>
              <a:rPr lang="en-US" altLang="ko-KR" sz="2400" b="0" smtClean="0">
                <a:solidFill>
                  <a:srgbClr val="FF66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</a:t>
            </a:r>
          </a:p>
          <a:p>
            <a:r>
              <a:rPr lang="en-US" altLang="ko-KR" sz="24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Key elements of a protocol</a:t>
            </a:r>
          </a:p>
          <a:p>
            <a:pPr lvl="1"/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Syntax: structure or format of data</a:t>
            </a:r>
          </a:p>
          <a:p>
            <a:pPr lvl="1"/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Semantics: meaning of each section in the structure</a:t>
            </a:r>
          </a:p>
          <a:p>
            <a:pPr lvl="1"/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Timing: </a:t>
            </a:r>
            <a:r>
              <a:rPr lang="en-US" altLang="ko-KR" sz="24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</a:t>
            </a:r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</a:t>
            </a:r>
            <a:r>
              <a:rPr lang="en-US" altLang="ko-KR" sz="24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how fast</a:t>
            </a:r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data should be sent</a:t>
            </a:r>
          </a:p>
          <a:p>
            <a:pPr lvl="1"/>
            <a:endParaRPr lang="en-US" altLang="ko-KR" sz="2400" b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8001000" y="6416675"/>
            <a:ext cx="1066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ko-KR" smtClean="0">
                <a:solidFill>
                  <a:schemeClr val="bg1"/>
                </a:solidFill>
                <a:latin typeface="Calibri" pitchFamily="34" charset="0"/>
              </a:rPr>
              <a:t>Spring 2006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705600" y="6248400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t>1-</a:t>
            </a:r>
            <a:fld id="{B55FBA24-9FCF-4F7F-B2F6-BF0219CF1778}" type="slidenum"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16</a:t>
            </a:fld>
            <a:endParaRPr lang="en-US" altLang="ko-KR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228600"/>
            <a:ext cx="7491412" cy="9144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Standards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r>
              <a:rPr lang="en-US" altLang="ko-KR" sz="24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Standards is essential in</a:t>
            </a:r>
          </a:p>
          <a:p>
            <a:pPr lvl="1"/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Creating/maintaining open and competitive markets</a:t>
            </a:r>
          </a:p>
          <a:p>
            <a:pPr lvl="1"/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Guaranteeing national/international interoperability</a:t>
            </a:r>
          </a:p>
          <a:p>
            <a:pPr lvl="1"/>
            <a:r>
              <a:rPr lang="en-US" altLang="ko-KR" sz="2400" b="0" smtClean="0">
                <a:solidFill>
                  <a:srgbClr val="FF66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Ex. IEEE 802.3 (Ethernet) 802.11 (Wi-Fi)</a:t>
            </a:r>
          </a:p>
          <a:p>
            <a:r>
              <a:rPr lang="en-US" altLang="ko-KR" sz="24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Two categories</a:t>
            </a:r>
          </a:p>
          <a:p>
            <a:pPr lvl="1"/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 jure (</a:t>
            </a:r>
            <a:r>
              <a:rPr lang="ko-KR" altLang="en-US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</a:t>
            </a:r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by law</a:t>
            </a:r>
            <a:r>
              <a:rPr lang="ko-KR" altLang="en-US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standards</a:t>
            </a:r>
          </a:p>
          <a:p>
            <a:pPr lvl="1"/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 facto (</a:t>
            </a:r>
            <a:r>
              <a:rPr lang="ko-KR" altLang="en-US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</a:t>
            </a:r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by fact</a:t>
            </a:r>
            <a:r>
              <a:rPr lang="ko-KR" altLang="en-US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  <a:r>
              <a:rPr lang="en-US" altLang="ko-KR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standards</a:t>
            </a:r>
          </a:p>
          <a:p>
            <a:pPr lvl="2"/>
            <a:r>
              <a:rPr lang="en-US" altLang="ko-KR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Proprietary standards: closed standards</a:t>
            </a:r>
          </a:p>
          <a:p>
            <a:pPr lvl="2"/>
            <a:r>
              <a:rPr lang="en-US" altLang="ko-KR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Nonproprietary standards: open standards</a:t>
            </a:r>
          </a:p>
          <a:p>
            <a:pPr lvl="1"/>
            <a:endParaRPr lang="en-US" altLang="ko-KR" sz="2400" b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8001000" y="6416675"/>
            <a:ext cx="1066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ko-KR" smtClean="0">
                <a:solidFill>
                  <a:schemeClr val="bg1"/>
                </a:solidFill>
                <a:latin typeface="Calibri" pitchFamily="34" charset="0"/>
              </a:rPr>
              <a:t>Spring 2006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705600" y="6248400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t>1-</a:t>
            </a:r>
            <a:fld id="{71D6EC59-8200-4ADB-ADED-BFF99A08208F}" type="slidenum">
              <a:rPr lang="en-US" altLang="ko-KR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17</a:t>
            </a:fld>
            <a:endParaRPr lang="en-US" altLang="ko-KR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5888"/>
            <a:ext cx="7491413" cy="9144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Standards Committees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66850"/>
            <a:ext cx="8491537" cy="4554538"/>
          </a:xfrm>
        </p:spPr>
        <p:txBody>
          <a:bodyPr/>
          <a:lstStyle/>
          <a:p>
            <a:r>
              <a:rPr lang="en-US" altLang="ko-KR" sz="24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ISO		- </a:t>
            </a:r>
            <a:r>
              <a:rPr lang="en-US" altLang="ko-KR" sz="20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Voluntary international organization </a:t>
            </a:r>
          </a:p>
          <a:p>
            <a:r>
              <a:rPr lang="en-US" altLang="ko-KR" sz="24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ITU-T	- </a:t>
            </a:r>
            <a:r>
              <a:rPr lang="en-US" altLang="ko-KR" sz="20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Formerly, CCITT formed by UN</a:t>
            </a:r>
          </a:p>
          <a:p>
            <a:r>
              <a:rPr lang="en-US" altLang="ko-KR" sz="24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ANSI	- </a:t>
            </a:r>
            <a:r>
              <a:rPr lang="en-AU" altLang="ko-KR" sz="2000" smtClean="0">
                <a:latin typeface="Trebuchet MS" pitchFamily="34" charset="0"/>
                <a:ea typeface="BatangChe" pitchFamily="49" charset="-127"/>
                <a:cs typeface="Trebuchet MS" pitchFamily="34" charset="0"/>
              </a:rPr>
              <a:t>Private non-profit corporation in the US</a:t>
            </a:r>
            <a:r>
              <a:rPr lang="en-US" altLang="ko-KR" sz="20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 </a:t>
            </a:r>
          </a:p>
          <a:p>
            <a:r>
              <a:rPr lang="en-US" altLang="ko-KR" sz="24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IEEE	- </a:t>
            </a:r>
            <a:r>
              <a:rPr lang="en-AU" altLang="ko-KR" sz="2000" smtClean="0">
                <a:latin typeface="Trebuchet MS" pitchFamily="34" charset="0"/>
                <a:ea typeface="BatangChe" pitchFamily="49" charset="-127"/>
                <a:cs typeface="Trebuchet MS" pitchFamily="34" charset="0"/>
              </a:rPr>
              <a:t>The largest engineering society in the world</a:t>
            </a:r>
            <a:r>
              <a:rPr lang="en-US" altLang="ko-KR" sz="20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 </a:t>
            </a:r>
          </a:p>
          <a:p>
            <a:r>
              <a:rPr lang="en-US" altLang="ko-KR" sz="24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EIA		- </a:t>
            </a:r>
            <a:r>
              <a:rPr lang="en-AU" altLang="ko-KR" sz="2000" smtClean="0">
                <a:latin typeface="Trebuchet MS" pitchFamily="34" charset="0"/>
                <a:ea typeface="BatangChe" pitchFamily="49" charset="-127"/>
                <a:cs typeface="Trebuchet MS" pitchFamily="34" charset="0"/>
              </a:rPr>
              <a:t>Non-profit organization in the US</a:t>
            </a:r>
            <a:r>
              <a:rPr lang="en-US" altLang="ko-KR" sz="200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 </a:t>
            </a:r>
          </a:p>
        </p:txBody>
      </p:sp>
      <p:sp>
        <p:nvSpPr>
          <p:cNvPr id="58375" name="Rectangle 3"/>
          <p:cNvSpPr txBox="1">
            <a:spLocks noChangeArrowheads="1"/>
          </p:cNvSpPr>
          <p:nvPr/>
        </p:nvSpPr>
        <p:spPr bwMode="auto">
          <a:xfrm>
            <a:off x="473075" y="4797425"/>
            <a:ext cx="84915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800" b="1">
                <a:latin typeface="Trebuchet MS" pitchFamily="34" charset="0"/>
              </a:rPr>
              <a:t>Draft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800" b="1">
                <a:latin typeface="Trebuchet MS" pitchFamily="34" charset="0"/>
              </a:rPr>
              <a:t>RFC (Request for Comment)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95288" y="3810000"/>
            <a:ext cx="7491412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anchor="ctr">
            <a:normAutofit/>
          </a:bodyPr>
          <a:lstStyle/>
          <a:p>
            <a:pPr algn="r" eaLnBrk="0" hangingPunct="0">
              <a:defRPr/>
            </a:pPr>
            <a:r>
              <a:rPr lang="en-US" altLang="ko-KR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Internet Standards</a:t>
            </a:r>
          </a:p>
        </p:txBody>
      </p:sp>
    </p:spTree>
    <p:extLst>
      <p:ext uri="{BB962C8B-B14F-4D97-AF65-F5344CB8AC3E}">
        <p14:creationId xmlns:p14="http://schemas.microsoft.com/office/powerpoint/2010/main" val="10623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TCP/IP Address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29200"/>
          </a:xfrm>
        </p:spPr>
        <p:txBody>
          <a:bodyPr/>
          <a:lstStyle/>
          <a:p>
            <a:pPr eaLnBrk="1" hangingPunct="1">
              <a:buFont typeface="Wingdings" pitchFamily="-110" charset="2"/>
              <a:buNone/>
              <a:defRPr/>
            </a:pPr>
            <a:r>
              <a:rPr lang="en-US" b="0" dirty="0" smtClean="0">
                <a:ea typeface="+mn-ea"/>
                <a:cs typeface="+mn-cs"/>
              </a:rPr>
              <a:t>Two levels of addressing are needed:</a:t>
            </a:r>
          </a:p>
          <a:p>
            <a:pPr eaLnBrk="1" hangingPunct="1">
              <a:buFont typeface="Wingdings" pitchFamily="-110" charset="2"/>
              <a:buNone/>
              <a:defRPr/>
            </a:pPr>
            <a:endParaRPr lang="en-US" sz="1000" b="0" dirty="0" smtClean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50229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087BB49-1403-4485-A248-F07754F5A5F1}" type="slidenum">
              <a:rPr lang="en-US" sz="1400">
                <a:latin typeface="Times" charset="0"/>
              </a:rPr>
              <a:pPr algn="r" eaLnBrk="0" hangingPunct="0"/>
              <a:t>19</a:t>
            </a:fld>
            <a:endParaRPr lang="en-US" sz="1400">
              <a:latin typeface="Times" charset="0"/>
            </a:endParaRPr>
          </a:p>
        </p:txBody>
      </p:sp>
      <p:sp>
        <p:nvSpPr>
          <p:cNvPr id="18437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971550" y="1651000"/>
            <a:ext cx="76517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An IP address is a </a:t>
            </a:r>
            <a:r>
              <a:rPr lang="en-US" sz="2400">
                <a:solidFill>
                  <a:srgbClr val="FF0000"/>
                </a:solidFill>
              </a:rPr>
              <a:t>numeric identifier assigned </a:t>
            </a:r>
            <a:r>
              <a:rPr lang="en-US" sz="2400"/>
              <a:t>to each machine on an IP network. </a:t>
            </a:r>
          </a:p>
          <a:p>
            <a:pPr>
              <a:buFont typeface="Arial" pitchFamily="34" charset="0"/>
              <a:buChar char="•"/>
            </a:pPr>
            <a:endParaRPr lang="en-US" sz="2400"/>
          </a:p>
          <a:p>
            <a:r>
              <a:rPr lang="en-US" sz="2400"/>
              <a:t>It designates the specific location of a device on the network.</a:t>
            </a:r>
          </a:p>
          <a:p>
            <a:pPr>
              <a:buFont typeface="Arial" pitchFamily="34" charset="0"/>
              <a:buChar char="•"/>
            </a:pPr>
            <a:endParaRPr lang="en-US" sz="2400"/>
          </a:p>
          <a:p>
            <a:r>
              <a:rPr lang="en-US" sz="2400"/>
              <a:t>IP addressing was designed to allow hosts on one network to communicate with a host on a different network </a:t>
            </a:r>
            <a:r>
              <a:rPr lang="en-US" sz="2400">
                <a:solidFill>
                  <a:srgbClr val="FF0000"/>
                </a:solidFill>
              </a:rPr>
              <a:t>regardless of the type of LANs </a:t>
            </a:r>
            <a:r>
              <a:rPr lang="en-US" sz="2400"/>
              <a:t>the hosts are participating in.</a:t>
            </a:r>
          </a:p>
          <a:p>
            <a:endParaRPr lang="en-US" sz="2400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1500554" y="228600"/>
            <a:ext cx="6553200" cy="114300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IP Addressing</a:t>
            </a:r>
          </a:p>
        </p:txBody>
      </p:sp>
    </p:spTree>
    <p:extLst>
      <p:ext uri="{BB962C8B-B14F-4D97-AF65-F5344CB8AC3E}">
        <p14:creationId xmlns:p14="http://schemas.microsoft.com/office/powerpoint/2010/main" val="39993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Schedule</a:t>
            </a:r>
            <a:endParaRPr lang="en-US" altLang="en-US" sz="400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9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7696200" cy="48006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en-US" b="1" dirty="0" smtClean="0">
                <a:latin typeface="Trebuchet MS" pitchFamily="34" charset="0"/>
                <a:cs typeface="Trebuchet MS" pitchFamily="34" charset="0"/>
              </a:rPr>
              <a:t>Section ‘B’</a:t>
            </a:r>
          </a:p>
          <a:p>
            <a:pPr lvl="2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Sat/Tuesday</a:t>
            </a:r>
          </a:p>
          <a:p>
            <a:pPr lvl="3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11:40 a.m.~ 1:10 p.m.</a:t>
            </a:r>
          </a:p>
          <a:p>
            <a:pPr lvl="3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Room No. 0332 (Level 3)</a:t>
            </a:r>
          </a:p>
          <a:p>
            <a:pPr lvl="2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Counseling</a:t>
            </a:r>
          </a:p>
          <a:p>
            <a:pPr lvl="3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14:00 p.m.~ 16:00 p.m.</a:t>
            </a:r>
          </a:p>
          <a:p>
            <a:pPr lvl="3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Room No. 333/D (Level 3) </a:t>
            </a:r>
          </a:p>
          <a:p>
            <a:pPr lvl="1"/>
            <a:r>
              <a:rPr lang="en-US" altLang="en-US" b="1" dirty="0" smtClean="0">
                <a:latin typeface="Trebuchet MS" pitchFamily="34" charset="0"/>
                <a:cs typeface="Trebuchet MS" pitchFamily="34" charset="0"/>
              </a:rPr>
              <a:t>Section ‘C’</a:t>
            </a:r>
          </a:p>
          <a:p>
            <a:pPr lvl="2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Sun/Wednesday</a:t>
            </a:r>
          </a:p>
          <a:p>
            <a:pPr lvl="3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1:30 p.m.~ 3:00 p.m.</a:t>
            </a:r>
          </a:p>
          <a:p>
            <a:pPr lvl="3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Room No. 0328 (Level 3)</a:t>
            </a:r>
          </a:p>
          <a:p>
            <a:pPr lvl="2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Counseling</a:t>
            </a:r>
          </a:p>
          <a:p>
            <a:pPr lvl="3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11:00 p.m.~ 13:00 p.m.</a:t>
            </a:r>
          </a:p>
          <a:p>
            <a:pPr lvl="3"/>
            <a:r>
              <a:rPr lang="en-US" altLang="en-US" dirty="0" smtClean="0">
                <a:latin typeface="Trebuchet MS" pitchFamily="34" charset="0"/>
                <a:cs typeface="Trebuchet MS" pitchFamily="34" charset="0"/>
              </a:rPr>
              <a:t>Room No. 333/D (Level 3)</a:t>
            </a:r>
          </a:p>
        </p:txBody>
      </p:sp>
    </p:spTree>
    <p:extLst>
      <p:ext uri="{BB962C8B-B14F-4D97-AF65-F5344CB8AC3E}">
        <p14:creationId xmlns:p14="http://schemas.microsoft.com/office/powerpoint/2010/main" val="6024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F0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221163"/>
            <a:ext cx="582453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 descr="F03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96975"/>
            <a:ext cx="5867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76199"/>
            <a:ext cx="65532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IP Addressing (Cont</a:t>
            </a:r>
            <a:r>
              <a:rPr lang="en-US" altLang="en-US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1779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F0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28775"/>
            <a:ext cx="55451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553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IP Addressing (Cont</a:t>
            </a:r>
            <a:r>
              <a:rPr lang="en-US" alt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9161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0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553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Network Addressing</a:t>
            </a:r>
          </a:p>
        </p:txBody>
      </p: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9D576FA2-8649-48FE-BAF6-14E6870F145D}" type="slidenum">
              <a:rPr lang="en-US" sz="1400">
                <a:latin typeface="Times" charset="0"/>
              </a:rPr>
              <a:pPr algn="r" eaLnBrk="0" hangingPunct="0"/>
              <a:t>22</a:t>
            </a:fld>
            <a:endParaRPr lang="en-US" sz="1400">
              <a:latin typeface="Times" charset="0"/>
            </a:endParaRPr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2133600" y="1219200"/>
            <a:ext cx="70104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Subdividing an IP address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network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node address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is determined by the class designation of one</a:t>
            </a:r>
            <a:r>
              <a:rPr lang="ja-JP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s network. This figure summarizes the three classes of networks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12" name="Picture 9" descr="f02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14600"/>
            <a:ext cx="58562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1"/>
          <p:cNvSpPr>
            <a:spLocks noChangeArrowheads="1"/>
          </p:cNvSpPr>
          <p:nvPr/>
        </p:nvSpPr>
        <p:spPr bwMode="auto">
          <a:xfrm>
            <a:off x="-36513" y="3141663"/>
            <a:ext cx="2447926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 Address:</a:t>
            </a: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192.168.100.70</a:t>
            </a:r>
          </a:p>
          <a:p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192. 168.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100.70</a:t>
            </a:r>
          </a:p>
        </p:txBody>
      </p:sp>
    </p:spTree>
    <p:extLst>
      <p:ext uri="{BB962C8B-B14F-4D97-AF65-F5344CB8AC3E}">
        <p14:creationId xmlns:p14="http://schemas.microsoft.com/office/powerpoint/2010/main" val="5270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553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Network Addressing</a:t>
            </a:r>
          </a:p>
        </p:txBody>
      </p:sp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F32D091B-BE5E-447B-B71D-75F3271C170C}" type="slidenum">
              <a:rPr lang="en-US" sz="1400">
                <a:latin typeface="Times" charset="0"/>
              </a:rPr>
              <a:pPr algn="r" eaLnBrk="0" hangingPunct="0"/>
              <a:t>23</a:t>
            </a:fld>
            <a:endParaRPr lang="en-US" sz="1400">
              <a:latin typeface="Times" charset="0"/>
            </a:endParaRP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381000" y="1471613"/>
            <a:ext cx="87630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 A:	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xxx xxxx </a:t>
            </a: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    	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000 0000 = 0  	- reserved for router</a:t>
            </a: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    	0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111 1111  = 127 	- reserved for diagnostics</a:t>
            </a: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Usable is from 1 until 126 </a:t>
            </a:r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ex. 49.22.102.70</a:t>
            </a: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 B:	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xx xxxx </a:t>
            </a: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    	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00 0000 = 128</a:t>
            </a: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    	10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 1111  = 191 </a:t>
            </a:r>
          </a:p>
          <a:p>
            <a:endParaRPr lang="en-US" sz="24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 C:	110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x xxxx </a:t>
            </a: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    	110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0 0000 = 192</a:t>
            </a:r>
          </a:p>
          <a:p>
            <a:r>
              <a:rPr lang="en-US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    	110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1111  = 223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D:				    224 – 239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E: 				    240 - 255 </a:t>
            </a:r>
          </a:p>
        </p:txBody>
      </p:sp>
    </p:spTree>
    <p:extLst>
      <p:ext uri="{BB962C8B-B14F-4D97-AF65-F5344CB8AC3E}">
        <p14:creationId xmlns:p14="http://schemas.microsoft.com/office/powerpoint/2010/main" val="21841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198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5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8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553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Private Addressing</a:t>
            </a: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7F1BAEAC-50A0-4D06-A03F-CB45F28D0E86}" type="slidenum">
              <a:rPr lang="en-US" sz="1400">
                <a:latin typeface="Times" charset="0"/>
              </a:rPr>
              <a:pPr algn="r" eaLnBrk="0" hangingPunct="0"/>
              <a:t>25</a:t>
            </a:fld>
            <a:endParaRPr lang="en-US" sz="1400">
              <a:latin typeface="Times" charset="0"/>
            </a:endParaRPr>
          </a:p>
        </p:txBody>
      </p:sp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660400" y="1806575"/>
            <a:ext cx="84486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2400" dirty="0"/>
          </a:p>
          <a:p>
            <a:r>
              <a:rPr lang="en-US" sz="2400" b="1" u="sng" dirty="0"/>
              <a:t>Address Class 	 	Reserved Address Space </a:t>
            </a:r>
            <a:r>
              <a:rPr lang="en-US" sz="2400" b="1" dirty="0"/>
              <a:t>	</a:t>
            </a:r>
          </a:p>
          <a:p>
            <a:endParaRPr lang="en-US" sz="2400" b="1" dirty="0"/>
          </a:p>
          <a:p>
            <a:r>
              <a:rPr lang="en-US" sz="2400" dirty="0"/>
              <a:t>Class A 	                  10.0.0.0   through 10.255.255.255 	</a:t>
            </a:r>
          </a:p>
          <a:p>
            <a:r>
              <a:rPr lang="en-US" sz="2400" dirty="0"/>
              <a:t>Class B 		     </a:t>
            </a:r>
            <a:r>
              <a:rPr lang="en-US" sz="2400" dirty="0" smtClean="0"/>
              <a:t>172.16.0.0 </a:t>
            </a:r>
            <a:r>
              <a:rPr lang="en-US" sz="2400" dirty="0"/>
              <a:t>through 172.31.255.255 	</a:t>
            </a:r>
          </a:p>
          <a:p>
            <a:r>
              <a:rPr lang="en-US" sz="2400" dirty="0"/>
              <a:t>Class C 		     </a:t>
            </a:r>
            <a:r>
              <a:rPr lang="en-US" sz="2400" dirty="0" smtClean="0"/>
              <a:t>192.168.0.0 </a:t>
            </a:r>
            <a:r>
              <a:rPr lang="en-US" sz="2400" dirty="0"/>
              <a:t>through 192.168.255.255 	</a:t>
            </a:r>
          </a:p>
        </p:txBody>
      </p:sp>
    </p:spTree>
    <p:extLst>
      <p:ext uri="{BB962C8B-B14F-4D97-AF65-F5344CB8AC3E}">
        <p14:creationId xmlns:p14="http://schemas.microsoft.com/office/powerpoint/2010/main" val="25514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6553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Reserved Addressing</a:t>
            </a: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602A829B-5B4C-46C6-AEAF-4220BAF753F8}" type="slidenum">
              <a:rPr lang="en-US" sz="1400">
                <a:latin typeface="Times" charset="0"/>
              </a:rPr>
              <a:pPr algn="r" eaLnBrk="0" hangingPunct="0"/>
              <a:t>26</a:t>
            </a:fld>
            <a:endParaRPr lang="en-US" sz="1400">
              <a:latin typeface="Times" charset="0"/>
            </a:endParaRPr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539750" y="1425575"/>
            <a:ext cx="82804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	</a:t>
            </a:r>
            <a:r>
              <a:rPr lang="en-US" sz="2400" b="1" u="sng" dirty="0" smtClean="0">
                <a:solidFill>
                  <a:srgbClr val="FF0000"/>
                </a:solidFill>
              </a:rPr>
              <a:t>Address </a:t>
            </a:r>
            <a:r>
              <a:rPr lang="en-US" sz="2400" b="1" u="sng" dirty="0">
                <a:solidFill>
                  <a:srgbClr val="FF0000"/>
                </a:solidFill>
              </a:rPr>
              <a:t>			               Function </a:t>
            </a:r>
            <a:r>
              <a:rPr lang="en-US" sz="2400" b="1" dirty="0"/>
              <a:t>	</a:t>
            </a:r>
          </a:p>
          <a:p>
            <a:r>
              <a:rPr lang="en-US" b="1" dirty="0"/>
              <a:t>Network address of all 0s </a:t>
            </a:r>
            <a:r>
              <a:rPr lang="en-US" dirty="0"/>
              <a:t>	Interpreted to mean </a:t>
            </a:r>
            <a:r>
              <a:rPr lang="ja-JP" altLang="en-US" dirty="0"/>
              <a:t>“</a:t>
            </a:r>
            <a:r>
              <a:rPr lang="en-US" altLang="ja-JP" dirty="0"/>
              <a:t>this network or </a:t>
            </a:r>
            <a:r>
              <a:rPr lang="en-US" altLang="ja-JP" dirty="0" smtClean="0"/>
              <a:t>segment</a:t>
            </a:r>
            <a:r>
              <a:rPr lang="en-US" altLang="ja-JP" dirty="0"/>
              <a:t>.</a:t>
            </a:r>
            <a:r>
              <a:rPr lang="ja-JP" altLang="en-US" dirty="0"/>
              <a:t>”</a:t>
            </a:r>
            <a:r>
              <a:rPr lang="en-US" altLang="ja-JP" dirty="0"/>
              <a:t> 	</a:t>
            </a:r>
          </a:p>
          <a:p>
            <a:r>
              <a:rPr lang="en-US" b="1" dirty="0"/>
              <a:t>Network address of all 1s </a:t>
            </a:r>
            <a:r>
              <a:rPr lang="en-US" dirty="0"/>
              <a:t>	Interpreted to mean </a:t>
            </a:r>
            <a:r>
              <a:rPr lang="ja-JP" altLang="en-US" dirty="0"/>
              <a:t>“</a:t>
            </a:r>
            <a:r>
              <a:rPr lang="en-US" altLang="ja-JP" dirty="0"/>
              <a:t>all networks.</a:t>
            </a:r>
            <a:r>
              <a:rPr lang="ja-JP" altLang="en-US" dirty="0"/>
              <a:t>”</a:t>
            </a:r>
            <a:r>
              <a:rPr lang="en-US" altLang="ja-JP" dirty="0"/>
              <a:t> 	</a:t>
            </a:r>
          </a:p>
          <a:p>
            <a:r>
              <a:rPr lang="en-US" b="1" dirty="0"/>
              <a:t>Network 127.0.0.1 </a:t>
            </a:r>
            <a:r>
              <a:rPr lang="en-US" dirty="0"/>
              <a:t>		   	Reserved for loopback tests. </a:t>
            </a:r>
          </a:p>
          <a:p>
            <a:r>
              <a:rPr lang="en-US" b="1" dirty="0">
                <a:solidFill>
                  <a:srgbClr val="FF0000"/>
                </a:solidFill>
              </a:rPr>
              <a:t>Node address of all 0s </a:t>
            </a:r>
            <a:r>
              <a:rPr lang="en-US" dirty="0">
                <a:solidFill>
                  <a:srgbClr val="FF0000"/>
                </a:solidFill>
              </a:rPr>
              <a:t>	   	Interpreted to mean </a:t>
            </a:r>
            <a:r>
              <a:rPr lang="ja-JP" altLang="en-US" dirty="0">
                <a:solidFill>
                  <a:srgbClr val="FF0000"/>
                </a:solidFill>
              </a:rPr>
              <a:t>“</a:t>
            </a:r>
            <a:r>
              <a:rPr lang="en-US" altLang="ja-JP" dirty="0">
                <a:solidFill>
                  <a:srgbClr val="FF0000"/>
                </a:solidFill>
              </a:rPr>
              <a:t>network address</a:t>
            </a:r>
            <a:r>
              <a:rPr lang="ja-JP" altLang="en-US" dirty="0">
                <a:solidFill>
                  <a:srgbClr val="FF0000"/>
                </a:solidFill>
              </a:rPr>
              <a:t>”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or any 				host </a:t>
            </a:r>
            <a:r>
              <a:rPr lang="en-US" altLang="ja-JP" dirty="0">
                <a:solidFill>
                  <a:srgbClr val="FF0000"/>
                </a:solidFill>
              </a:rPr>
              <a:t>on specified network. 	</a:t>
            </a:r>
          </a:p>
          <a:p>
            <a:r>
              <a:rPr lang="en-US" b="1" dirty="0">
                <a:solidFill>
                  <a:srgbClr val="FF0000"/>
                </a:solidFill>
              </a:rPr>
              <a:t>Node address of all 1s </a:t>
            </a:r>
            <a:r>
              <a:rPr lang="en-US" dirty="0">
                <a:solidFill>
                  <a:srgbClr val="FF0000"/>
                </a:solidFill>
              </a:rPr>
              <a:t>	   	Interpreted to mean </a:t>
            </a:r>
            <a:r>
              <a:rPr lang="ja-JP" altLang="en-US" dirty="0">
                <a:solidFill>
                  <a:srgbClr val="FF0000"/>
                </a:solidFill>
              </a:rPr>
              <a:t>“</a:t>
            </a:r>
            <a:r>
              <a:rPr lang="en-US" altLang="ja-JP" dirty="0">
                <a:solidFill>
                  <a:srgbClr val="FF0000"/>
                </a:solidFill>
              </a:rPr>
              <a:t>all nodes</a:t>
            </a:r>
            <a:r>
              <a:rPr lang="ja-JP" altLang="en-US" dirty="0">
                <a:solidFill>
                  <a:srgbClr val="FF0000"/>
                </a:solidFill>
              </a:rPr>
              <a:t>”</a:t>
            </a:r>
            <a:r>
              <a:rPr lang="en-US" altLang="ja-JP" dirty="0">
                <a:solidFill>
                  <a:srgbClr val="FF0000"/>
                </a:solidFill>
              </a:rPr>
              <a:t> on the 				</a:t>
            </a:r>
            <a:r>
              <a:rPr lang="en-US" altLang="ja-JP" dirty="0" smtClean="0">
                <a:solidFill>
                  <a:srgbClr val="FF0000"/>
                </a:solidFill>
              </a:rPr>
              <a:t>specified </a:t>
            </a:r>
            <a:r>
              <a:rPr lang="en-US" altLang="ja-JP" dirty="0">
                <a:solidFill>
                  <a:srgbClr val="FF0000"/>
                </a:solidFill>
              </a:rPr>
              <a:t>network	</a:t>
            </a:r>
          </a:p>
          <a:p>
            <a:r>
              <a:rPr lang="en-US" b="1" dirty="0"/>
              <a:t>Entire IP address set to all 0s </a:t>
            </a:r>
            <a:r>
              <a:rPr lang="en-US" dirty="0"/>
              <a:t>Used by Cisco routers to designate the </a:t>
            </a:r>
            <a:r>
              <a:rPr lang="en-US" dirty="0" smtClean="0"/>
              <a:t>default </a:t>
            </a:r>
            <a:r>
              <a:rPr lang="en-US" dirty="0"/>
              <a:t>route. </a:t>
            </a:r>
            <a:r>
              <a:rPr lang="en-US" dirty="0" smtClean="0"/>
              <a:t>				Could </a:t>
            </a:r>
            <a:r>
              <a:rPr lang="en-US" dirty="0"/>
              <a:t>also mean </a:t>
            </a:r>
            <a:r>
              <a:rPr lang="ja-JP" altLang="en-US" dirty="0"/>
              <a:t>“</a:t>
            </a:r>
            <a:r>
              <a:rPr lang="en-US" altLang="ja-JP" dirty="0"/>
              <a:t>any network.</a:t>
            </a:r>
            <a:r>
              <a:rPr lang="ja-JP" altLang="en-US" dirty="0"/>
              <a:t>”</a:t>
            </a:r>
            <a:r>
              <a:rPr lang="en-US" altLang="ja-JP" dirty="0"/>
              <a:t> 	</a:t>
            </a:r>
          </a:p>
          <a:p>
            <a:r>
              <a:rPr lang="en-US" b="1" dirty="0"/>
              <a:t>Entire IP address set to all 1s </a:t>
            </a:r>
            <a:r>
              <a:rPr lang="en-US" dirty="0"/>
              <a:t>(same as Broadcast to all nodes on the </a:t>
            </a:r>
            <a:r>
              <a:rPr lang="en-US" dirty="0" smtClean="0"/>
              <a:t>current </a:t>
            </a:r>
            <a:r>
              <a:rPr lang="en-US" dirty="0"/>
              <a:t>network; 255.255.255.255) </a:t>
            </a:r>
            <a:r>
              <a:rPr lang="en-US" dirty="0" err="1" smtClean="0"/>
              <a:t>sometimescalled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ja-JP" altLang="en-US" dirty="0"/>
              <a:t>“</a:t>
            </a:r>
            <a:r>
              <a:rPr lang="en-US" altLang="ja-JP" dirty="0"/>
              <a:t>all 1s broadcast</a:t>
            </a:r>
            <a:r>
              <a:rPr lang="ja-JP" altLang="en-US" dirty="0"/>
              <a:t>”</a:t>
            </a:r>
            <a:r>
              <a:rPr lang="en-US" altLang="ja-JP" dirty="0"/>
              <a:t> or </a:t>
            </a:r>
            <a:r>
              <a:rPr lang="en-US" altLang="ja-JP" dirty="0" smtClean="0"/>
              <a:t>limited broadcast</a:t>
            </a:r>
            <a:r>
              <a:rPr lang="en-US" altLang="ja-JP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8580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Subnet Masks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9"/>
          <a:stretch>
            <a:fillRect/>
          </a:stretch>
        </p:blipFill>
        <p:spPr bwMode="auto">
          <a:xfrm>
            <a:off x="373063" y="2276475"/>
            <a:ext cx="8456612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4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>
            <a:normAutofit lnSpcReduction="10000"/>
          </a:bodyPr>
          <a:lstStyle/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21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3" tooltip="File Transfer Protocol"/>
              </a:rPr>
              <a:t>File Transfer Protocol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(FTP)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22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4" tooltip="Secure Shell"/>
              </a:rPr>
              <a:t>Secure Shell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(SSH)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23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5" tooltip="Telnet"/>
              </a:rPr>
              <a:t>Telnet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remote login service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25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6" tooltip="Simple Mail Transfer Protocol"/>
              </a:rPr>
              <a:t>Simple Mail Transfer Protocol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(SMTP)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53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7" tooltip="Domain Name System"/>
              </a:rPr>
              <a:t>Domain Name System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(DNS) service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80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8" tooltip="Hypertext Transfer Protocol"/>
              </a:rPr>
              <a:t>Hypertext Transfer Protocol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(HTTP) used in the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9" tooltip="World Wide Web"/>
              </a:rPr>
              <a:t>World Wide Web</a:t>
            </a:r>
            <a:endParaRPr lang="en-US" sz="2000" b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110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10" tooltip="Post Office Protocol"/>
              </a:rPr>
              <a:t>Post Office Protocol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(POP3)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119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11" tooltip="Network News Transfer Protocol"/>
              </a:rPr>
              <a:t>Network News Transfer Protocol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(NNTP)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123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12" tooltip="Network Time Protocol"/>
              </a:rPr>
              <a:t>Network Time Protocol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(NTP)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143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13" tooltip="Internet Message Access Protocol"/>
              </a:rPr>
              <a:t>Internet Message Access Protocol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(IMAP)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161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14" tooltip="Simple Network Management Protocol"/>
              </a:rPr>
              <a:t>Simple Network Management Protocol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(SNMP)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194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15" tooltip="Internet Relay Chat"/>
              </a:rPr>
              <a:t>Internet Relay Chat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(IRC)</a:t>
            </a:r>
          </a:p>
          <a:p>
            <a:r>
              <a:rPr lang="en-US" sz="2000" b="0" i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443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hlinkClick r:id="rId16" tooltip="HTTP Secure"/>
              </a:rPr>
              <a:t>HTTP Secure</a:t>
            </a:r>
            <a:r>
              <a:rPr lang="en-US" sz="20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(HTTPS)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1412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System Port (0 ~ 1023)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BB3D3EE-4036-4202-A665-8BADA579B778}" type="slidenum">
              <a:rPr lang="en-US" smtClean="0">
                <a:solidFill>
                  <a:schemeClr val="bg1"/>
                </a:solidFill>
                <a:latin typeface="Calibri" pitchFamily="34" charset="0"/>
              </a:rPr>
              <a:pPr eaLnBrk="1" hangingPunct="1"/>
              <a:t>28</a:t>
            </a:fld>
            <a:endParaRPr lang="en-US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6063" y="5756275"/>
            <a:ext cx="4787900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http://</a:t>
            </a:r>
            <a:r>
              <a:rPr lang="en-US" dirty="0" err="1"/>
              <a:t>www.ip-tracker.org</a:t>
            </a:r>
            <a:r>
              <a:rPr lang="en-US" dirty="0"/>
              <a:t>/locator/</a:t>
            </a:r>
            <a:r>
              <a:rPr lang="en-US" dirty="0" err="1"/>
              <a:t>ip-lookup.php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198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Assessment</a:t>
            </a:r>
            <a:endParaRPr lang="en-US" altLang="en-US" sz="400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idx="1"/>
          </p:nvPr>
        </p:nvSpPr>
        <p:spPr>
          <a:xfrm>
            <a:off x="2514600" y="1371600"/>
            <a:ext cx="3962400" cy="2133600"/>
          </a:xfrm>
        </p:spPr>
        <p:txBody>
          <a:bodyPr>
            <a:noAutofit/>
          </a:bodyPr>
          <a:lstStyle/>
          <a:p>
            <a:pPr lvl="1"/>
            <a:r>
              <a:rPr lang="en-US" altLang="en-US" sz="2400" dirty="0" smtClean="0">
                <a:latin typeface="Trebuchet MS" pitchFamily="34" charset="0"/>
                <a:cs typeface="Trebuchet MS" pitchFamily="34" charset="0"/>
              </a:rPr>
              <a:t>Attendance	: 5%</a:t>
            </a:r>
          </a:p>
          <a:p>
            <a:pPr lvl="1"/>
            <a:r>
              <a:rPr lang="en-US" altLang="en-US" sz="2400" dirty="0" smtClean="0">
                <a:latin typeface="Trebuchet MS" pitchFamily="34" charset="0"/>
                <a:cs typeface="Trebuchet MS" pitchFamily="34" charset="0"/>
              </a:rPr>
              <a:t>Assignments	: 5%</a:t>
            </a:r>
          </a:p>
          <a:p>
            <a:pPr lvl="1"/>
            <a:r>
              <a:rPr lang="en-US" altLang="en-US" sz="2400" dirty="0" smtClean="0">
                <a:latin typeface="Trebuchet MS" pitchFamily="34" charset="0"/>
                <a:cs typeface="Trebuchet MS" pitchFamily="34" charset="0"/>
              </a:rPr>
              <a:t>Class Tests	: 20%</a:t>
            </a:r>
          </a:p>
          <a:p>
            <a:pPr lvl="1"/>
            <a:r>
              <a:rPr lang="en-US" altLang="en-US" sz="2400" dirty="0" smtClean="0">
                <a:latin typeface="Trebuchet MS" pitchFamily="34" charset="0"/>
                <a:cs typeface="Trebuchet MS" pitchFamily="34" charset="0"/>
              </a:rPr>
              <a:t>Mid Term	: 30%</a:t>
            </a:r>
          </a:p>
          <a:p>
            <a:pPr lvl="1"/>
            <a:r>
              <a:rPr lang="en-US" altLang="en-US" sz="2400" dirty="0" smtClean="0">
                <a:latin typeface="Trebuchet MS" pitchFamily="34" charset="0"/>
                <a:cs typeface="Trebuchet MS" pitchFamily="34" charset="0"/>
              </a:rPr>
              <a:t>Final		: 40%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Grading Policy</a:t>
            </a:r>
            <a:endParaRPr lang="en-US" alt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1143000" y="4687047"/>
            <a:ext cx="73152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sz="2200" dirty="0" smtClean="0">
                <a:latin typeface="Trebuchet MS" pitchFamily="34" charset="0"/>
                <a:cs typeface="Trebuchet MS" pitchFamily="34" charset="0"/>
              </a:rPr>
              <a:t>A (Plain)	: 90-100	C+ (Plus) 	: 70-73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Trebuchet MS" pitchFamily="34" charset="0"/>
                <a:cs typeface="Trebuchet MS" pitchFamily="34" charset="0"/>
              </a:rPr>
              <a:t>A- (Minus)	: 86-89		C (Plain)	: 66-69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Trebuchet MS" pitchFamily="34" charset="0"/>
                <a:cs typeface="Trebuchet MS" pitchFamily="34" charset="0"/>
              </a:rPr>
              <a:t>B+ (Plus)	: 82-85		C- (Minus)	: 62-65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Trebuchet MS" pitchFamily="34" charset="0"/>
                <a:cs typeface="Trebuchet MS" pitchFamily="34" charset="0"/>
              </a:rPr>
              <a:t>B (Plain) 	: 78-81		D+ (Plus)	: 58-61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latin typeface="Trebuchet MS" pitchFamily="34" charset="0"/>
                <a:cs typeface="Trebuchet MS" pitchFamily="34" charset="0"/>
              </a:rPr>
              <a:t>B- (Minus) : 74-77		D (Plain) 	: 55-57 </a:t>
            </a:r>
          </a:p>
        </p:txBody>
      </p:sp>
    </p:spTree>
    <p:extLst>
      <p:ext uri="{BB962C8B-B14F-4D97-AF65-F5344CB8AC3E}">
        <p14:creationId xmlns:p14="http://schemas.microsoft.com/office/powerpoint/2010/main" val="37083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91413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IPv6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600200"/>
            <a:ext cx="7972425" cy="4035425"/>
          </a:xfrm>
        </p:spPr>
        <p:txBody>
          <a:bodyPr>
            <a:normAutofit lnSpcReduction="10000"/>
          </a:bodyPr>
          <a:lstStyle/>
          <a:p>
            <a:r>
              <a:rPr lang="en-US" b="0" smtClean="0">
                <a:solidFill>
                  <a:srgbClr val="FF6600"/>
                </a:solidFill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Larger Address Space</a:t>
            </a:r>
          </a:p>
          <a:p>
            <a:r>
              <a:rPr lang="en-US" b="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Aggregation-based address hierarchy</a:t>
            </a:r>
          </a:p>
          <a:p>
            <a:pPr>
              <a:buFont typeface="Wingdings" pitchFamily="2" charset="2"/>
              <a:buNone/>
            </a:pPr>
            <a:r>
              <a:rPr lang="en-US" b="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		– Efficient backbone routing</a:t>
            </a:r>
          </a:p>
          <a:p>
            <a:r>
              <a:rPr lang="en-US" b="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Efficient and Extensible IP datagram</a:t>
            </a:r>
          </a:p>
          <a:p>
            <a:r>
              <a:rPr lang="en-US" b="0" smtClean="0"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Stateless Address Autoconfiguration</a:t>
            </a:r>
          </a:p>
          <a:p>
            <a:r>
              <a:rPr lang="en-US" b="0" smtClean="0">
                <a:solidFill>
                  <a:srgbClr val="FF6600"/>
                </a:solidFill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Security (IPsec mandatory)</a:t>
            </a:r>
          </a:p>
          <a:p>
            <a:r>
              <a:rPr lang="en-US" b="0" smtClean="0">
                <a:solidFill>
                  <a:srgbClr val="FF6600"/>
                </a:solidFill>
                <a:latin typeface="Trebuchet MS" pitchFamily="34" charset="0"/>
                <a:ea typeface="ＭＳ Ｐゴシック" pitchFamily="34" charset="-128"/>
                <a:cs typeface="Trebuchet MS" pitchFamily="34" charset="0"/>
              </a:rPr>
              <a:t>Mobility</a:t>
            </a:r>
            <a:endParaRPr lang="en-US" smtClean="0">
              <a:solidFill>
                <a:srgbClr val="FF6600"/>
              </a:solidFill>
              <a:latin typeface="Trebuchet MS" pitchFamily="34" charset="0"/>
              <a:ea typeface="ＭＳ Ｐゴシック" pitchFamily="34" charset="-128"/>
              <a:cs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84375" y="9810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128-bit IPv6 Address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730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>
                <a:latin typeface="Verdana" pitchFamily="34" charset="0"/>
              </a:rPr>
              <a:t>3FFE:085B:1F1F:0000:0000:0000:</a:t>
            </a:r>
            <a:r>
              <a:rPr lang="en-US" sz="2400">
                <a:solidFill>
                  <a:srgbClr val="FF0000"/>
                </a:solidFill>
                <a:latin typeface="Verdana" pitchFamily="34" charset="0"/>
              </a:rPr>
              <a:t>00A9:1234</a:t>
            </a:r>
          </a:p>
        </p:txBody>
      </p:sp>
      <p:sp>
        <p:nvSpPr>
          <p:cNvPr id="35844" name="AutoShape 6"/>
          <p:cNvSpPr>
            <a:spLocks/>
          </p:cNvSpPr>
          <p:nvPr/>
        </p:nvSpPr>
        <p:spPr bwMode="auto">
          <a:xfrm rot="5400000">
            <a:off x="4305300" y="-1181100"/>
            <a:ext cx="457200" cy="7086600"/>
          </a:xfrm>
          <a:prstGeom prst="rightBrace">
            <a:avLst>
              <a:gd name="adj1" fmla="val 1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0" y="2565400"/>
            <a:ext cx="9326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800">
                <a:solidFill>
                  <a:srgbClr val="FF6600"/>
                </a:solidFill>
                <a:latin typeface="Angsana New" pitchFamily="18" charset="0"/>
              </a:rPr>
              <a:t>8 groups of 16-bit hexadecimal numbers separated by </a:t>
            </a:r>
            <a:r>
              <a:rPr lang="ja-JP" altLang="en-US" sz="2800">
                <a:solidFill>
                  <a:srgbClr val="FF6600"/>
                </a:solidFill>
                <a:latin typeface="Times New Roman" pitchFamily="18" charset="0"/>
              </a:rPr>
              <a:t>“</a:t>
            </a:r>
            <a:r>
              <a:rPr lang="en-US" altLang="ja-JP" sz="2800">
                <a:solidFill>
                  <a:srgbClr val="FF6600"/>
                </a:solidFill>
                <a:latin typeface="Angsana New" pitchFamily="18" charset="0"/>
              </a:rPr>
              <a:t>:</a:t>
            </a:r>
            <a:r>
              <a:rPr lang="ja-JP" altLang="en-US" sz="2800">
                <a:latin typeface="Times New Roman" pitchFamily="18" charset="0"/>
              </a:rPr>
              <a:t>”</a:t>
            </a:r>
            <a:endParaRPr lang="en-US" sz="2800">
              <a:latin typeface="Angsana New" pitchFamily="18" charset="0"/>
            </a:endParaRP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2209800" y="4343400"/>
            <a:ext cx="411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>
                <a:latin typeface="Verdana" pitchFamily="34" charset="0"/>
              </a:rPr>
              <a:t>3FFE:85B:1F1F::A9:1234</a:t>
            </a:r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0" y="5238750"/>
            <a:ext cx="914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>
                <a:latin typeface="Angsana New" pitchFamily="18" charset="0"/>
              </a:rPr>
              <a:t>:: = all zeros in one or more group of 16-bit hexadecimal numbers</a:t>
            </a:r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2971800" y="3124200"/>
            <a:ext cx="37496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800">
                <a:latin typeface="Angsana New" pitchFamily="18" charset="0"/>
              </a:rPr>
              <a:t>Leading zeros can be removed</a:t>
            </a:r>
          </a:p>
          <a:p>
            <a:pPr eaLnBrk="1" hangingPunct="1"/>
            <a:endParaRPr lang="en-US" sz="2800">
              <a:latin typeface="Angsana New" pitchFamily="18" charset="0"/>
            </a:endParaRPr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 flipH="1">
            <a:off x="3505200" y="39624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2"/>
          <p:cNvSpPr>
            <a:spLocks noChangeShapeType="1"/>
          </p:cNvSpPr>
          <p:nvPr/>
        </p:nvSpPr>
        <p:spPr bwMode="auto">
          <a:xfrm>
            <a:off x="4572000" y="3962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 flipV="1">
            <a:off x="4495800" y="4800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8" b="18568"/>
          <a:stretch>
            <a:fillRect/>
          </a:stretch>
        </p:blipFill>
        <p:spPr>
          <a:xfrm>
            <a:off x="1376363" y="1196975"/>
            <a:ext cx="6624637" cy="38020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91413" cy="914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F357F6E-383F-4C59-B607-E68E4B134722}" type="slidenum">
              <a:rPr lang="en-US" smtClean="0">
                <a:solidFill>
                  <a:schemeClr val="bg1"/>
                </a:solidFill>
                <a:latin typeface="Calibri" pitchFamily="34" charset="0"/>
              </a:rPr>
              <a:pPr eaLnBrk="1" hangingPunct="1"/>
              <a:t>32</a:t>
            </a:fld>
            <a:endParaRPr lang="en-US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116013" y="5172075"/>
            <a:ext cx="77771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 -&gt; System Preferences - &gt; Network -&gt; Interface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 : bash-3.2$ networksetup –listallhardwareports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Windows: IPCONFIG  /ALL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198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8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91413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WireShark</a:t>
            </a: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endParaRPr lang="en-US" altLang="zh-CN" sz="240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endParaRPr lang="en-US" altLang="zh-CN" sz="240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altLang="zh-CN" sz="24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Wireshark is a network packet/protocol analyzer. </a:t>
            </a:r>
          </a:p>
          <a:p>
            <a:pPr lvl="1"/>
            <a:r>
              <a:rPr lang="en-US" altLang="zh-CN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network packet analyzer will try to </a:t>
            </a:r>
            <a:r>
              <a:rPr lang="en-US" altLang="zh-CN" sz="2400" b="0" smtClean="0">
                <a:solidFill>
                  <a:srgbClr val="FF66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capture network packets and tries to display that packet data as detailed </a:t>
            </a:r>
            <a:r>
              <a:rPr lang="en-US" altLang="zh-CN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as possible.</a:t>
            </a:r>
          </a:p>
          <a:p>
            <a:r>
              <a:rPr lang="en-US" altLang="zh-CN" sz="24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Wireshark is perhaps </a:t>
            </a:r>
            <a:r>
              <a:rPr lang="en-US" altLang="zh-CN" sz="2400" smtClean="0">
                <a:solidFill>
                  <a:srgbClr val="FF66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ONE of THE BEST</a:t>
            </a:r>
            <a:r>
              <a:rPr lang="en-US" altLang="zh-CN" sz="24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zh-CN" sz="2400" b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open source packet analyzers available today for UNIX and Windows.</a:t>
            </a:r>
          </a:p>
          <a:p>
            <a:pPr eaLnBrk="1" hangingPunct="1">
              <a:buFontTx/>
              <a:buNone/>
            </a:pPr>
            <a:endParaRPr lang="en-US" sz="2400" b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37892" name="Picture 2" descr="https://lh4.googleusercontent.com/-sFQUNGss9so/AAAAAAAAAAI/AAAAAAAAAC0/jwtcdocZgc0/s48-c-k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484313"/>
            <a:ext cx="1085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4683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91412" cy="914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Some intended purposes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71625"/>
            <a:ext cx="8104188" cy="4554538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b="0" dirty="0" smtClean="0">
                <a:latin typeface="Times New Roman"/>
                <a:cs typeface="Times New Roman"/>
              </a:rPr>
              <a:t>Network </a:t>
            </a:r>
            <a:r>
              <a:rPr lang="en-US" altLang="zh-CN" sz="2400" b="0" dirty="0">
                <a:latin typeface="Times New Roman"/>
                <a:cs typeface="Times New Roman"/>
              </a:rPr>
              <a:t>administrators use it to </a:t>
            </a:r>
            <a:r>
              <a:rPr lang="en-US" altLang="zh-CN" sz="2400" b="0" dirty="0">
                <a:solidFill>
                  <a:srgbClr val="FF6600"/>
                </a:solidFill>
                <a:latin typeface="Times New Roman"/>
                <a:cs typeface="Times New Roman"/>
              </a:rPr>
              <a:t>troubleshoot network </a:t>
            </a:r>
            <a:r>
              <a:rPr lang="en-US" altLang="zh-CN" sz="2400" b="0" dirty="0">
                <a:latin typeface="Times New Roman"/>
                <a:cs typeface="Times New Roman"/>
              </a:rPr>
              <a:t>problems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b="0" dirty="0" smtClean="0">
                <a:latin typeface="Times New Roman"/>
                <a:cs typeface="Times New Roman"/>
              </a:rPr>
              <a:t>Network </a:t>
            </a:r>
            <a:r>
              <a:rPr lang="en-US" altLang="zh-CN" sz="2400" b="0" dirty="0">
                <a:latin typeface="Times New Roman"/>
                <a:cs typeface="Times New Roman"/>
              </a:rPr>
              <a:t>security engineers use it to </a:t>
            </a:r>
            <a:r>
              <a:rPr lang="en-US" altLang="zh-CN" sz="2400" b="0" dirty="0">
                <a:solidFill>
                  <a:srgbClr val="FF6600"/>
                </a:solidFill>
                <a:latin typeface="Times New Roman"/>
                <a:cs typeface="Times New Roman"/>
              </a:rPr>
              <a:t>examine security</a:t>
            </a:r>
            <a:r>
              <a:rPr lang="en-US" altLang="zh-CN" sz="2400" b="0" dirty="0">
                <a:latin typeface="Times New Roman"/>
                <a:cs typeface="Times New Roman"/>
              </a:rPr>
              <a:t> problems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b="0" dirty="0" smtClean="0">
                <a:latin typeface="Times New Roman"/>
                <a:cs typeface="Times New Roman"/>
              </a:rPr>
              <a:t>Developers </a:t>
            </a:r>
            <a:r>
              <a:rPr lang="en-US" altLang="zh-CN" sz="2400" b="0" dirty="0">
                <a:latin typeface="Times New Roman"/>
                <a:cs typeface="Times New Roman"/>
              </a:rPr>
              <a:t>use it to </a:t>
            </a:r>
            <a:r>
              <a:rPr lang="en-US" altLang="zh-CN" sz="2400" b="0" dirty="0">
                <a:solidFill>
                  <a:srgbClr val="FF6600"/>
                </a:solidFill>
                <a:latin typeface="Times New Roman"/>
                <a:cs typeface="Times New Roman"/>
              </a:rPr>
              <a:t>debug protocol implementations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b="0" dirty="0" smtClean="0">
                <a:latin typeface="Times New Roman"/>
                <a:cs typeface="Times New Roman"/>
              </a:rPr>
              <a:t>People </a:t>
            </a:r>
            <a:r>
              <a:rPr lang="en-US" altLang="zh-CN" sz="2400" b="0" dirty="0">
                <a:latin typeface="Times New Roman"/>
                <a:cs typeface="Times New Roman"/>
              </a:rPr>
              <a:t>use it to learn network protocol internals</a:t>
            </a:r>
            <a:endParaRPr lang="en-US" altLang="zh-CN" sz="2400" b="0" dirty="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sz="2400" b="0" dirty="0" smtClean="0">
                <a:solidFill>
                  <a:srgbClr val="FF6600"/>
                </a:solidFill>
                <a:latin typeface="Times New Roman"/>
                <a:cs typeface="Times New Roman"/>
              </a:rPr>
              <a:t>However,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b="0" dirty="0" err="1" smtClean="0">
                <a:latin typeface="Times New Roman"/>
                <a:cs typeface="Times New Roman"/>
              </a:rPr>
              <a:t>Wireshark</a:t>
            </a:r>
            <a:r>
              <a:rPr lang="en-US" altLang="zh-CN" sz="2400" b="0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0" dirty="0">
                <a:solidFill>
                  <a:srgbClr val="FF6600"/>
                </a:solidFill>
                <a:latin typeface="Times New Roman"/>
                <a:cs typeface="Times New Roman"/>
              </a:rPr>
              <a:t>isn't an intrusion detection system</a:t>
            </a:r>
            <a:r>
              <a:rPr lang="en-US" altLang="zh-CN" sz="2400" b="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Times New Roman"/>
                <a:cs typeface="Times New Roman"/>
              </a:rPr>
              <a:t>Wireshark</a:t>
            </a:r>
            <a:r>
              <a:rPr lang="en-US" altLang="zh-CN" sz="2400" b="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0" dirty="0">
                <a:solidFill>
                  <a:srgbClr val="FF6600"/>
                </a:solidFill>
                <a:latin typeface="Times New Roman"/>
                <a:cs typeface="Times New Roman"/>
              </a:rPr>
              <a:t>will not manipulate things </a:t>
            </a:r>
            <a:r>
              <a:rPr lang="en-US" altLang="zh-CN"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on the network, it will </a:t>
            </a:r>
            <a:r>
              <a:rPr lang="en-US" altLang="zh-CN" sz="2400" b="0" dirty="0">
                <a:solidFill>
                  <a:srgbClr val="FF6600"/>
                </a:solidFill>
                <a:latin typeface="Times New Roman"/>
                <a:cs typeface="Times New Roman"/>
              </a:rPr>
              <a:t>only "measure" things from it</a:t>
            </a:r>
            <a:r>
              <a:rPr lang="en-US" altLang="zh-CN" sz="2400" b="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6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0D24417-BE47-456D-9699-C82B7E21F5C4}" type="slidenum">
              <a:rPr lang="en-US" sz="1400" smtClean="0">
                <a:latin typeface="Times New Roman" pitchFamily="18" charset="0"/>
                <a:ea typeface="SimSun" pitchFamily="2" charset="-122"/>
              </a:rPr>
              <a:pPr eaLnBrk="1" hangingPunct="1"/>
              <a:t>36</a:t>
            </a:fld>
            <a:endParaRPr lang="en-US" sz="1400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91413" cy="9144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Wireshark</a:t>
            </a: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 Interface</a:t>
            </a:r>
          </a:p>
        </p:txBody>
      </p:sp>
      <p:pic>
        <p:nvPicPr>
          <p:cNvPr id="430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9200"/>
            <a:ext cx="8077200" cy="5486400"/>
          </a:xfrm>
        </p:spPr>
      </p:pic>
    </p:spTree>
    <p:extLst>
      <p:ext uri="{BB962C8B-B14F-4D97-AF65-F5344CB8AC3E}">
        <p14:creationId xmlns:p14="http://schemas.microsoft.com/office/powerpoint/2010/main" val="29644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198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8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>
          <a:xfrm>
            <a:off x="1214438" y="3000375"/>
            <a:ext cx="7289800" cy="1050925"/>
          </a:xfrm>
        </p:spPr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adder ITC" pitchFamily="82" charset="0"/>
                <a:ea typeface="ＭＳ Ｐゴシック" pitchFamily="34" charset="-128"/>
              </a:rPr>
              <a:t>Thank    You</a:t>
            </a:r>
          </a:p>
        </p:txBody>
      </p:sp>
    </p:spTree>
    <p:extLst>
      <p:ext uri="{BB962C8B-B14F-4D97-AF65-F5344CB8AC3E}">
        <p14:creationId xmlns:p14="http://schemas.microsoft.com/office/powerpoint/2010/main" val="38342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Communications and Networking. </a:t>
            </a:r>
            <a:r>
              <a:rPr lang="en-US" dirty="0" err="1"/>
              <a:t>Behrouz</a:t>
            </a:r>
            <a:r>
              <a:rPr lang="en-US" dirty="0"/>
              <a:t> A. </a:t>
            </a:r>
            <a:r>
              <a:rPr lang="en-US" dirty="0" err="1" smtClean="0"/>
              <a:t>Forouzan</a:t>
            </a:r>
            <a:endParaRPr lang="en-US" dirty="0" smtClean="0"/>
          </a:p>
          <a:p>
            <a:r>
              <a:rPr lang="en-US" dirty="0"/>
              <a:t>Data and Computer Communications. William Stallings (TENTH EDITION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Modern </a:t>
            </a:r>
            <a:r>
              <a:rPr lang="en-US" dirty="0" err="1"/>
              <a:t>Digitial</a:t>
            </a:r>
            <a:r>
              <a:rPr lang="en-US" dirty="0"/>
              <a:t> and Analog Communication Systems. BP-</a:t>
            </a:r>
            <a:r>
              <a:rPr lang="en-US" dirty="0" err="1"/>
              <a:t>Lathi</a:t>
            </a:r>
            <a:r>
              <a:rPr lang="en-US" dirty="0"/>
              <a:t> </a:t>
            </a:r>
            <a:r>
              <a:rPr lang="en-US" dirty="0" err="1"/>
              <a:t>Zhi</a:t>
            </a:r>
            <a:r>
              <a:rPr lang="en-US" dirty="0"/>
              <a:t> Ding (4th edition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Computer </a:t>
            </a:r>
            <a:r>
              <a:rPr lang="en-US" dirty="0"/>
              <a:t>Networks Andrew S. </a:t>
            </a:r>
            <a:r>
              <a:rPr lang="en-US" dirty="0" err="1" smtClean="0"/>
              <a:t>Tanenbaum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8001000" y="6416675"/>
            <a:ext cx="1066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ko-KR" smtClean="0">
                <a:solidFill>
                  <a:schemeClr val="bg1"/>
                </a:solidFill>
                <a:latin typeface="Calibri" pitchFamily="34" charset="0"/>
              </a:rPr>
              <a:t>Spring 2006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91412" cy="914400"/>
          </a:xfrm>
        </p:spPr>
        <p:txBody>
          <a:bodyPr/>
          <a:lstStyle/>
          <a:p>
            <a:pPr algn="ctr">
              <a:defRPr/>
            </a:pPr>
            <a:r>
              <a:rPr lang="en-US" altLang="ko-KR" sz="480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42078997"/>
              </p:ext>
            </p:extLst>
          </p:nvPr>
        </p:nvGraphicFramePr>
        <p:xfrm>
          <a:off x="900113" y="1682750"/>
          <a:ext cx="7743825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1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8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553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Layered Models</a:t>
            </a:r>
          </a:p>
        </p:txBody>
      </p:sp>
      <p:sp>
        <p:nvSpPr>
          <p:cNvPr id="4915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55650" y="1676400"/>
            <a:ext cx="7931150" cy="4525963"/>
          </a:xfrm>
          <a:noFill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Layered Approach</a:t>
            </a:r>
          </a:p>
          <a:p>
            <a:r>
              <a:rPr lang="en-US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Early stage </a:t>
            </a:r>
            <a:r>
              <a:rPr lang="en-US" sz="2400" b="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DECnet</a:t>
            </a:r>
            <a:r>
              <a:rPr lang="en-US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IBM could not communicate with each other. 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Thus in late 1970s the </a:t>
            </a:r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Open Systems Interconnection (OSI) </a:t>
            </a:r>
            <a:r>
              <a:rPr lang="en-US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reference model was created by the ISO to break the barrier. </a:t>
            </a:r>
          </a:p>
          <a:p>
            <a:r>
              <a:rPr lang="en-US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reference model is a </a:t>
            </a:r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conceptual blueprint</a:t>
            </a:r>
            <a:r>
              <a:rPr lang="en-US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of how communications should take place. </a:t>
            </a:r>
          </a:p>
          <a:p>
            <a:r>
              <a:rPr lang="en-US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It addresses all the processes required for effective communication and divides these processes into </a:t>
            </a:r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logical groupings called </a:t>
            </a:r>
            <a:r>
              <a:rPr lang="en-US" sz="2400" b="0" i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layers</a:t>
            </a:r>
            <a:r>
              <a:rPr lang="en-US" sz="2400" b="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</a:t>
            </a:r>
          </a:p>
          <a:p>
            <a:r>
              <a:rPr lang="en-US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a communication system is designed in this manner, it</a:t>
            </a:r>
            <a:r>
              <a:rPr lang="ja-JP" altLang="en-US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’</a:t>
            </a:r>
            <a:r>
              <a:rPr lang="en-US" altLang="ja-JP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 known as </a:t>
            </a:r>
            <a:r>
              <a:rPr lang="en-US" altLang="ja-JP" sz="2400" b="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layered architecture</a:t>
            </a:r>
            <a:r>
              <a:rPr lang="en-US" altLang="ja-JP" sz="2400" b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  <a:endParaRPr lang="en-US" sz="2400" b="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49156" name="Rectangle 10"/>
          <p:cNvSpPr>
            <a:spLocks noChangeArrowheads="1"/>
          </p:cNvSpPr>
          <p:nvPr/>
        </p:nvSpPr>
        <p:spPr bwMode="auto">
          <a:xfrm>
            <a:off x="7543800" y="6248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757463A4-7672-4D3B-A0C2-3B0550ADD789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8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The OSI Model</a:t>
            </a:r>
          </a:p>
        </p:txBody>
      </p:sp>
      <p:sp>
        <p:nvSpPr>
          <p:cNvPr id="13619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0825" y="1495425"/>
            <a:ext cx="3384550" cy="48863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200" b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OSI isn</a:t>
            </a:r>
            <a:r>
              <a:rPr lang="ja-JP" altLang="en-US" sz="2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a physical model</a:t>
            </a:r>
            <a:r>
              <a:rPr lang="en-US" altLang="ja-JP" sz="2200" b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Rather, it</a:t>
            </a:r>
            <a:r>
              <a:rPr lang="ja-JP" altLang="en-US" sz="2200" b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200" b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a set of guidelines that application developers can use to create and implement applications that run on a network. </a:t>
            </a:r>
          </a:p>
          <a:p>
            <a:pPr>
              <a:defRPr/>
            </a:pPr>
            <a:r>
              <a:rPr lang="en-US" sz="2200" b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It also provides a framework </a:t>
            </a:r>
            <a:r>
              <a:rPr lang="en-US" sz="2200" b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 creating and implementing networking standards, devices, and internetworking schemes.</a:t>
            </a: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7467600" y="6248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46D6A3A0-0F14-49D7-9AAA-6ADE109F845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>
              <a:latin typeface="Times" charset="0"/>
            </a:endParaRP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533525"/>
            <a:ext cx="53260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4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8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The OSI Model</a:t>
            </a:r>
          </a:p>
        </p:txBody>
      </p:sp>
      <p:sp>
        <p:nvSpPr>
          <p:cNvPr id="51203" name="Rectangle 10"/>
          <p:cNvSpPr>
            <a:spLocks noChangeArrowheads="1"/>
          </p:cNvSpPr>
          <p:nvPr/>
        </p:nvSpPr>
        <p:spPr bwMode="auto">
          <a:xfrm>
            <a:off x="7467600" y="6248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1AE41152-C3A8-4F47-BEFD-69C47B8D258D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>
              <a:latin typeface="Times" charset="0"/>
            </a:endParaRPr>
          </a:p>
        </p:txBody>
      </p:sp>
      <p:sp>
        <p:nvSpPr>
          <p:cNvPr id="51204" name="Rectangle 9"/>
          <p:cNvSpPr>
            <a:spLocks noChangeArrowheads="1"/>
          </p:cNvSpPr>
          <p:nvPr/>
        </p:nvSpPr>
        <p:spPr bwMode="auto">
          <a:xfrm>
            <a:off x="-36513" y="1284288"/>
            <a:ext cx="4464051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The upper layers (i.e.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 THREE Layers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the applications within the End stations  will communicate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with each other and with users.</a:t>
            </a:r>
          </a:p>
          <a:p>
            <a:pPr algn="just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5" name="Picture 11" descr="f0106-[Converted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492375"/>
            <a:ext cx="4464051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0" descr="f0107-[Converted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492375"/>
            <a:ext cx="4716462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4679950" y="1284288"/>
            <a:ext cx="446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The bottom layers (i.e.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 Layers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Data is transferred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through a physical wire or Switches and Routers.</a:t>
            </a:r>
          </a:p>
        </p:txBody>
      </p:sp>
    </p:spTree>
    <p:extLst>
      <p:ext uri="{BB962C8B-B14F-4D97-AF65-F5344CB8AC3E}">
        <p14:creationId xmlns:p14="http://schemas.microsoft.com/office/powerpoint/2010/main" val="35793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8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The OSI Model (Cont’d)</a:t>
            </a:r>
          </a:p>
        </p:txBody>
      </p:sp>
      <p:sp>
        <p:nvSpPr>
          <p:cNvPr id="52227" name="Rectangle 10"/>
          <p:cNvSpPr>
            <a:spLocks noChangeArrowheads="1"/>
          </p:cNvSpPr>
          <p:nvPr/>
        </p:nvSpPr>
        <p:spPr bwMode="auto">
          <a:xfrm>
            <a:off x="7467600" y="6248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FA506172-F80D-4CDF-B222-80CC3DB73D73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>
              <a:latin typeface="Times" charset="0"/>
            </a:endParaRPr>
          </a:p>
        </p:txBody>
      </p:sp>
      <p:sp>
        <p:nvSpPr>
          <p:cNvPr id="52228" name="Rectangle 9"/>
          <p:cNvSpPr>
            <a:spLocks noChangeArrowheads="1"/>
          </p:cNvSpPr>
          <p:nvPr/>
        </p:nvSpPr>
        <p:spPr bwMode="auto">
          <a:xfrm>
            <a:off x="2617788" y="1460500"/>
            <a:ext cx="6312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Summary of the Functions defined at each layer of the OSI Model</a:t>
            </a:r>
          </a:p>
        </p:txBody>
      </p:sp>
      <p:pic>
        <p:nvPicPr>
          <p:cNvPr id="52229" name="Picture 8" descr="f0108-[Converted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28800"/>
            <a:ext cx="80391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1425</Words>
  <Application>Microsoft Office PowerPoint</Application>
  <PresentationFormat>On-screen Show (4:3)</PresentationFormat>
  <Paragraphs>261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Data Communication CSE 315</vt:lpstr>
      <vt:lpstr>Schedule</vt:lpstr>
      <vt:lpstr>Assessment</vt:lpstr>
      <vt:lpstr>Resources</vt:lpstr>
      <vt:lpstr>Outline</vt:lpstr>
      <vt:lpstr>Layered Models</vt:lpstr>
      <vt:lpstr>The OSI Model</vt:lpstr>
      <vt:lpstr>The OSI Model</vt:lpstr>
      <vt:lpstr>The OSI Model (Cont’d)</vt:lpstr>
      <vt:lpstr>Internet Layers</vt:lpstr>
      <vt:lpstr>Peer-to-Peer Processes</vt:lpstr>
      <vt:lpstr>Exchange using the Internet Model</vt:lpstr>
      <vt:lpstr>PowerPoint Presentation</vt:lpstr>
      <vt:lpstr>PowerPoint Presentation</vt:lpstr>
      <vt:lpstr>Protocols</vt:lpstr>
      <vt:lpstr>Standards</vt:lpstr>
      <vt:lpstr>Standards Committees</vt:lpstr>
      <vt:lpstr>TCP/IP Address Requirements</vt:lpstr>
      <vt:lpstr>PowerPoint Presentation</vt:lpstr>
      <vt:lpstr>IP Addressing (Cont’d)</vt:lpstr>
      <vt:lpstr>IP Addressing (Cont’d)</vt:lpstr>
      <vt:lpstr>Network Addressing</vt:lpstr>
      <vt:lpstr>Network Addressing</vt:lpstr>
      <vt:lpstr>PowerPoint Presentation</vt:lpstr>
      <vt:lpstr>Private Addressing</vt:lpstr>
      <vt:lpstr>Reserved Addressing</vt:lpstr>
      <vt:lpstr>Subnet Masks</vt:lpstr>
      <vt:lpstr>System Port (0 ~ 1023)</vt:lpstr>
      <vt:lpstr>PowerPoint Presentation</vt:lpstr>
      <vt:lpstr>IPv6</vt:lpstr>
      <vt:lpstr>PowerPoint Presentation</vt:lpstr>
      <vt:lpstr>PowerPoint Presentation</vt:lpstr>
      <vt:lpstr>PowerPoint Presentation</vt:lpstr>
      <vt:lpstr>WireShark?</vt:lpstr>
      <vt:lpstr>Some intended purposes</vt:lpstr>
      <vt:lpstr>Wireshark Interface</vt:lpstr>
      <vt:lpstr>PowerPoint Presentation</vt:lpstr>
      <vt:lpstr>Thank 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A.K.M. Muzahidul Islam</dc:creator>
  <cp:lastModifiedBy>Dr. A.K.M. Muzahidul Islam</cp:lastModifiedBy>
  <cp:revision>313</cp:revision>
  <dcterms:created xsi:type="dcterms:W3CDTF">2018-10-07T06:29:49Z</dcterms:created>
  <dcterms:modified xsi:type="dcterms:W3CDTF">2018-10-14T05:14:32Z</dcterms:modified>
</cp:coreProperties>
</file>