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85" r:id="rId2"/>
    <p:sldId id="258" r:id="rId3"/>
    <p:sldId id="261" r:id="rId4"/>
    <p:sldId id="298" r:id="rId5"/>
    <p:sldId id="263" r:id="rId6"/>
    <p:sldId id="264" r:id="rId7"/>
    <p:sldId id="287" r:id="rId8"/>
    <p:sldId id="300" r:id="rId9"/>
    <p:sldId id="289" r:id="rId10"/>
    <p:sldId id="299" r:id="rId11"/>
    <p:sldId id="297" r:id="rId12"/>
    <p:sldId id="296" r:id="rId13"/>
    <p:sldId id="279" r:id="rId14"/>
  </p:sldIdLst>
  <p:sldSz cx="9144000" cy="6858000" type="screen4x3"/>
  <p:notesSz cx="6858000" cy="9144000"/>
  <p:embeddedFontLst>
    <p:embeddedFont>
      <p:font typeface="Quicksand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99167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rgbClr val="39C0B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1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1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30175" y="3710550"/>
            <a:ext cx="6927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3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06400" rtl="0">
              <a:spcBef>
                <a:spcPts val="600"/>
              </a:spcBef>
              <a:spcAft>
                <a:spcPts val="0"/>
              </a:spcAft>
              <a:buClr>
                <a:srgbClr val="39C0BA"/>
              </a:buClr>
              <a:buSzPts val="2800"/>
              <a:buChar char="◦"/>
              <a:defRPr sz="2800" i="1">
                <a:solidFill>
                  <a:srgbClr val="39C0BA"/>
                </a:solidFill>
              </a:defRPr>
            </a:lvl1pPr>
            <a:lvl2pPr marL="914400" lvl="1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▫"/>
              <a:defRPr sz="2800" i="1">
                <a:solidFill>
                  <a:srgbClr val="39C0BA"/>
                </a:solidFill>
              </a:defRPr>
            </a:lvl2pPr>
            <a:lvl3pPr marL="1371600" lvl="2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sz="2800" i="1">
                <a:solidFill>
                  <a:srgbClr val="39C0BA"/>
                </a:solidFill>
              </a:defRPr>
            </a:lvl3pPr>
            <a:lvl4pPr marL="1828800" lvl="3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sz="2800" i="1">
                <a:solidFill>
                  <a:srgbClr val="39C0BA"/>
                </a:solidFill>
              </a:defRPr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sz="2800" i="1">
                <a:solidFill>
                  <a:srgbClr val="39C0BA"/>
                </a:solidFill>
              </a:defRPr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sz="2800" i="1">
                <a:solidFill>
                  <a:srgbClr val="39C0BA"/>
                </a:solidFill>
              </a:defRPr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sz="2800" i="1">
                <a:solidFill>
                  <a:srgbClr val="39C0BA"/>
                </a:solidFill>
              </a:defRPr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sz="2800" i="1">
                <a:solidFill>
                  <a:srgbClr val="39C0BA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sz="2800" i="1">
                <a:solidFill>
                  <a:srgbClr val="39C0BA"/>
                </a:solidFill>
              </a:defRPr>
            </a:lvl9pPr>
          </a:lstStyle>
          <a:p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2;p4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208000" y="3096172"/>
            <a:ext cx="1306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“</a:t>
            </a:r>
            <a:endParaRPr sz="4800" b="1">
              <a:solidFill>
                <a:srgbClr val="39C0BA"/>
              </a:solidFill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27;p5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 panose="00000500000000000000"/>
              <a:buNone/>
              <a:defRPr sz="18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 panose="00000500000000000000"/>
              <a:buNone/>
              <a:defRPr sz="18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 panose="00000500000000000000"/>
              <a:buNone/>
              <a:defRPr sz="18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 panose="00000500000000000000"/>
              <a:buNone/>
              <a:defRPr sz="18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 panose="00000500000000000000"/>
              <a:buNone/>
              <a:defRPr sz="18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 panose="00000500000000000000"/>
              <a:buNone/>
              <a:defRPr sz="18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 panose="00000500000000000000"/>
              <a:buNone/>
              <a:defRPr sz="18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 panose="00000500000000000000"/>
              <a:buNone/>
              <a:defRPr sz="18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 panose="00000500000000000000"/>
              <a:buNone/>
              <a:defRPr sz="18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 panose="00000500000000000000"/>
              <a:buChar char="◦"/>
              <a:defRPr sz="3000">
                <a:solidFill>
                  <a:srgbClr val="F3F3F3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 panose="00000500000000000000"/>
              <a:buChar char="▫"/>
              <a:defRPr sz="2400">
                <a:solidFill>
                  <a:srgbClr val="F3F3F3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 panose="00000500000000000000"/>
              <a:buChar char="■"/>
              <a:defRPr sz="2400">
                <a:solidFill>
                  <a:srgbClr val="F3F3F3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 panose="00000500000000000000"/>
              <a:buChar char="●"/>
              <a:defRPr sz="1800">
                <a:solidFill>
                  <a:srgbClr val="F3F3F3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 panose="00000500000000000000"/>
              <a:buChar char="○"/>
              <a:defRPr sz="1800">
                <a:solidFill>
                  <a:srgbClr val="F3F3F3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 panose="00000500000000000000"/>
              <a:buChar char="■"/>
              <a:defRPr sz="1800">
                <a:solidFill>
                  <a:srgbClr val="F3F3F3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 panose="00000500000000000000"/>
              <a:buChar char="●"/>
              <a:defRPr sz="1800">
                <a:solidFill>
                  <a:srgbClr val="F3F3F3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 panose="00000500000000000000"/>
              <a:buChar char="○"/>
              <a:defRPr sz="1800">
                <a:solidFill>
                  <a:srgbClr val="F3F3F3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 panose="00000500000000000000"/>
              <a:buChar char="■"/>
              <a:defRPr sz="1800">
                <a:solidFill>
                  <a:srgbClr val="F3F3F3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600200"/>
            <a:ext cx="3306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600200"/>
            <a:ext cx="3306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165475" y="1673975"/>
            <a:ext cx="24036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692249" y="1673975"/>
            <a:ext cx="24036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219023" y="1673975"/>
            <a:ext cx="24036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45" name="Google Shape;45;p7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7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51" name="Google Shape;51;p8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52;p8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1165475" y="5775090"/>
            <a:ext cx="75213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cxnSp>
        <p:nvCxnSpPr>
          <p:cNvPr id="56" name="Google Shape;56;p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9"/>
          <p:cNvSpPr/>
          <p:nvPr/>
        </p:nvSpPr>
        <p:spPr>
          <a:xfrm>
            <a:off x="808650" y="595285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0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0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 panose="00000500000000000000"/>
              <a:buNone/>
              <a:defRPr sz="18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 panose="00000500000000000000"/>
              <a:buNone/>
              <a:defRPr sz="18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 panose="00000500000000000000"/>
              <a:buNone/>
              <a:defRPr sz="18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 panose="00000500000000000000"/>
              <a:buNone/>
              <a:defRPr sz="18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 panose="00000500000000000000"/>
              <a:buNone/>
              <a:defRPr sz="18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 panose="00000500000000000000"/>
              <a:buNone/>
              <a:defRPr sz="18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 panose="00000500000000000000"/>
              <a:buNone/>
              <a:defRPr sz="18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 panose="00000500000000000000"/>
              <a:buNone/>
              <a:defRPr sz="18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 panose="00000500000000000000"/>
              <a:buNone/>
              <a:defRPr sz="18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 panose="00000500000000000000"/>
              <a:buChar char="◦"/>
              <a:defRPr sz="3000">
                <a:solidFill>
                  <a:srgbClr val="F3F3F3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 panose="00000500000000000000"/>
              <a:buChar char="▫"/>
              <a:defRPr sz="2400">
                <a:solidFill>
                  <a:srgbClr val="F3F3F3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 panose="00000500000000000000"/>
              <a:buChar char="■"/>
              <a:defRPr sz="2400">
                <a:solidFill>
                  <a:srgbClr val="F3F3F3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 panose="00000500000000000000"/>
              <a:buChar char="●"/>
              <a:defRPr sz="1800">
                <a:solidFill>
                  <a:srgbClr val="F3F3F3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 panose="00000500000000000000"/>
              <a:buChar char="○"/>
              <a:defRPr sz="1800">
                <a:solidFill>
                  <a:srgbClr val="F3F3F3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 panose="00000500000000000000"/>
              <a:buChar char="■"/>
              <a:defRPr sz="1800">
                <a:solidFill>
                  <a:srgbClr val="F3F3F3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 panose="00000500000000000000"/>
              <a:buChar char="●"/>
              <a:defRPr sz="1800">
                <a:solidFill>
                  <a:srgbClr val="F3F3F3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 panose="00000500000000000000"/>
              <a:buChar char="○"/>
              <a:defRPr sz="1800">
                <a:solidFill>
                  <a:srgbClr val="F3F3F3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 panose="00000500000000000000"/>
              <a:buChar char="■"/>
              <a:defRPr sz="1800">
                <a:solidFill>
                  <a:srgbClr val="F3F3F3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Online Counseling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ym typeface="+mn-ea"/>
              </a:rPr>
              <a:t>Message</a:t>
            </a:r>
            <a:endParaRPr lang="en-US" sz="2400"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600"/>
              </a:spcBef>
              <a:spcAft>
                <a:spcPts val="0"/>
              </a:spcAft>
            </a:pPr>
            <a:r>
              <a:rPr lang="en-GB" dirty="0" smtClean="0"/>
              <a:t>In a common thread for a single course communication with  teacher.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</a:pPr>
            <a:r>
              <a:rPr lang="en-GB" dirty="0" smtClean="0"/>
              <a:t>Private thread for student to teacher.</a:t>
            </a:r>
            <a:endParaRPr lang="en-GB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632304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ym typeface="+mn-ea"/>
              </a:rPr>
              <a:t>Similar existing project</a:t>
            </a:r>
            <a:endParaRPr lang="en-US" sz="2400"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600"/>
              </a:spcBef>
              <a:spcAft>
                <a:spcPts val="0"/>
              </a:spcAft>
            </a:pPr>
            <a:r>
              <a:rPr lang="en-US" dirty="0" smtClean="0">
                <a:sym typeface="+mn-ea"/>
              </a:rPr>
              <a:t>ELMS has the message &amp; announcement system.</a:t>
            </a:r>
            <a:endParaRPr lang="en-US" dirty="0">
              <a:sym typeface="+mn-e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799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ERD</a:t>
            </a:r>
          </a:p>
        </p:txBody>
      </p:sp>
      <p:sp>
        <p:nvSpPr>
          <p:cNvPr id="201" name="Google Shape;201;p2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 lang="en-GB"/>
          </a:p>
        </p:txBody>
      </p:sp>
      <p:pic>
        <p:nvPicPr>
          <p:cNvPr id="2" name="Picture 0" descr="Cap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90" y="1027430"/>
            <a:ext cx="8223250" cy="5831205"/>
          </a:xfrm>
          <a:prstGeom prst="rect">
            <a:avLst/>
          </a:prstGeom>
        </p:spPr>
      </p:pic>
      <p:sp>
        <p:nvSpPr>
          <p:cNvPr id="110" name="Google Shape;110;p17"/>
          <p:cNvSpPr txBox="1"/>
          <p:nvPr/>
        </p:nvSpPr>
        <p:spPr>
          <a:xfrm>
            <a:off x="8523157" y="649873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200" b="0" i="0" u="none" strike="noStrike" cap="none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200" b="0" i="0" u="none" strike="noStrike" cap="none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200" b="0" i="0" u="none" strike="noStrike" cap="none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200" b="0" i="0" u="none" strike="noStrike" cap="none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200" b="0" i="0" u="none" strike="noStrike" cap="none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200" b="0" i="0" u="none" strike="noStrike" cap="none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200" b="0" i="0" u="none" strike="noStrike" cap="none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200" b="0" i="0" u="none" strike="noStrike" cap="none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200" b="0" i="0" u="none" strike="noStrike" cap="none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>
            <a:spLocks noGrp="1"/>
          </p:cNvSpPr>
          <p:nvPr>
            <p:ph type="ctrTitle" idx="4294967295"/>
          </p:nvPr>
        </p:nvSpPr>
        <p:spPr>
          <a:xfrm>
            <a:off x="1336100" y="1679850"/>
            <a:ext cx="73377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Thanks!</a:t>
            </a:r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4294967295"/>
          </p:nvPr>
        </p:nvSpPr>
        <p:spPr>
          <a:xfrm>
            <a:off x="1336100" y="3022650"/>
            <a:ext cx="73377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F3F3F3"/>
                </a:solidFill>
              </a:rPr>
              <a:t>ANY QUESTIONS?</a:t>
            </a:r>
            <a:endParaRPr lang="en-US" altLang="en-GB" sz="3600" b="1">
              <a:solidFill>
                <a:srgbClr val="F3F3F3"/>
              </a:solidFill>
            </a:endParaRPr>
          </a:p>
        </p:txBody>
      </p:sp>
      <p:sp>
        <p:nvSpPr>
          <p:cNvPr id="322" name="Google Shape;322;p3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 lang="en-GB"/>
          </a:p>
        </p:txBody>
      </p:sp>
      <p:sp>
        <p:nvSpPr>
          <p:cNvPr id="110" name="Google Shape;110;p17"/>
          <p:cNvSpPr txBox="1"/>
          <p:nvPr/>
        </p:nvSpPr>
        <p:spPr>
          <a:xfrm>
            <a:off x="8615680" y="6515100"/>
            <a:ext cx="548640" cy="4279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200" b="0" i="0" u="none" strike="noStrike" cap="none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200" b="0" i="0" u="none" strike="noStrike" cap="none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200" b="0" i="0" u="none" strike="noStrike" cap="none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200" b="0" i="0" u="none" strike="noStrike" cap="none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200" b="0" i="0" u="none" strike="noStrike" cap="none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200" b="0" i="0" u="none" strike="noStrike" cap="none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200" b="0" i="0" u="none" strike="noStrike" cap="none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200" b="0" i="0" u="none" strike="noStrike" cap="none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200" b="0" i="0" u="none" strike="noStrike" cap="none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2002275" y="1679850"/>
            <a:ext cx="6671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Hello!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2002275" y="3022650"/>
            <a:ext cx="66714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F3F3F3"/>
                </a:solidFill>
              </a:rPr>
              <a:t>I AM </a:t>
            </a:r>
            <a:r>
              <a:rPr lang="en-US" sz="3600" b="1">
                <a:solidFill>
                  <a:srgbClr val="F3F3F3"/>
                </a:solidFill>
              </a:rPr>
              <a:t>HM Mahmudul Hasan</a:t>
            </a:r>
          </a:p>
        </p:txBody>
      </p:sp>
      <p:pic>
        <p:nvPicPr>
          <p:cNvPr id="88" name="Google Shape;88;p14" descr="C:\Users\HM Mahmudul Hasan\Desktop\User_Circle.pngUser_Circle"/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185110" y="2686500"/>
            <a:ext cx="1484630" cy="1485000"/>
          </a:xfrm>
          <a:prstGeom prst="ellipse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n/>
                <a:solidFill>
                  <a:schemeClr val="accent4"/>
                </a:solidFill>
                <a:effectLst/>
              </a:rPr>
              <a:t>2</a:t>
            </a:fld>
            <a:endParaRPr lang="en-GB">
              <a:ln/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9C0BA"/>
                </a:solidFill>
              </a:rPr>
              <a:t>Online Counseling</a:t>
            </a: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dirty="0" smtClean="0"/>
              <a:t>Users </a:t>
            </a:r>
            <a:r>
              <a:rPr lang="en-GB" dirty="0" smtClean="0"/>
              <a:t>:</a:t>
            </a:r>
            <a:endParaRPr lang="en-GB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◦"/>
            </a:pPr>
            <a:r>
              <a:rPr lang="en-US" altLang="en-GB" dirty="0"/>
              <a:t>Teacher</a:t>
            </a: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◦"/>
            </a:pPr>
            <a:r>
              <a:rPr lang="en-US" altLang="en-GB" dirty="0"/>
              <a:t>Students</a:t>
            </a:r>
            <a:endParaRPr lang="en-GB" dirty="0"/>
          </a:p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lang="en-GB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GB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/>
              <a:t>User</a:t>
            </a:r>
          </a:p>
        </p:txBody>
      </p:sp>
      <p:cxnSp>
        <p:nvCxnSpPr>
          <p:cNvPr id="228" name="Google Shape;228;p28"/>
          <p:cNvCxnSpPr/>
          <p:nvPr/>
        </p:nvCxnSpPr>
        <p:spPr>
          <a:xfrm rot="10800000">
            <a:off x="1482251" y="1607182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29" name="Google Shape;229;p28"/>
          <p:cNvSpPr txBox="1"/>
          <p:nvPr/>
        </p:nvSpPr>
        <p:spPr>
          <a:xfrm>
            <a:off x="2215650" y="3612950"/>
            <a:ext cx="23103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3F3F3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Update Trimester</a:t>
            </a:r>
          </a:p>
        </p:txBody>
      </p:sp>
      <p:sp>
        <p:nvSpPr>
          <p:cNvPr id="231" name="Google Shape;231;p28"/>
          <p:cNvSpPr txBox="1"/>
          <p:nvPr/>
        </p:nvSpPr>
        <p:spPr>
          <a:xfrm>
            <a:off x="2215650" y="1920075"/>
            <a:ext cx="23103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3F3F3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Update Courses</a:t>
            </a:r>
          </a:p>
        </p:txBody>
      </p:sp>
      <p:cxnSp>
        <p:nvCxnSpPr>
          <p:cNvPr id="232" name="Google Shape;232;p28"/>
          <p:cNvCxnSpPr/>
          <p:nvPr/>
        </p:nvCxnSpPr>
        <p:spPr>
          <a:xfrm rot="10800000">
            <a:off x="1482251" y="3300045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33" name="Google Shape;233;p2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2628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1165475" y="1600200"/>
            <a:ext cx="3306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b="1"/>
              <a:t>Post The Problems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/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</a:pPr>
            <a:r>
              <a:rPr lang="en-US" altLang="en-GB"/>
              <a:t>students will post the problem on the website.</a:t>
            </a:r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Main Goals</a:t>
            </a:r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2"/>
          </p:nvPr>
        </p:nvSpPr>
        <p:spPr>
          <a:xfrm>
            <a:off x="4671570" y="1600200"/>
            <a:ext cx="3306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b="1"/>
              <a:t>Get The Solution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/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</a:pPr>
            <a:r>
              <a:rPr lang="en-US" altLang="en-GB"/>
              <a:t>other students &amp;  correspondent teacher will give the solutions.</a:t>
            </a:r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Other Features</a:t>
            </a:r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1165475" y="1673975"/>
            <a:ext cx="24036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b="1"/>
              <a:t>Message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</a:pPr>
            <a:r>
              <a:rPr lang="en-US" altLang="en-GB" sz="1800"/>
              <a:t>Student to Teacher to Student</a:t>
            </a:r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2"/>
          </p:nvPr>
        </p:nvSpPr>
        <p:spPr>
          <a:xfrm>
            <a:off x="3692249" y="1673975"/>
            <a:ext cx="24036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b="1"/>
              <a:t>Notifications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</a:pPr>
            <a:r>
              <a:rPr lang="en-US" altLang="en-GB"/>
              <a:t>correspndent students will get notification 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</a:pPr>
            <a:r>
              <a:rPr lang="en-US" altLang="en-GB"/>
              <a:t>teachers announcement.</a:t>
            </a:r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3"/>
          </p:nvPr>
        </p:nvSpPr>
        <p:spPr>
          <a:xfrm>
            <a:off x="6219023" y="1673975"/>
            <a:ext cx="24036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b="1" dirty="0"/>
              <a:t>Course Path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 dirty="0"/>
          </a:p>
          <a:p>
            <a:pPr marL="342900" lvl="0" indent="-342900"/>
            <a:r>
              <a:rPr lang="en-US" dirty="0"/>
              <a:t>a </a:t>
            </a:r>
            <a:r>
              <a:rPr lang="en-US" dirty="0"/>
              <a:t>brief idea </a:t>
            </a:r>
            <a:r>
              <a:rPr lang="en-US" dirty="0" smtClean="0"/>
              <a:t>for a </a:t>
            </a:r>
            <a:r>
              <a:rPr lang="en-US" dirty="0"/>
              <a:t>desired course &amp; it's Prerequisite courses.</a:t>
            </a:r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1" descr="C:\Users\HM Mahmudul Hasan\Desktop\photo_2018-11-08_23-02-43.jpgphoto_2018-11-08_23-02-43"/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-503555" y="1542415"/>
            <a:ext cx="3739515" cy="3884930"/>
          </a:xfrm>
          <a:prstGeom prst="ellipse">
            <a:avLst/>
          </a:prstGeom>
          <a:noFill/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ym typeface="+mn-ea"/>
              </a:rPr>
              <a:t>Post</a:t>
            </a:r>
            <a:endParaRPr sz="2400">
              <a:solidFill>
                <a:srgbClr val="39C0BA"/>
              </a:solidFill>
            </a:endParaRPr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3801900" y="2885875"/>
            <a:ext cx="4221600" cy="24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algn="l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 panose="020B0604020202020204" pitchFamily="34" charset="0"/>
              <a:buChar char="•"/>
            </a:pPr>
            <a:r>
              <a:rPr lang="en-US" altLang="en-GB"/>
              <a:t>Students can Comment &amp; give Vote to the Answer.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 panose="020B0604020202020204" pitchFamily="34" charset="0"/>
              <a:buChar char="•"/>
            </a:pPr>
            <a:r>
              <a:rPr lang="en-US" altLang="en-GB"/>
              <a:t>Teachers can Approve it as a correct answer.</a:t>
            </a:r>
            <a:r>
              <a:rPr lang="en-GB"/>
              <a:t> </a:t>
            </a:r>
          </a:p>
        </p:txBody>
      </p:sp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ym typeface="+mn-ea"/>
              </a:rPr>
              <a:t>Top Contributor</a:t>
            </a:r>
            <a:endParaRPr lang="en-US" sz="2400"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600"/>
              </a:spcBef>
              <a:spcAft>
                <a:spcPts val="0"/>
              </a:spcAft>
            </a:pPr>
            <a:r>
              <a:rPr lang="en-GB" dirty="0" smtClean="0"/>
              <a:t>Base on giving correct answer , A top contributor ranking will be created.</a:t>
            </a:r>
            <a:endParaRPr lang="en-GB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350964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ym typeface="+mn-ea"/>
              </a:rPr>
              <a:t>Notification</a:t>
            </a:r>
            <a:endParaRPr lang="en-US" sz="240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600"/>
              </a:spcBef>
              <a:spcAft>
                <a:spcPts val="0"/>
              </a:spcAft>
            </a:pPr>
            <a:r>
              <a:rPr lang="en-US">
                <a:sym typeface="+mn-ea"/>
              </a:rPr>
              <a:t>Problem Notification to Correspondent Course Participants.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</a:pPr>
            <a:r>
              <a:rPr lang="en-US">
                <a:sym typeface="+mn-ea"/>
              </a:rPr>
              <a:t>Teacher Announcement.</a:t>
            </a:r>
            <a:endParaRPr lang="en-GB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178</Words>
  <Application>Microsoft Office PowerPoint</Application>
  <PresentationFormat>On-screen Show (4:3)</PresentationFormat>
  <Paragraphs>60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Quicksand</vt:lpstr>
      <vt:lpstr>Eleanor template</vt:lpstr>
      <vt:lpstr>Online Counseling</vt:lpstr>
      <vt:lpstr>Hello!</vt:lpstr>
      <vt:lpstr>Online Counseling</vt:lpstr>
      <vt:lpstr>User</vt:lpstr>
      <vt:lpstr>Main Goals</vt:lpstr>
      <vt:lpstr>Other Features</vt:lpstr>
      <vt:lpstr>Post</vt:lpstr>
      <vt:lpstr>Top Contributor</vt:lpstr>
      <vt:lpstr>Notification</vt:lpstr>
      <vt:lpstr>Message</vt:lpstr>
      <vt:lpstr>Similar existing project</vt:lpstr>
      <vt:lpstr>ERD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Counselling</dc:title>
  <dc:creator/>
  <cp:lastModifiedBy>student</cp:lastModifiedBy>
  <cp:revision>8</cp:revision>
  <dcterms:created xsi:type="dcterms:W3CDTF">2018-11-08T17:53:00Z</dcterms:created>
  <dcterms:modified xsi:type="dcterms:W3CDTF">2018-11-14T04:05:12Z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1033-10.2.0.7504</vt:lpwstr>
  </property>
</Properties>
</file>